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48" r:id="rId3"/>
    <p:sldId id="345" r:id="rId4"/>
    <p:sldId id="349" r:id="rId5"/>
    <p:sldId id="350" r:id="rId6"/>
    <p:sldId id="261" r:id="rId7"/>
    <p:sldId id="342" r:id="rId8"/>
    <p:sldId id="262" r:id="rId9"/>
    <p:sldId id="263" r:id="rId10"/>
    <p:sldId id="264" r:id="rId11"/>
    <p:sldId id="352" r:id="rId12"/>
    <p:sldId id="353" r:id="rId13"/>
    <p:sldId id="354" r:id="rId14"/>
    <p:sldId id="355" r:id="rId15"/>
    <p:sldId id="356" r:id="rId16"/>
    <p:sldId id="358" r:id="rId17"/>
    <p:sldId id="296" r:id="rId18"/>
    <p:sldId id="314" r:id="rId19"/>
    <p:sldId id="315" r:id="rId20"/>
    <p:sldId id="316" r:id="rId21"/>
    <p:sldId id="317" r:id="rId22"/>
    <p:sldId id="318" r:id="rId23"/>
    <p:sldId id="357" r:id="rId24"/>
    <p:sldId id="319" r:id="rId25"/>
    <p:sldId id="320" r:id="rId26"/>
    <p:sldId id="301" r:id="rId27"/>
    <p:sldId id="321" r:id="rId28"/>
    <p:sldId id="322" r:id="rId29"/>
    <p:sldId id="323" r:id="rId30"/>
    <p:sldId id="303" r:id="rId31"/>
    <p:sldId id="324" r:id="rId32"/>
    <p:sldId id="325" r:id="rId33"/>
    <p:sldId id="326" r:id="rId34"/>
    <p:sldId id="329" r:id="rId35"/>
    <p:sldId id="327" r:id="rId36"/>
    <p:sldId id="328" r:id="rId37"/>
    <p:sldId id="340" r:id="rId38"/>
    <p:sldId id="330" r:id="rId39"/>
    <p:sldId id="331" r:id="rId40"/>
    <p:sldId id="332" r:id="rId41"/>
    <p:sldId id="333" r:id="rId42"/>
    <p:sldId id="334" r:id="rId43"/>
    <p:sldId id="335" r:id="rId44"/>
    <p:sldId id="309" r:id="rId45"/>
    <p:sldId id="336" r:id="rId46"/>
    <p:sldId id="338" r:id="rId47"/>
    <p:sldId id="293" r:id="rId48"/>
    <p:sldId id="295" r:id="rId4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53" autoAdjust="0"/>
    <p:restoredTop sz="94660"/>
  </p:normalViewPr>
  <p:slideViewPr>
    <p:cSldViewPr>
      <p:cViewPr varScale="1">
        <p:scale>
          <a:sx n="55" d="100"/>
          <a:sy n="55" d="100"/>
        </p:scale>
        <p:origin x="1147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7" Type="http://schemas.openxmlformats.org/officeDocument/2006/relationships/image" Target="../media/image14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image" Target="../media/image26.wmf"/><Relationship Id="rId7" Type="http://schemas.openxmlformats.org/officeDocument/2006/relationships/image" Target="../media/image30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6" Type="http://schemas.openxmlformats.org/officeDocument/2006/relationships/image" Target="../media/image29.wmf"/><Relationship Id="rId5" Type="http://schemas.openxmlformats.org/officeDocument/2006/relationships/image" Target="../media/image28.wmf"/><Relationship Id="rId4" Type="http://schemas.openxmlformats.org/officeDocument/2006/relationships/image" Target="../media/image27.wmf"/><Relationship Id="rId9" Type="http://schemas.openxmlformats.org/officeDocument/2006/relationships/image" Target="../media/image3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4" Type="http://schemas.openxmlformats.org/officeDocument/2006/relationships/image" Target="../media/image36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52.wmf"/><Relationship Id="rId1" Type="http://schemas.openxmlformats.org/officeDocument/2006/relationships/image" Target="../media/image5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2015/9/2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2015/9/2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2015/9/2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2015/9/2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2015/9/2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2015/9/2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2015/9/2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2015/9/2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2015/9/2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2015/9/2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2015/9/2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2015/9/2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oleObject" Target="../embeddings/oleObject7.bin"/><Relationship Id="rId18" Type="http://schemas.openxmlformats.org/officeDocument/2006/relationships/image" Target="../media/image5.wmf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3.bin"/><Relationship Id="rId7" Type="http://schemas.openxmlformats.org/officeDocument/2006/relationships/oleObject" Target="../embeddings/oleObject3.bin"/><Relationship Id="rId12" Type="http://schemas.openxmlformats.org/officeDocument/2006/relationships/oleObject" Target="../embeddings/oleObject6.bin"/><Relationship Id="rId17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0.bin"/><Relationship Id="rId20" Type="http://schemas.openxmlformats.org/officeDocument/2006/relationships/image" Target="../media/image6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9.bin"/><Relationship Id="rId10" Type="http://schemas.openxmlformats.org/officeDocument/2006/relationships/oleObject" Target="../embeddings/oleObject5.bin"/><Relationship Id="rId19" Type="http://schemas.openxmlformats.org/officeDocument/2006/relationships/oleObject" Target="../embeddings/oleObject12.bin"/><Relationship Id="rId4" Type="http://schemas.openxmlformats.org/officeDocument/2006/relationships/image" Target="../media/image1.wmf"/><Relationship Id="rId9" Type="http://schemas.openxmlformats.org/officeDocument/2006/relationships/image" Target="../media/image3.wmf"/><Relationship Id="rId14" Type="http://schemas.openxmlformats.org/officeDocument/2006/relationships/oleObject" Target="../embeddings/oleObject8.bin"/><Relationship Id="rId22" Type="http://schemas.openxmlformats.org/officeDocument/2006/relationships/image" Target="../media/image7.w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image" Target="../media/image8.png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27.bin"/><Relationship Id="rId10" Type="http://schemas.openxmlformats.org/officeDocument/2006/relationships/image" Target="../media/image23.wmf"/><Relationship Id="rId4" Type="http://schemas.openxmlformats.org/officeDocument/2006/relationships/image" Target="../media/image9.png"/><Relationship Id="rId9" Type="http://schemas.openxmlformats.org/officeDocument/2006/relationships/oleObject" Target="../embeddings/oleObject29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13" Type="http://schemas.openxmlformats.org/officeDocument/2006/relationships/oleObject" Target="../embeddings/oleObject35.bin"/><Relationship Id="rId18" Type="http://schemas.openxmlformats.org/officeDocument/2006/relationships/image" Target="../media/image31.wmf"/><Relationship Id="rId3" Type="http://schemas.openxmlformats.org/officeDocument/2006/relationships/oleObject" Target="../embeddings/oleObject30.bin"/><Relationship Id="rId21" Type="http://schemas.openxmlformats.org/officeDocument/2006/relationships/image" Target="../media/image32.wmf"/><Relationship Id="rId7" Type="http://schemas.openxmlformats.org/officeDocument/2006/relationships/oleObject" Target="../embeddings/oleObject32.bin"/><Relationship Id="rId12" Type="http://schemas.openxmlformats.org/officeDocument/2006/relationships/image" Target="../media/image28.wmf"/><Relationship Id="rId17" Type="http://schemas.openxmlformats.org/officeDocument/2006/relationships/oleObject" Target="../embeddings/oleObject37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0.wmf"/><Relationship Id="rId20" Type="http://schemas.openxmlformats.org/officeDocument/2006/relationships/oleObject" Target="../embeddings/oleObject39.bin"/><Relationship Id="rId1" Type="http://schemas.openxmlformats.org/officeDocument/2006/relationships/vmlDrawing" Target="../drawings/vmlDrawing6.vml"/><Relationship Id="rId6" Type="http://schemas.openxmlformats.org/officeDocument/2006/relationships/image" Target="../media/image25.wmf"/><Relationship Id="rId11" Type="http://schemas.openxmlformats.org/officeDocument/2006/relationships/oleObject" Target="../embeddings/oleObject34.bin"/><Relationship Id="rId5" Type="http://schemas.openxmlformats.org/officeDocument/2006/relationships/oleObject" Target="../embeddings/oleObject31.bin"/><Relationship Id="rId15" Type="http://schemas.openxmlformats.org/officeDocument/2006/relationships/oleObject" Target="../embeddings/oleObject36.bin"/><Relationship Id="rId10" Type="http://schemas.openxmlformats.org/officeDocument/2006/relationships/image" Target="../media/image27.wmf"/><Relationship Id="rId19" Type="http://schemas.openxmlformats.org/officeDocument/2006/relationships/oleObject" Target="../embeddings/oleObject38.bin"/><Relationship Id="rId4" Type="http://schemas.openxmlformats.org/officeDocument/2006/relationships/image" Target="../media/image24.wmf"/><Relationship Id="rId9" Type="http://schemas.openxmlformats.org/officeDocument/2006/relationships/oleObject" Target="../embeddings/oleObject33.bin"/><Relationship Id="rId14" Type="http://schemas.openxmlformats.org/officeDocument/2006/relationships/image" Target="../media/image29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42.bin"/><Relationship Id="rId5" Type="http://schemas.openxmlformats.org/officeDocument/2006/relationships/oleObject" Target="../embeddings/oleObject41.bin"/><Relationship Id="rId4" Type="http://schemas.openxmlformats.org/officeDocument/2006/relationships/image" Target="../media/image27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gif"/><Relationship Id="rId2" Type="http://schemas.openxmlformats.org/officeDocument/2006/relationships/image" Target="../media/image33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6.bin"/><Relationship Id="rId3" Type="http://schemas.openxmlformats.org/officeDocument/2006/relationships/oleObject" Target="../embeddings/oleObject43.bin"/><Relationship Id="rId7" Type="http://schemas.openxmlformats.org/officeDocument/2006/relationships/oleObject" Target="../embeddings/oleObject4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5.wmf"/><Relationship Id="rId11" Type="http://schemas.openxmlformats.org/officeDocument/2006/relationships/image" Target="../media/image36.wmf"/><Relationship Id="rId5" Type="http://schemas.openxmlformats.org/officeDocument/2006/relationships/oleObject" Target="../embeddings/oleObject44.bin"/><Relationship Id="rId10" Type="http://schemas.openxmlformats.org/officeDocument/2006/relationships/oleObject" Target="../embeddings/oleObject47.bin"/><Relationship Id="rId4" Type="http://schemas.openxmlformats.org/officeDocument/2006/relationships/image" Target="../media/image24.wmf"/><Relationship Id="rId9" Type="http://schemas.openxmlformats.org/officeDocument/2006/relationships/image" Target="../media/image35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0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2.png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6.png"/><Relationship Id="rId5" Type="http://schemas.openxmlformats.org/officeDocument/2006/relationships/image" Target="../media/image55.png"/><Relationship Id="rId4" Type="http://schemas.openxmlformats.org/officeDocument/2006/relationships/image" Target="../media/image4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6.png"/><Relationship Id="rId4" Type="http://schemas.openxmlformats.org/officeDocument/2006/relationships/image" Target="../media/image4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0.png"/><Relationship Id="rId5" Type="http://schemas.openxmlformats.org/officeDocument/2006/relationships/image" Target="../media/image48.png"/><Relationship Id="rId4" Type="http://schemas.openxmlformats.org/officeDocument/2006/relationships/image" Target="../media/image61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0.png"/><Relationship Id="rId5" Type="http://schemas.openxmlformats.org/officeDocument/2006/relationships/image" Target="../media/image47.png"/><Relationship Id="rId4" Type="http://schemas.openxmlformats.org/officeDocument/2006/relationships/image" Target="../media/image46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4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5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6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1.bin"/><Relationship Id="rId3" Type="http://schemas.openxmlformats.org/officeDocument/2006/relationships/oleObject" Target="../embeddings/oleObject48.bin"/><Relationship Id="rId7" Type="http://schemas.openxmlformats.org/officeDocument/2006/relationships/oleObject" Target="../embeddings/oleObject5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52.wmf"/><Relationship Id="rId5" Type="http://schemas.openxmlformats.org/officeDocument/2006/relationships/oleObject" Target="../embeddings/oleObject49.bin"/><Relationship Id="rId4" Type="http://schemas.openxmlformats.org/officeDocument/2006/relationships/image" Target="../media/image51.w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9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.png"/><Relationship Id="rId2" Type="http://schemas.openxmlformats.org/officeDocument/2006/relationships/image" Target="../media/image7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5.png"/><Relationship Id="rId5" Type="http://schemas.openxmlformats.org/officeDocument/2006/relationships/image" Target="../media/image74.png"/><Relationship Id="rId4" Type="http://schemas.openxmlformats.org/officeDocument/2006/relationships/image" Target="../media/image73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7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13" Type="http://schemas.openxmlformats.org/officeDocument/2006/relationships/oleObject" Target="../embeddings/oleObject21.bin"/><Relationship Id="rId18" Type="http://schemas.openxmlformats.org/officeDocument/2006/relationships/image" Target="../media/image13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12" Type="http://schemas.openxmlformats.org/officeDocument/2006/relationships/oleObject" Target="../embeddings/oleObject20.bin"/><Relationship Id="rId17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2.wmf"/><Relationship Id="rId20" Type="http://schemas.openxmlformats.org/officeDocument/2006/relationships/image" Target="../media/image14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19.bin"/><Relationship Id="rId5" Type="http://schemas.openxmlformats.org/officeDocument/2006/relationships/oleObject" Target="../embeddings/oleObject15.bin"/><Relationship Id="rId15" Type="http://schemas.openxmlformats.org/officeDocument/2006/relationships/oleObject" Target="../embeddings/oleObject22.bin"/><Relationship Id="rId10" Type="http://schemas.openxmlformats.org/officeDocument/2006/relationships/image" Target="../media/image10.wmf"/><Relationship Id="rId19" Type="http://schemas.openxmlformats.org/officeDocument/2006/relationships/oleObject" Target="../embeddings/oleObject24.bin"/><Relationship Id="rId4" Type="http://schemas.openxmlformats.org/officeDocument/2006/relationships/image" Target="../media/image8.wmf"/><Relationship Id="rId9" Type="http://schemas.openxmlformats.org/officeDocument/2006/relationships/oleObject" Target="../embeddings/oleObject18.bin"/><Relationship Id="rId14" Type="http://schemas.openxmlformats.org/officeDocument/2006/relationships/image" Target="../media/image11.wmf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ory.nipne.ro/~dragos/Solid/Bravais_table.jpg" TargetMode="External"/><Relationship Id="rId2" Type="http://schemas.openxmlformats.org/officeDocument/2006/relationships/image" Target="../media/image5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6.bin"/><Relationship Id="rId5" Type="http://schemas.openxmlformats.org/officeDocument/2006/relationships/image" Target="../media/image20.png"/><Relationship Id="rId4" Type="http://schemas.openxmlformats.org/officeDocument/2006/relationships/hyperlink" Target="http://en.wikipedia.org/wiki/File:Dual_Cube-Octahedron.sv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611560" y="828001"/>
            <a:ext cx="432048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TW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微軟正黑體" pitchFamily="34" charset="-120"/>
                <a:cs typeface="Times New Roman" pitchFamily="18" charset="0"/>
              </a:rPr>
              <a:t>3-1 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Symmetry elements</a:t>
            </a:r>
            <a:endParaRPr kumimoji="1" lang="en-US" altLang="zh-TW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新細明體" pitchFamily="18" charset="-120"/>
              <a:cs typeface="Times New Roman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85952" y="188640"/>
            <a:ext cx="82625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TW" sz="3600" dirty="0" smtClean="0">
                <a:latin typeface="Times New Roman" pitchFamily="18" charset="0"/>
                <a:cs typeface="Times New Roman" pitchFamily="18" charset="0"/>
              </a:rPr>
              <a:t>III Crystal Symmetry</a:t>
            </a:r>
            <a:endParaRPr lang="zh-TW" altLang="zh-TW" sz="36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60" name="文字方塊 59"/>
          <p:cNvSpPr txBox="1"/>
          <p:nvPr/>
        </p:nvSpPr>
        <p:spPr>
          <a:xfrm>
            <a:off x="863787" y="1386130"/>
            <a:ext cx="24081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(1) Translation:</a:t>
            </a:r>
          </a:p>
        </p:txBody>
      </p:sp>
      <p:sp>
        <p:nvSpPr>
          <p:cNvPr id="61" name="文字方塊 60"/>
          <p:cNvSpPr txBox="1"/>
          <p:nvPr/>
        </p:nvSpPr>
        <p:spPr>
          <a:xfrm>
            <a:off x="1366863" y="2007047"/>
            <a:ext cx="27254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Example: 1D lattice:</a:t>
            </a:r>
          </a:p>
        </p:txBody>
      </p:sp>
      <p:cxnSp>
        <p:nvCxnSpPr>
          <p:cNvPr id="62" name="直線單箭頭接點 61"/>
          <p:cNvCxnSpPr/>
          <p:nvPr/>
        </p:nvCxnSpPr>
        <p:spPr>
          <a:xfrm flipV="1">
            <a:off x="3713950" y="1529006"/>
            <a:ext cx="1429554" cy="243810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3" name="物件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3545695"/>
              </p:ext>
            </p:extLst>
          </p:nvPr>
        </p:nvGraphicFramePr>
        <p:xfrm>
          <a:off x="5201339" y="1189117"/>
          <a:ext cx="284163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34" name="Equation" r:id="rId3" imgW="114201" imgH="203024" progId="Equation.3">
                  <p:embed/>
                </p:oleObj>
              </mc:Choice>
              <mc:Fallback>
                <p:oleObj name="Equation" r:id="rId3" imgW="114201" imgH="2030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1339" y="1189117"/>
                        <a:ext cx="284163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" name="橢圓 63"/>
          <p:cNvSpPr/>
          <p:nvPr/>
        </p:nvSpPr>
        <p:spPr>
          <a:xfrm>
            <a:off x="4500562" y="2221361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5" name="橢圓 64"/>
          <p:cNvSpPr/>
          <p:nvPr/>
        </p:nvSpPr>
        <p:spPr>
          <a:xfrm>
            <a:off x="5214942" y="2221361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6" name="橢圓 65"/>
          <p:cNvSpPr/>
          <p:nvPr/>
        </p:nvSpPr>
        <p:spPr>
          <a:xfrm>
            <a:off x="5929322" y="2221361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7" name="橢圓 66"/>
          <p:cNvSpPr/>
          <p:nvPr/>
        </p:nvSpPr>
        <p:spPr>
          <a:xfrm>
            <a:off x="6643702" y="2221361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8" name="橢圓 67"/>
          <p:cNvSpPr/>
          <p:nvPr/>
        </p:nvSpPr>
        <p:spPr>
          <a:xfrm>
            <a:off x="7358082" y="2221361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9" name="橢圓 68"/>
          <p:cNvSpPr/>
          <p:nvPr/>
        </p:nvSpPr>
        <p:spPr>
          <a:xfrm>
            <a:off x="8072462" y="2221361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0" name="橢圓 69"/>
          <p:cNvSpPr/>
          <p:nvPr/>
        </p:nvSpPr>
        <p:spPr>
          <a:xfrm>
            <a:off x="8786842" y="2221361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71" name="直線單箭頭接點 70"/>
          <p:cNvCxnSpPr/>
          <p:nvPr/>
        </p:nvCxnSpPr>
        <p:spPr>
          <a:xfrm rot="5400000" flipH="1" flipV="1">
            <a:off x="4929190" y="1934814"/>
            <a:ext cx="1588" cy="714380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單箭頭接點 71"/>
          <p:cNvCxnSpPr/>
          <p:nvPr/>
        </p:nvCxnSpPr>
        <p:spPr>
          <a:xfrm rot="5400000" flipH="1" flipV="1">
            <a:off x="5642776" y="1936403"/>
            <a:ext cx="1588" cy="714380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單箭頭接點 72"/>
          <p:cNvCxnSpPr/>
          <p:nvPr/>
        </p:nvCxnSpPr>
        <p:spPr>
          <a:xfrm rot="5400000" flipH="1" flipV="1">
            <a:off x="6357156" y="1936403"/>
            <a:ext cx="1588" cy="714380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單箭頭接點 73"/>
          <p:cNvCxnSpPr/>
          <p:nvPr/>
        </p:nvCxnSpPr>
        <p:spPr>
          <a:xfrm rot="5400000" flipH="1" flipV="1">
            <a:off x="7072330" y="1936403"/>
            <a:ext cx="1588" cy="714380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單箭頭接點 74"/>
          <p:cNvCxnSpPr/>
          <p:nvPr/>
        </p:nvCxnSpPr>
        <p:spPr>
          <a:xfrm rot="5400000" flipH="1" flipV="1">
            <a:off x="7785916" y="1937992"/>
            <a:ext cx="1588" cy="714380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單箭頭接點 75"/>
          <p:cNvCxnSpPr/>
          <p:nvPr/>
        </p:nvCxnSpPr>
        <p:spPr>
          <a:xfrm rot="5400000" flipH="1" flipV="1">
            <a:off x="8500296" y="1937992"/>
            <a:ext cx="1588" cy="714380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7436220"/>
              </p:ext>
            </p:extLst>
          </p:nvPr>
        </p:nvGraphicFramePr>
        <p:xfrm>
          <a:off x="6288088" y="1856965"/>
          <a:ext cx="230187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35" name="Equation" r:id="rId5" imgW="114201" imgH="203024" progId="Equation.3">
                  <p:embed/>
                </p:oleObj>
              </mc:Choice>
              <mc:Fallback>
                <p:oleObj name="Equation" r:id="rId5" imgW="114201" imgH="2030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8088" y="1856965"/>
                        <a:ext cx="230187" cy="409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0318767"/>
              </p:ext>
            </p:extLst>
          </p:nvPr>
        </p:nvGraphicFramePr>
        <p:xfrm>
          <a:off x="6931025" y="1856965"/>
          <a:ext cx="230188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36" name="Equation" r:id="rId7" imgW="114201" imgH="203024" progId="Equation.3">
                  <p:embed/>
                </p:oleObj>
              </mc:Choice>
              <mc:Fallback>
                <p:oleObj name="Equation" r:id="rId7" imgW="114201" imgH="2030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1025" y="1856965"/>
                        <a:ext cx="230188" cy="409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" name="文字方塊 78"/>
          <p:cNvSpPr txBox="1"/>
          <p:nvPr/>
        </p:nvSpPr>
        <p:spPr>
          <a:xfrm>
            <a:off x="2643174" y="2980920"/>
            <a:ext cx="1471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2D lattice:</a:t>
            </a:r>
            <a:endParaRPr lang="zh-TW" alt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" name="橢圓 79"/>
          <p:cNvSpPr/>
          <p:nvPr/>
        </p:nvSpPr>
        <p:spPr>
          <a:xfrm>
            <a:off x="4500562" y="3909614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1" name="橢圓 80"/>
          <p:cNvSpPr/>
          <p:nvPr/>
        </p:nvSpPr>
        <p:spPr>
          <a:xfrm>
            <a:off x="5214942" y="3909614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2" name="橢圓 81"/>
          <p:cNvSpPr/>
          <p:nvPr/>
        </p:nvSpPr>
        <p:spPr>
          <a:xfrm>
            <a:off x="5929322" y="3909614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3" name="橢圓 82"/>
          <p:cNvSpPr/>
          <p:nvPr/>
        </p:nvSpPr>
        <p:spPr>
          <a:xfrm>
            <a:off x="6643702" y="3909614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4" name="橢圓 83"/>
          <p:cNvSpPr/>
          <p:nvPr/>
        </p:nvSpPr>
        <p:spPr>
          <a:xfrm>
            <a:off x="7358082" y="3909614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5" name="橢圓 84"/>
          <p:cNvSpPr/>
          <p:nvPr/>
        </p:nvSpPr>
        <p:spPr>
          <a:xfrm>
            <a:off x="8072462" y="3909614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6" name="橢圓 85"/>
          <p:cNvSpPr/>
          <p:nvPr/>
        </p:nvSpPr>
        <p:spPr>
          <a:xfrm>
            <a:off x="8786842" y="3909614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87" name="直線單箭頭接點 86"/>
          <p:cNvCxnSpPr/>
          <p:nvPr/>
        </p:nvCxnSpPr>
        <p:spPr>
          <a:xfrm rot="5400000" flipH="1" flipV="1">
            <a:off x="4929190" y="3623067"/>
            <a:ext cx="1588" cy="714380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線單箭頭接點 87"/>
          <p:cNvCxnSpPr/>
          <p:nvPr/>
        </p:nvCxnSpPr>
        <p:spPr>
          <a:xfrm rot="5400000" flipH="1" flipV="1">
            <a:off x="5642776" y="3624656"/>
            <a:ext cx="1588" cy="714380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單箭頭接點 88"/>
          <p:cNvCxnSpPr/>
          <p:nvPr/>
        </p:nvCxnSpPr>
        <p:spPr>
          <a:xfrm rot="5400000" flipH="1" flipV="1">
            <a:off x="6357156" y="3624656"/>
            <a:ext cx="1588" cy="714380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單箭頭接點 89"/>
          <p:cNvCxnSpPr/>
          <p:nvPr/>
        </p:nvCxnSpPr>
        <p:spPr>
          <a:xfrm rot="5400000" flipH="1" flipV="1">
            <a:off x="7072330" y="3624656"/>
            <a:ext cx="1588" cy="714380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直線單箭頭接點 90"/>
          <p:cNvCxnSpPr/>
          <p:nvPr/>
        </p:nvCxnSpPr>
        <p:spPr>
          <a:xfrm rot="5400000" flipH="1" flipV="1">
            <a:off x="7785916" y="3626245"/>
            <a:ext cx="1588" cy="714380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直線單箭頭接點 91"/>
          <p:cNvCxnSpPr/>
          <p:nvPr/>
        </p:nvCxnSpPr>
        <p:spPr>
          <a:xfrm rot="5400000" flipH="1" flipV="1">
            <a:off x="8500296" y="3626245"/>
            <a:ext cx="1588" cy="714380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橢圓 92"/>
          <p:cNvSpPr/>
          <p:nvPr/>
        </p:nvSpPr>
        <p:spPr>
          <a:xfrm>
            <a:off x="4929190" y="3409548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4" name="橢圓 93"/>
          <p:cNvSpPr/>
          <p:nvPr/>
        </p:nvSpPr>
        <p:spPr>
          <a:xfrm>
            <a:off x="5643570" y="3409548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5" name="橢圓 94"/>
          <p:cNvSpPr/>
          <p:nvPr/>
        </p:nvSpPr>
        <p:spPr>
          <a:xfrm>
            <a:off x="6357950" y="3409548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6" name="橢圓 95"/>
          <p:cNvSpPr/>
          <p:nvPr/>
        </p:nvSpPr>
        <p:spPr>
          <a:xfrm>
            <a:off x="7072330" y="3409548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7" name="橢圓 96"/>
          <p:cNvSpPr/>
          <p:nvPr/>
        </p:nvSpPr>
        <p:spPr>
          <a:xfrm>
            <a:off x="7786710" y="3409548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8" name="橢圓 97"/>
          <p:cNvSpPr/>
          <p:nvPr/>
        </p:nvSpPr>
        <p:spPr>
          <a:xfrm>
            <a:off x="8501090" y="3409548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9" name="橢圓 98"/>
          <p:cNvSpPr/>
          <p:nvPr/>
        </p:nvSpPr>
        <p:spPr>
          <a:xfrm>
            <a:off x="5357818" y="2909482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00" name="直線單箭頭接點 99"/>
          <p:cNvCxnSpPr/>
          <p:nvPr/>
        </p:nvCxnSpPr>
        <p:spPr>
          <a:xfrm rot="5400000" flipH="1" flipV="1">
            <a:off x="5357818" y="3123001"/>
            <a:ext cx="1588" cy="714380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直線單箭頭接點 100"/>
          <p:cNvCxnSpPr/>
          <p:nvPr/>
        </p:nvCxnSpPr>
        <p:spPr>
          <a:xfrm rot="5400000" flipH="1" flipV="1">
            <a:off x="6071404" y="3124590"/>
            <a:ext cx="1588" cy="714380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直線單箭頭接點 101"/>
          <p:cNvCxnSpPr/>
          <p:nvPr/>
        </p:nvCxnSpPr>
        <p:spPr>
          <a:xfrm rot="5400000" flipH="1" flipV="1">
            <a:off x="6785784" y="3124590"/>
            <a:ext cx="1588" cy="714380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直線單箭頭接點 102"/>
          <p:cNvCxnSpPr/>
          <p:nvPr/>
        </p:nvCxnSpPr>
        <p:spPr>
          <a:xfrm rot="5400000" flipH="1" flipV="1">
            <a:off x="7500958" y="3124590"/>
            <a:ext cx="1588" cy="714380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直線單箭頭接點 103"/>
          <p:cNvCxnSpPr/>
          <p:nvPr/>
        </p:nvCxnSpPr>
        <p:spPr>
          <a:xfrm rot="5400000" flipH="1" flipV="1">
            <a:off x="8214544" y="3126179"/>
            <a:ext cx="1588" cy="714380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橢圓 104"/>
          <p:cNvSpPr/>
          <p:nvPr/>
        </p:nvSpPr>
        <p:spPr>
          <a:xfrm>
            <a:off x="4643438" y="2909482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06" name="直線單箭頭接點 105"/>
          <p:cNvCxnSpPr/>
          <p:nvPr/>
        </p:nvCxnSpPr>
        <p:spPr>
          <a:xfrm rot="5400000" flipH="1" flipV="1">
            <a:off x="5071272" y="2626113"/>
            <a:ext cx="1588" cy="714380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橢圓 106"/>
          <p:cNvSpPr/>
          <p:nvPr/>
        </p:nvSpPr>
        <p:spPr>
          <a:xfrm>
            <a:off x="6072198" y="2909482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8" name="橢圓 107"/>
          <p:cNvSpPr/>
          <p:nvPr/>
        </p:nvSpPr>
        <p:spPr>
          <a:xfrm>
            <a:off x="6786578" y="2909482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9" name="橢圓 108"/>
          <p:cNvSpPr/>
          <p:nvPr/>
        </p:nvSpPr>
        <p:spPr>
          <a:xfrm>
            <a:off x="7500958" y="2909482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0" name="橢圓 109"/>
          <p:cNvSpPr/>
          <p:nvPr/>
        </p:nvSpPr>
        <p:spPr>
          <a:xfrm>
            <a:off x="8215338" y="2909482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1" name="橢圓 110"/>
          <p:cNvSpPr/>
          <p:nvPr/>
        </p:nvSpPr>
        <p:spPr>
          <a:xfrm>
            <a:off x="8929718" y="2909482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12" name="直線單箭頭接點 111"/>
          <p:cNvCxnSpPr/>
          <p:nvPr/>
        </p:nvCxnSpPr>
        <p:spPr>
          <a:xfrm rot="5400000" flipH="1" flipV="1">
            <a:off x="5786446" y="2622935"/>
            <a:ext cx="1588" cy="714380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直線單箭頭接點 112"/>
          <p:cNvCxnSpPr/>
          <p:nvPr/>
        </p:nvCxnSpPr>
        <p:spPr>
          <a:xfrm rot="5400000" flipH="1" flipV="1">
            <a:off x="6500032" y="2624524"/>
            <a:ext cx="1588" cy="714380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直線單箭頭接點 113"/>
          <p:cNvCxnSpPr/>
          <p:nvPr/>
        </p:nvCxnSpPr>
        <p:spPr>
          <a:xfrm rot="5400000" flipH="1" flipV="1">
            <a:off x="7214412" y="2624524"/>
            <a:ext cx="1588" cy="714380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直線單箭頭接點 114"/>
          <p:cNvCxnSpPr/>
          <p:nvPr/>
        </p:nvCxnSpPr>
        <p:spPr>
          <a:xfrm rot="5400000" flipH="1" flipV="1">
            <a:off x="7929586" y="2624524"/>
            <a:ext cx="1588" cy="714380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直線單箭頭接點 115"/>
          <p:cNvCxnSpPr/>
          <p:nvPr/>
        </p:nvCxnSpPr>
        <p:spPr>
          <a:xfrm rot="5400000" flipH="1" flipV="1">
            <a:off x="8643172" y="2626113"/>
            <a:ext cx="1588" cy="714380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4640362"/>
              </p:ext>
            </p:extLst>
          </p:nvPr>
        </p:nvGraphicFramePr>
        <p:xfrm>
          <a:off x="4770438" y="3949299"/>
          <a:ext cx="2540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37" name="Equation" r:id="rId8" imgW="126890" imgH="228402" progId="Equation.3">
                  <p:embed/>
                </p:oleObj>
              </mc:Choice>
              <mc:Fallback>
                <p:oleObj name="Equation" r:id="rId8" imgW="126890" imgH="22840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0438" y="3949299"/>
                        <a:ext cx="2540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5719022"/>
              </p:ext>
            </p:extLst>
          </p:nvPr>
        </p:nvGraphicFramePr>
        <p:xfrm>
          <a:off x="4506914" y="3409548"/>
          <a:ext cx="2794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38" name="Equation" r:id="rId10" imgW="139700" imgH="228600" progId="Equation.3">
                  <p:embed/>
                </p:oleObj>
              </mc:Choice>
              <mc:Fallback>
                <p:oleObj name="Equation" r:id="rId10" imgW="1397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6914" y="3409548"/>
                        <a:ext cx="2794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9" name="直線單箭頭接點 118"/>
          <p:cNvCxnSpPr/>
          <p:nvPr/>
        </p:nvCxnSpPr>
        <p:spPr>
          <a:xfrm rot="5400000" flipH="1" flipV="1">
            <a:off x="4536281" y="3516705"/>
            <a:ext cx="500066" cy="428628"/>
          </a:xfrm>
          <a:prstGeom prst="straightConnector1">
            <a:avLst/>
          </a:prstGeom>
          <a:ln w="22225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直線單箭頭接點 119"/>
          <p:cNvCxnSpPr/>
          <p:nvPr/>
        </p:nvCxnSpPr>
        <p:spPr>
          <a:xfrm rot="5400000" flipH="1" flipV="1">
            <a:off x="4964909" y="3016639"/>
            <a:ext cx="500066" cy="428628"/>
          </a:xfrm>
          <a:prstGeom prst="straightConnector1">
            <a:avLst/>
          </a:prstGeom>
          <a:ln w="22225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直線單箭頭接點 120"/>
          <p:cNvCxnSpPr/>
          <p:nvPr/>
        </p:nvCxnSpPr>
        <p:spPr>
          <a:xfrm rot="5400000" flipH="1" flipV="1">
            <a:off x="5250661" y="3516705"/>
            <a:ext cx="500066" cy="428628"/>
          </a:xfrm>
          <a:prstGeom prst="straightConnector1">
            <a:avLst/>
          </a:prstGeom>
          <a:ln w="22225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直線單箭頭接點 121"/>
          <p:cNvCxnSpPr/>
          <p:nvPr/>
        </p:nvCxnSpPr>
        <p:spPr>
          <a:xfrm rot="5400000" flipH="1" flipV="1">
            <a:off x="5679289" y="3016639"/>
            <a:ext cx="500066" cy="428628"/>
          </a:xfrm>
          <a:prstGeom prst="straightConnector1">
            <a:avLst/>
          </a:prstGeom>
          <a:ln w="22225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直線單箭頭接點 122"/>
          <p:cNvCxnSpPr/>
          <p:nvPr/>
        </p:nvCxnSpPr>
        <p:spPr>
          <a:xfrm rot="5400000" flipH="1" flipV="1">
            <a:off x="5965041" y="3516705"/>
            <a:ext cx="500066" cy="428628"/>
          </a:xfrm>
          <a:prstGeom prst="straightConnector1">
            <a:avLst/>
          </a:prstGeom>
          <a:ln w="22225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直線單箭頭接點 123"/>
          <p:cNvCxnSpPr/>
          <p:nvPr/>
        </p:nvCxnSpPr>
        <p:spPr>
          <a:xfrm rot="5400000" flipH="1" flipV="1">
            <a:off x="6393669" y="3016639"/>
            <a:ext cx="500066" cy="428628"/>
          </a:xfrm>
          <a:prstGeom prst="straightConnector1">
            <a:avLst/>
          </a:prstGeom>
          <a:ln w="22225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直線單箭頭接點 124"/>
          <p:cNvCxnSpPr/>
          <p:nvPr/>
        </p:nvCxnSpPr>
        <p:spPr>
          <a:xfrm rot="5400000" flipH="1" flipV="1">
            <a:off x="6679421" y="3516705"/>
            <a:ext cx="500066" cy="428628"/>
          </a:xfrm>
          <a:prstGeom prst="straightConnector1">
            <a:avLst/>
          </a:prstGeom>
          <a:ln w="22225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直線單箭頭接點 125"/>
          <p:cNvCxnSpPr/>
          <p:nvPr/>
        </p:nvCxnSpPr>
        <p:spPr>
          <a:xfrm rot="5400000" flipH="1" flipV="1">
            <a:off x="7108049" y="3016639"/>
            <a:ext cx="500066" cy="428628"/>
          </a:xfrm>
          <a:prstGeom prst="straightConnector1">
            <a:avLst/>
          </a:prstGeom>
          <a:ln w="22225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直線單箭頭接點 126"/>
          <p:cNvCxnSpPr/>
          <p:nvPr/>
        </p:nvCxnSpPr>
        <p:spPr>
          <a:xfrm rot="5400000" flipH="1" flipV="1">
            <a:off x="7393801" y="3516705"/>
            <a:ext cx="500066" cy="428628"/>
          </a:xfrm>
          <a:prstGeom prst="straightConnector1">
            <a:avLst/>
          </a:prstGeom>
          <a:ln w="22225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直線單箭頭接點 127"/>
          <p:cNvCxnSpPr/>
          <p:nvPr/>
        </p:nvCxnSpPr>
        <p:spPr>
          <a:xfrm rot="5400000" flipH="1" flipV="1">
            <a:off x="7822429" y="3016639"/>
            <a:ext cx="500066" cy="428628"/>
          </a:xfrm>
          <a:prstGeom prst="straightConnector1">
            <a:avLst/>
          </a:prstGeom>
          <a:ln w="22225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直線單箭頭接點 128"/>
          <p:cNvCxnSpPr/>
          <p:nvPr/>
        </p:nvCxnSpPr>
        <p:spPr>
          <a:xfrm rot="5400000" flipH="1" flipV="1">
            <a:off x="8108181" y="3516705"/>
            <a:ext cx="500066" cy="428628"/>
          </a:xfrm>
          <a:prstGeom prst="straightConnector1">
            <a:avLst/>
          </a:prstGeom>
          <a:ln w="22225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直線單箭頭接點 129"/>
          <p:cNvCxnSpPr/>
          <p:nvPr/>
        </p:nvCxnSpPr>
        <p:spPr>
          <a:xfrm rot="5400000" flipH="1" flipV="1">
            <a:off x="8536809" y="3016639"/>
            <a:ext cx="500066" cy="428628"/>
          </a:xfrm>
          <a:prstGeom prst="straightConnector1">
            <a:avLst/>
          </a:prstGeom>
          <a:ln w="22225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8586695"/>
              </p:ext>
            </p:extLst>
          </p:nvPr>
        </p:nvGraphicFramePr>
        <p:xfrm>
          <a:off x="4770445" y="1837912"/>
          <a:ext cx="230187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39" name="Equation" r:id="rId12" imgW="114201" imgH="203024" progId="Equation.3">
                  <p:embed/>
                </p:oleObj>
              </mc:Choice>
              <mc:Fallback>
                <p:oleObj name="Equation" r:id="rId12" imgW="114201" imgH="2030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0445" y="1837912"/>
                        <a:ext cx="230187" cy="409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667892"/>
              </p:ext>
            </p:extLst>
          </p:nvPr>
        </p:nvGraphicFramePr>
        <p:xfrm>
          <a:off x="5556258" y="1837912"/>
          <a:ext cx="230188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40" name="Equation" r:id="rId13" imgW="114201" imgH="203024" progId="Equation.3">
                  <p:embed/>
                </p:oleObj>
              </mc:Choice>
              <mc:Fallback>
                <p:oleObj name="Equation" r:id="rId13" imgW="114201" imgH="2030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6258" y="1837912"/>
                        <a:ext cx="230188" cy="409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2864141"/>
              </p:ext>
            </p:extLst>
          </p:nvPr>
        </p:nvGraphicFramePr>
        <p:xfrm>
          <a:off x="7699399" y="1837912"/>
          <a:ext cx="230187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41" name="Equation" r:id="rId14" imgW="114201" imgH="203024" progId="Equation.3">
                  <p:embed/>
                </p:oleObj>
              </mc:Choice>
              <mc:Fallback>
                <p:oleObj name="Equation" r:id="rId14" imgW="114201" imgH="2030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9399" y="1837912"/>
                        <a:ext cx="230187" cy="409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4" name="文字方塊 133"/>
          <p:cNvSpPr txBox="1"/>
          <p:nvPr/>
        </p:nvSpPr>
        <p:spPr>
          <a:xfrm>
            <a:off x="2643174" y="4807257"/>
            <a:ext cx="1471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3D lattice:</a:t>
            </a:r>
            <a:endParaRPr lang="zh-TW" alt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35" name="Object 10"/>
          <p:cNvGraphicFramePr>
            <a:graphicFrameLocks noChangeAspect="1"/>
          </p:cNvGraphicFramePr>
          <p:nvPr/>
        </p:nvGraphicFramePr>
        <p:xfrm>
          <a:off x="4786314" y="5197484"/>
          <a:ext cx="2540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42" name="Equation" r:id="rId15" imgW="126890" imgH="228402" progId="Equation.3">
                  <p:embed/>
                </p:oleObj>
              </mc:Choice>
              <mc:Fallback>
                <p:oleObj name="Equation" r:id="rId15" imgW="126890" imgH="22840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6314" y="5197484"/>
                        <a:ext cx="2540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6" name="Object 11"/>
          <p:cNvGraphicFramePr>
            <a:graphicFrameLocks noChangeAspect="1"/>
          </p:cNvGraphicFramePr>
          <p:nvPr/>
        </p:nvGraphicFramePr>
        <p:xfrm>
          <a:off x="4857752" y="4740284"/>
          <a:ext cx="2794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43" name="Equation" r:id="rId16" imgW="139700" imgH="228600" progId="Equation.3">
                  <p:embed/>
                </p:oleObj>
              </mc:Choice>
              <mc:Fallback>
                <p:oleObj name="Equation" r:id="rId16" imgW="1397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7752" y="4740284"/>
                        <a:ext cx="2794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7" name="Object 12"/>
          <p:cNvGraphicFramePr>
            <a:graphicFrameLocks noChangeAspect="1"/>
          </p:cNvGraphicFramePr>
          <p:nvPr/>
        </p:nvGraphicFramePr>
        <p:xfrm>
          <a:off x="4214810" y="4500570"/>
          <a:ext cx="2540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44" name="Equation" r:id="rId17" imgW="126890" imgH="241091" progId="Equation.3">
                  <p:embed/>
                </p:oleObj>
              </mc:Choice>
              <mc:Fallback>
                <p:oleObj name="Equation" r:id="rId17" imgW="126890" imgH="24109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4810" y="4500570"/>
                        <a:ext cx="2540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38" name="直線單箭頭接點 137"/>
          <p:cNvCxnSpPr/>
          <p:nvPr/>
        </p:nvCxnSpPr>
        <p:spPr>
          <a:xfrm rot="5400000" flipH="1" flipV="1">
            <a:off x="4857752" y="4839499"/>
            <a:ext cx="1588" cy="714380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直線單箭頭接點 138"/>
          <p:cNvCxnSpPr/>
          <p:nvPr/>
        </p:nvCxnSpPr>
        <p:spPr>
          <a:xfrm rot="5400000" flipH="1" flipV="1">
            <a:off x="4464843" y="4733137"/>
            <a:ext cx="500066" cy="428628"/>
          </a:xfrm>
          <a:prstGeom prst="straightConnector1">
            <a:avLst/>
          </a:prstGeom>
          <a:ln w="22225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直線單箭頭接點 139"/>
          <p:cNvCxnSpPr/>
          <p:nvPr/>
        </p:nvCxnSpPr>
        <p:spPr>
          <a:xfrm rot="5400000" flipH="1" flipV="1">
            <a:off x="4250529" y="4804575"/>
            <a:ext cx="642942" cy="142876"/>
          </a:xfrm>
          <a:prstGeom prst="straightConnector1">
            <a:avLst/>
          </a:prstGeom>
          <a:ln w="2222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1" name="Object 13"/>
          <p:cNvGraphicFramePr>
            <a:graphicFrameLocks noChangeAspect="1"/>
          </p:cNvGraphicFramePr>
          <p:nvPr/>
        </p:nvGraphicFramePr>
        <p:xfrm>
          <a:off x="5857884" y="4714884"/>
          <a:ext cx="23622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45" name="Equation" r:id="rId19" imgW="1180588" imgH="241195" progId="Equation.3">
                  <p:embed/>
                </p:oleObj>
              </mc:Choice>
              <mc:Fallback>
                <p:oleObj name="Equation" r:id="rId19" imgW="1180588" imgH="2411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57884" y="4714884"/>
                        <a:ext cx="23622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2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1659709"/>
              </p:ext>
            </p:extLst>
          </p:nvPr>
        </p:nvGraphicFramePr>
        <p:xfrm>
          <a:off x="7143768" y="4123928"/>
          <a:ext cx="16510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46" name="Equation" r:id="rId21" imgW="825500" imgH="228600" progId="Equation.3">
                  <p:embed/>
                </p:oleObj>
              </mc:Choice>
              <mc:Fallback>
                <p:oleObj name="Equation" r:id="rId21" imgW="8255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768" y="4123928"/>
                        <a:ext cx="16510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" name="文字方塊 142"/>
          <p:cNvSpPr txBox="1"/>
          <p:nvPr/>
        </p:nvSpPr>
        <p:spPr>
          <a:xfrm>
            <a:off x="1643042" y="5668708"/>
            <a:ext cx="68836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Crystal = “motif” repeated at each lattice point</a:t>
            </a:r>
            <a:endParaRPr lang="zh-TW" alt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4" name="直線單箭頭接點 143"/>
          <p:cNvCxnSpPr/>
          <p:nvPr/>
        </p:nvCxnSpPr>
        <p:spPr>
          <a:xfrm rot="5400000" flipH="1" flipV="1">
            <a:off x="3560291" y="6323227"/>
            <a:ext cx="308906" cy="1588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文字方塊 144"/>
          <p:cNvSpPr txBox="1"/>
          <p:nvPr/>
        </p:nvSpPr>
        <p:spPr>
          <a:xfrm>
            <a:off x="4286248" y="6191928"/>
            <a:ext cx="24945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Atom, molecule</a:t>
            </a:r>
            <a:endParaRPr lang="zh-TW" alt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6" name="直線接點 145"/>
          <p:cNvCxnSpPr/>
          <p:nvPr/>
        </p:nvCxnSpPr>
        <p:spPr>
          <a:xfrm>
            <a:off x="3714744" y="6476092"/>
            <a:ext cx="500066" cy="1588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1916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Box 722"/>
              <p:cNvSpPr txBox="1">
                <a:spLocks noChangeArrowheads="1"/>
              </p:cNvSpPr>
              <p:nvPr/>
            </p:nvSpPr>
            <p:spPr bwMode="auto">
              <a:xfrm>
                <a:off x="1259632" y="268423"/>
                <a:ext cx="4275908" cy="499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en-US" altLang="zh-TW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(d) inversion tetrad  (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altLang="zh-TW" sz="32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zh-TW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e>
                    </m:acc>
                  </m:oMath>
                </a14:m>
                <a:r>
                  <a:rPr lang="en-US" altLang="zh-TW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zh-TW" sz="3200" kern="100" dirty="0">
                  <a:effectLst/>
                  <a:latin typeface="Times New Roman" panose="02020603050405020304" pitchFamily="18" charset="0"/>
                  <a:ea typeface="新細明體" panose="02020500000000000000" pitchFamily="18" charset="-12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Text Box 7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259632" y="268423"/>
                <a:ext cx="4275908" cy="499183"/>
              </a:xfrm>
              <a:prstGeom prst="rect">
                <a:avLst/>
              </a:prstGeom>
              <a:blipFill rotWithShape="0">
                <a:blip r:embed="rId3" cstate="print"/>
                <a:stretch>
                  <a:fillRect l="-3709" t="-15854" b="-56098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oup 43"/>
          <p:cNvGrpSpPr>
            <a:grpSpLocks/>
          </p:cNvGrpSpPr>
          <p:nvPr/>
        </p:nvGrpSpPr>
        <p:grpSpPr bwMode="auto">
          <a:xfrm>
            <a:off x="2411760" y="1270684"/>
            <a:ext cx="1800200" cy="1726268"/>
            <a:chOff x="3597" y="12405"/>
            <a:chExt cx="1263" cy="1275"/>
          </a:xfrm>
        </p:grpSpPr>
        <p:sp>
          <p:nvSpPr>
            <p:cNvPr id="4" name="Oval 44"/>
            <p:cNvSpPr>
              <a:spLocks noChangeArrowheads="1"/>
            </p:cNvSpPr>
            <p:nvPr/>
          </p:nvSpPr>
          <p:spPr bwMode="auto">
            <a:xfrm>
              <a:off x="3600" y="12420"/>
              <a:ext cx="1260" cy="1260"/>
            </a:xfrm>
            <a:prstGeom prst="ellipse">
              <a:avLst/>
            </a:prstGeom>
            <a:solidFill>
              <a:srgbClr val="FFFFFF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cxnSp>
          <p:nvCxnSpPr>
            <p:cNvPr id="5" name="Line 45"/>
            <p:cNvCxnSpPr/>
            <p:nvPr/>
          </p:nvCxnSpPr>
          <p:spPr bwMode="auto">
            <a:xfrm>
              <a:off x="3597" y="13065"/>
              <a:ext cx="1259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" name="Line 46"/>
            <p:cNvCxnSpPr/>
            <p:nvPr/>
          </p:nvCxnSpPr>
          <p:spPr bwMode="auto">
            <a:xfrm flipH="1">
              <a:off x="4230" y="12405"/>
              <a:ext cx="0" cy="1259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" name="Oval 47"/>
            <p:cNvSpPr>
              <a:spLocks noChangeArrowheads="1"/>
            </p:cNvSpPr>
            <p:nvPr/>
          </p:nvSpPr>
          <p:spPr bwMode="auto">
            <a:xfrm>
              <a:off x="4305" y="13560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8" name="Oval 48"/>
            <p:cNvSpPr>
              <a:spLocks noChangeArrowheads="1"/>
            </p:cNvSpPr>
            <p:nvPr/>
          </p:nvSpPr>
          <p:spPr bwMode="auto">
            <a:xfrm>
              <a:off x="4755" y="12990"/>
              <a:ext cx="57" cy="57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9" name="Oval 49"/>
            <p:cNvSpPr>
              <a:spLocks noChangeArrowheads="1"/>
            </p:cNvSpPr>
            <p:nvPr/>
          </p:nvSpPr>
          <p:spPr bwMode="auto">
            <a:xfrm>
              <a:off x="4080" y="12555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10" name="Oval 50"/>
            <p:cNvSpPr>
              <a:spLocks noChangeArrowheads="1"/>
            </p:cNvSpPr>
            <p:nvPr/>
          </p:nvSpPr>
          <p:spPr bwMode="auto">
            <a:xfrm>
              <a:off x="3630" y="13110"/>
              <a:ext cx="57" cy="57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</p:grpSp>
      <p:sp>
        <p:nvSpPr>
          <p:cNvPr id="11" name="矩形 10"/>
          <p:cNvSpPr/>
          <p:nvPr/>
        </p:nvSpPr>
        <p:spPr>
          <a:xfrm>
            <a:off x="5535725" y="2546901"/>
            <a:ext cx="3212739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tetrahedral site in </a:t>
            </a:r>
            <a:r>
              <a:rPr lang="en-US" altLang="zh-TW" sz="2800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  <a:p>
            <a:r>
              <a:rPr lang="en-US" altLang="zh-TW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800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tetrahedron</a:t>
            </a:r>
            <a:endParaRPr lang="zh-TW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" name="直線接點 11"/>
          <p:cNvCxnSpPr/>
          <p:nvPr/>
        </p:nvCxnSpPr>
        <p:spPr>
          <a:xfrm>
            <a:off x="6850280" y="938420"/>
            <a:ext cx="1080120" cy="0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接點 12"/>
          <p:cNvCxnSpPr/>
          <p:nvPr/>
        </p:nvCxnSpPr>
        <p:spPr>
          <a:xfrm rot="10800000" flipV="1">
            <a:off x="6274216" y="938420"/>
            <a:ext cx="576064" cy="432048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接點 13"/>
          <p:cNvCxnSpPr/>
          <p:nvPr/>
        </p:nvCxnSpPr>
        <p:spPr>
          <a:xfrm>
            <a:off x="6274216" y="1370468"/>
            <a:ext cx="1080120" cy="0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接點 14"/>
          <p:cNvCxnSpPr/>
          <p:nvPr/>
        </p:nvCxnSpPr>
        <p:spPr>
          <a:xfrm>
            <a:off x="6850280" y="2018539"/>
            <a:ext cx="1080120" cy="0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接點 15"/>
          <p:cNvCxnSpPr/>
          <p:nvPr/>
        </p:nvCxnSpPr>
        <p:spPr>
          <a:xfrm rot="10800000" flipV="1">
            <a:off x="7354336" y="2018539"/>
            <a:ext cx="576064" cy="432048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接點 16"/>
          <p:cNvCxnSpPr/>
          <p:nvPr/>
        </p:nvCxnSpPr>
        <p:spPr>
          <a:xfrm>
            <a:off x="6274216" y="2450587"/>
            <a:ext cx="1080120" cy="0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接點 17"/>
          <p:cNvCxnSpPr/>
          <p:nvPr/>
        </p:nvCxnSpPr>
        <p:spPr>
          <a:xfrm rot="5400000">
            <a:off x="6310220" y="1478480"/>
            <a:ext cx="1080120" cy="0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接點 18"/>
          <p:cNvCxnSpPr/>
          <p:nvPr/>
        </p:nvCxnSpPr>
        <p:spPr>
          <a:xfrm rot="10800000" flipV="1">
            <a:off x="7354337" y="938420"/>
            <a:ext cx="576064" cy="432048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接點 19"/>
          <p:cNvCxnSpPr/>
          <p:nvPr/>
        </p:nvCxnSpPr>
        <p:spPr>
          <a:xfrm flipV="1">
            <a:off x="6274216" y="938420"/>
            <a:ext cx="1656184" cy="432048"/>
          </a:xfrm>
          <a:prstGeom prst="line">
            <a:avLst/>
          </a:prstGeom>
          <a:ln w="22225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接點 21"/>
          <p:cNvCxnSpPr/>
          <p:nvPr/>
        </p:nvCxnSpPr>
        <p:spPr>
          <a:xfrm rot="10800000" flipV="1">
            <a:off x="6274216" y="2018540"/>
            <a:ext cx="576064" cy="432048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接點 23"/>
          <p:cNvCxnSpPr/>
          <p:nvPr/>
        </p:nvCxnSpPr>
        <p:spPr>
          <a:xfrm rot="5400000">
            <a:off x="6850280" y="938420"/>
            <a:ext cx="1080120" cy="1080120"/>
          </a:xfrm>
          <a:prstGeom prst="line">
            <a:avLst/>
          </a:prstGeom>
          <a:ln w="22225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接點 24"/>
          <p:cNvCxnSpPr/>
          <p:nvPr/>
        </p:nvCxnSpPr>
        <p:spPr>
          <a:xfrm rot="5400000">
            <a:off x="7390340" y="1478480"/>
            <a:ext cx="1080120" cy="0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接點 25"/>
          <p:cNvCxnSpPr/>
          <p:nvPr/>
        </p:nvCxnSpPr>
        <p:spPr>
          <a:xfrm rot="5400000">
            <a:off x="5734156" y="1910528"/>
            <a:ext cx="1080120" cy="0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接點 26"/>
          <p:cNvCxnSpPr/>
          <p:nvPr/>
        </p:nvCxnSpPr>
        <p:spPr>
          <a:xfrm rot="5400000">
            <a:off x="6814275" y="1910528"/>
            <a:ext cx="1080120" cy="0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接點 27"/>
          <p:cNvCxnSpPr/>
          <p:nvPr/>
        </p:nvCxnSpPr>
        <p:spPr>
          <a:xfrm rot="16200000" flipV="1">
            <a:off x="6238212" y="1406472"/>
            <a:ext cx="648072" cy="576064"/>
          </a:xfrm>
          <a:prstGeom prst="line">
            <a:avLst/>
          </a:prstGeom>
          <a:ln w="22225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接點 28"/>
          <p:cNvCxnSpPr/>
          <p:nvPr/>
        </p:nvCxnSpPr>
        <p:spPr>
          <a:xfrm>
            <a:off x="6850280" y="2018540"/>
            <a:ext cx="504056" cy="360040"/>
          </a:xfrm>
          <a:prstGeom prst="line">
            <a:avLst/>
          </a:prstGeom>
          <a:ln w="22225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橢圓 29"/>
          <p:cNvSpPr/>
          <p:nvPr/>
        </p:nvSpPr>
        <p:spPr>
          <a:xfrm>
            <a:off x="6142826" y="1292427"/>
            <a:ext cx="212141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1" name="橢圓 30"/>
          <p:cNvSpPr/>
          <p:nvPr/>
        </p:nvSpPr>
        <p:spPr>
          <a:xfrm>
            <a:off x="6736123" y="1952878"/>
            <a:ext cx="212141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2" name="橢圓 31"/>
          <p:cNvSpPr/>
          <p:nvPr/>
        </p:nvSpPr>
        <p:spPr>
          <a:xfrm>
            <a:off x="7816243" y="839614"/>
            <a:ext cx="212141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3" name="橢圓 32"/>
          <p:cNvSpPr/>
          <p:nvPr/>
        </p:nvSpPr>
        <p:spPr>
          <a:xfrm>
            <a:off x="7236296" y="2351782"/>
            <a:ext cx="212141" cy="182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手繪多邊形 41"/>
          <p:cNvSpPr/>
          <p:nvPr/>
        </p:nvSpPr>
        <p:spPr>
          <a:xfrm>
            <a:off x="6300192" y="1484784"/>
            <a:ext cx="1640114" cy="464457"/>
          </a:xfrm>
          <a:custGeom>
            <a:avLst/>
            <a:gdLst>
              <a:gd name="connsiteX0" fmla="*/ 624114 w 1640114"/>
              <a:gd name="connsiteY0" fmla="*/ 0 h 464457"/>
              <a:gd name="connsiteX1" fmla="*/ 0 w 1640114"/>
              <a:gd name="connsiteY1" fmla="*/ 464457 h 464457"/>
              <a:gd name="connsiteX2" fmla="*/ 1088571 w 1640114"/>
              <a:gd name="connsiteY2" fmla="*/ 464457 h 464457"/>
              <a:gd name="connsiteX3" fmla="*/ 1640114 w 1640114"/>
              <a:gd name="connsiteY3" fmla="*/ 14514 h 464457"/>
              <a:gd name="connsiteX4" fmla="*/ 624114 w 1640114"/>
              <a:gd name="connsiteY4" fmla="*/ 0 h 464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40114" h="464457">
                <a:moveTo>
                  <a:pt x="624114" y="0"/>
                </a:moveTo>
                <a:lnTo>
                  <a:pt x="0" y="464457"/>
                </a:lnTo>
                <a:lnTo>
                  <a:pt x="1088571" y="464457"/>
                </a:lnTo>
                <a:lnTo>
                  <a:pt x="1640114" y="14514"/>
                </a:lnTo>
                <a:lnTo>
                  <a:pt x="624114" y="0"/>
                </a:lnTo>
                <a:close/>
              </a:path>
            </a:pathLst>
          </a:custGeom>
          <a:solidFill>
            <a:srgbClr val="92D05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4" name="文字方塊 33"/>
          <p:cNvSpPr txBox="1"/>
          <p:nvPr/>
        </p:nvSpPr>
        <p:spPr>
          <a:xfrm>
            <a:off x="6948264" y="1334959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3" name="直線接點 22"/>
          <p:cNvCxnSpPr/>
          <p:nvPr/>
        </p:nvCxnSpPr>
        <p:spPr>
          <a:xfrm>
            <a:off x="6274216" y="1370468"/>
            <a:ext cx="1080120" cy="1008112"/>
          </a:xfrm>
          <a:prstGeom prst="line">
            <a:avLst/>
          </a:prstGeom>
          <a:ln w="22225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接點 20"/>
          <p:cNvCxnSpPr/>
          <p:nvPr/>
        </p:nvCxnSpPr>
        <p:spPr>
          <a:xfrm rot="5400000">
            <a:off x="6886284" y="1406472"/>
            <a:ext cx="1512168" cy="576064"/>
          </a:xfrm>
          <a:prstGeom prst="line">
            <a:avLst/>
          </a:prstGeom>
          <a:ln w="22225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2"/>
              <p:cNvSpPr>
                <a:spLocks noChangeArrowheads="1"/>
              </p:cNvSpPr>
              <p:nvPr/>
            </p:nvSpPr>
            <p:spPr bwMode="auto">
              <a:xfrm>
                <a:off x="1259632" y="3491142"/>
                <a:ext cx="4059125" cy="5859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sz="3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(e) inversion </a:t>
                </a:r>
                <a:r>
                  <a:rPr kumimoji="0" lang="en-US" altLang="zh-TW" sz="32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hexad</a:t>
                </a:r>
                <a:r>
                  <a:rPr kumimoji="0" lang="en-US" altLang="zh-TW" sz="3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  (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altLang="zh-TW" sz="32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微軟正黑體" panose="020B0604030504040204" pitchFamily="34" charset="-12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US" altLang="zh-TW" sz="32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微軟正黑體" panose="020B0604030504040204" pitchFamily="34" charset="-120"/>
                            <a:cs typeface="Times New Roman" panose="02020603050405020304" pitchFamily="18" charset="0"/>
                          </a:rPr>
                          <m:t>6</m:t>
                        </m:r>
                      </m:e>
                    </m:acc>
                  </m:oMath>
                </a14:m>
                <a:r>
                  <a:rPr kumimoji="0" lang="en-US" altLang="zh-TW" sz="3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)</a:t>
                </a:r>
                <a:endParaRPr kumimoji="0" lang="en-US" altLang="zh-TW" sz="3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259632" y="3491142"/>
                <a:ext cx="4059125" cy="585930"/>
              </a:xfrm>
              <a:prstGeom prst="rect">
                <a:avLst/>
              </a:prstGeom>
              <a:blipFill rotWithShape="0">
                <a:blip r:embed="rId4" cstate="print"/>
                <a:stretch>
                  <a:fillRect l="-3910" t="-13542" r="-2857" b="-3333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6" name="Group 1598"/>
          <p:cNvGrpSpPr>
            <a:grpSpLocks/>
          </p:cNvGrpSpPr>
          <p:nvPr/>
        </p:nvGrpSpPr>
        <p:grpSpPr bwMode="auto">
          <a:xfrm>
            <a:off x="2088160" y="4077072"/>
            <a:ext cx="4788096" cy="2036593"/>
            <a:chOff x="3881" y="8220"/>
            <a:chExt cx="3642" cy="1625"/>
          </a:xfrm>
        </p:grpSpPr>
        <p:sp>
          <p:nvSpPr>
            <p:cNvPr id="47" name="Oval 53"/>
            <p:cNvSpPr>
              <a:spLocks noChangeArrowheads="1"/>
            </p:cNvSpPr>
            <p:nvPr/>
          </p:nvSpPr>
          <p:spPr bwMode="auto">
            <a:xfrm>
              <a:off x="3896" y="8325"/>
              <a:ext cx="1259" cy="1259"/>
            </a:xfrm>
            <a:prstGeom prst="ellipse">
              <a:avLst/>
            </a:prstGeom>
            <a:solidFill>
              <a:srgbClr val="FFFFFF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cxnSp>
          <p:nvCxnSpPr>
            <p:cNvPr id="48" name="Line 54"/>
            <p:cNvCxnSpPr/>
            <p:nvPr/>
          </p:nvCxnSpPr>
          <p:spPr bwMode="auto">
            <a:xfrm>
              <a:off x="3881" y="8970"/>
              <a:ext cx="1260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9" name="Line 55"/>
            <p:cNvCxnSpPr/>
            <p:nvPr/>
          </p:nvCxnSpPr>
          <p:spPr bwMode="auto">
            <a:xfrm rot="7200000">
              <a:off x="3896" y="8940"/>
              <a:ext cx="1260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0" name="Line 56"/>
            <p:cNvCxnSpPr/>
            <p:nvPr/>
          </p:nvCxnSpPr>
          <p:spPr bwMode="auto">
            <a:xfrm rot="14400000">
              <a:off x="3866" y="8940"/>
              <a:ext cx="1305" cy="1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1" name="Oval 57"/>
            <p:cNvSpPr>
              <a:spLocks noChangeArrowheads="1"/>
            </p:cNvSpPr>
            <p:nvPr/>
          </p:nvSpPr>
          <p:spPr bwMode="auto">
            <a:xfrm>
              <a:off x="4166" y="8505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52" name="Oval 58"/>
            <p:cNvSpPr>
              <a:spLocks noChangeArrowheads="1"/>
            </p:cNvSpPr>
            <p:nvPr/>
          </p:nvSpPr>
          <p:spPr bwMode="auto">
            <a:xfrm>
              <a:off x="5021" y="8850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53" name="Oval 59"/>
            <p:cNvSpPr>
              <a:spLocks noChangeArrowheads="1"/>
            </p:cNvSpPr>
            <p:nvPr/>
          </p:nvSpPr>
          <p:spPr bwMode="auto">
            <a:xfrm>
              <a:off x="4286" y="9450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54" name="Oval 60"/>
            <p:cNvSpPr>
              <a:spLocks noChangeArrowheads="1"/>
            </p:cNvSpPr>
            <p:nvPr/>
          </p:nvSpPr>
          <p:spPr bwMode="auto">
            <a:xfrm>
              <a:off x="4976" y="8790"/>
              <a:ext cx="170" cy="170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55" name="Oval 61"/>
            <p:cNvSpPr>
              <a:spLocks noChangeArrowheads="1"/>
            </p:cNvSpPr>
            <p:nvPr/>
          </p:nvSpPr>
          <p:spPr bwMode="auto">
            <a:xfrm>
              <a:off x="4106" y="8460"/>
              <a:ext cx="170" cy="170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56" name="Oval 62"/>
            <p:cNvSpPr>
              <a:spLocks noChangeArrowheads="1"/>
            </p:cNvSpPr>
            <p:nvPr/>
          </p:nvSpPr>
          <p:spPr bwMode="auto">
            <a:xfrm>
              <a:off x="4226" y="9390"/>
              <a:ext cx="170" cy="170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57" name="AutoShape 63"/>
            <p:cNvSpPr>
              <a:spLocks noChangeArrowheads="1"/>
            </p:cNvSpPr>
            <p:nvPr/>
          </p:nvSpPr>
          <p:spPr bwMode="auto">
            <a:xfrm>
              <a:off x="6446" y="8340"/>
              <a:ext cx="1077" cy="1440"/>
            </a:xfrm>
            <a:prstGeom prst="cube">
              <a:avLst>
                <a:gd name="adj" fmla="val 25000"/>
              </a:avLst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cxnSp>
          <p:nvCxnSpPr>
            <p:cNvPr id="58" name="Line 64"/>
            <p:cNvCxnSpPr/>
            <p:nvPr/>
          </p:nvCxnSpPr>
          <p:spPr bwMode="auto">
            <a:xfrm>
              <a:off x="6701" y="8340"/>
              <a:ext cx="0" cy="115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9" name="Line 65"/>
            <p:cNvCxnSpPr/>
            <p:nvPr/>
          </p:nvCxnSpPr>
          <p:spPr bwMode="auto">
            <a:xfrm flipH="1">
              <a:off x="6716" y="9495"/>
              <a:ext cx="720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0" name="Line 66"/>
            <p:cNvCxnSpPr/>
            <p:nvPr/>
          </p:nvCxnSpPr>
          <p:spPr bwMode="auto">
            <a:xfrm flipV="1">
              <a:off x="6446" y="9450"/>
              <a:ext cx="285" cy="28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1" name="Oval 67"/>
            <p:cNvSpPr>
              <a:spLocks noChangeArrowheads="1"/>
            </p:cNvSpPr>
            <p:nvPr/>
          </p:nvSpPr>
          <p:spPr bwMode="auto">
            <a:xfrm>
              <a:off x="7136" y="8505"/>
              <a:ext cx="170" cy="170"/>
            </a:xfrm>
            <a:prstGeom prst="ellips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62" name="Oval 68"/>
            <p:cNvSpPr>
              <a:spLocks noChangeArrowheads="1"/>
            </p:cNvSpPr>
            <p:nvPr/>
          </p:nvSpPr>
          <p:spPr bwMode="auto">
            <a:xfrm>
              <a:off x="6611" y="9390"/>
              <a:ext cx="170" cy="170"/>
            </a:xfrm>
            <a:prstGeom prst="ellips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63" name="Oval 69"/>
            <p:cNvSpPr>
              <a:spLocks noChangeArrowheads="1"/>
            </p:cNvSpPr>
            <p:nvPr/>
          </p:nvSpPr>
          <p:spPr bwMode="auto">
            <a:xfrm>
              <a:off x="6626" y="8220"/>
              <a:ext cx="170" cy="170"/>
            </a:xfrm>
            <a:prstGeom prst="ellips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64" name="Oval 70"/>
            <p:cNvSpPr>
              <a:spLocks noChangeArrowheads="1"/>
            </p:cNvSpPr>
            <p:nvPr/>
          </p:nvSpPr>
          <p:spPr bwMode="auto">
            <a:xfrm>
              <a:off x="6341" y="8490"/>
              <a:ext cx="170" cy="170"/>
            </a:xfrm>
            <a:prstGeom prst="ellips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65" name="Oval 71"/>
            <p:cNvSpPr>
              <a:spLocks noChangeArrowheads="1"/>
            </p:cNvSpPr>
            <p:nvPr/>
          </p:nvSpPr>
          <p:spPr bwMode="auto">
            <a:xfrm>
              <a:off x="6341" y="9675"/>
              <a:ext cx="170" cy="170"/>
            </a:xfrm>
            <a:prstGeom prst="ellips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66" name="Oval 72"/>
            <p:cNvSpPr>
              <a:spLocks noChangeArrowheads="1"/>
            </p:cNvSpPr>
            <p:nvPr/>
          </p:nvSpPr>
          <p:spPr bwMode="auto">
            <a:xfrm>
              <a:off x="7121" y="9660"/>
              <a:ext cx="170" cy="170"/>
            </a:xfrm>
            <a:prstGeom prst="ellips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</p:grpSp>
      <p:sp>
        <p:nvSpPr>
          <p:cNvPr id="68" name="矩形 67"/>
          <p:cNvSpPr/>
          <p:nvPr/>
        </p:nvSpPr>
        <p:spPr>
          <a:xfrm>
            <a:off x="2858305" y="6224410"/>
            <a:ext cx="628569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Hexagonal close-packed (</a:t>
            </a:r>
            <a:r>
              <a:rPr lang="en-US" altLang="zh-TW" sz="3200" kern="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hcp</a:t>
            </a:r>
            <a:r>
              <a:rPr lang="en-US" altLang="zh-TW" sz="32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lattice</a:t>
            </a:r>
            <a:endParaRPr lang="zh-TW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9" name="Oval 69"/>
          <p:cNvSpPr>
            <a:spLocks noChangeArrowheads="1"/>
          </p:cNvSpPr>
          <p:nvPr/>
        </p:nvSpPr>
        <p:spPr bwMode="auto">
          <a:xfrm>
            <a:off x="6732240" y="4077072"/>
            <a:ext cx="252850" cy="237953"/>
          </a:xfrm>
          <a:prstGeom prst="ellips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zh-TW" altLang="en-US"/>
          </a:p>
        </p:txBody>
      </p:sp>
      <p:sp>
        <p:nvSpPr>
          <p:cNvPr id="70" name="Oval 69"/>
          <p:cNvSpPr>
            <a:spLocks noChangeArrowheads="1"/>
          </p:cNvSpPr>
          <p:nvPr/>
        </p:nvSpPr>
        <p:spPr bwMode="auto">
          <a:xfrm>
            <a:off x="6732240" y="5517232"/>
            <a:ext cx="252850" cy="237953"/>
          </a:xfrm>
          <a:prstGeom prst="ellips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zh-TW" altLang="en-US"/>
          </a:p>
        </p:txBody>
      </p:sp>
      <p:sp>
        <p:nvSpPr>
          <p:cNvPr id="71" name="文字方塊 70"/>
          <p:cNvSpPr txBox="1"/>
          <p:nvPr/>
        </p:nvSpPr>
        <p:spPr>
          <a:xfrm>
            <a:off x="5796136" y="486916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橢圓 34"/>
          <p:cNvSpPr/>
          <p:nvPr/>
        </p:nvSpPr>
        <p:spPr>
          <a:xfrm>
            <a:off x="7621488" y="4485345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7" name="橢圓 66"/>
          <p:cNvSpPr/>
          <p:nvPr/>
        </p:nvSpPr>
        <p:spPr>
          <a:xfrm>
            <a:off x="8100392" y="4485345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2" name="橢圓 71"/>
          <p:cNvSpPr/>
          <p:nvPr/>
        </p:nvSpPr>
        <p:spPr>
          <a:xfrm>
            <a:off x="7837512" y="4892241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3" name="橢圓 72"/>
          <p:cNvSpPr/>
          <p:nvPr/>
        </p:nvSpPr>
        <p:spPr>
          <a:xfrm>
            <a:off x="8316416" y="4892241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4" name="橢圓 73"/>
          <p:cNvSpPr/>
          <p:nvPr/>
        </p:nvSpPr>
        <p:spPr>
          <a:xfrm>
            <a:off x="7596336" y="5324289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5" name="橢圓 74"/>
          <p:cNvSpPr/>
          <p:nvPr/>
        </p:nvSpPr>
        <p:spPr>
          <a:xfrm>
            <a:off x="8100392" y="5324289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6" name="橢圓 75"/>
          <p:cNvSpPr/>
          <p:nvPr/>
        </p:nvSpPr>
        <p:spPr>
          <a:xfrm>
            <a:off x="7380312" y="4892241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7" name="橢圓 76"/>
          <p:cNvSpPr/>
          <p:nvPr/>
        </p:nvSpPr>
        <p:spPr>
          <a:xfrm>
            <a:off x="7621488" y="4748225"/>
            <a:ext cx="4572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8" name="橢圓 77"/>
          <p:cNvSpPr/>
          <p:nvPr/>
        </p:nvSpPr>
        <p:spPr>
          <a:xfrm>
            <a:off x="8100392" y="4748225"/>
            <a:ext cx="4572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9" name="橢圓 78"/>
          <p:cNvSpPr/>
          <p:nvPr/>
        </p:nvSpPr>
        <p:spPr>
          <a:xfrm>
            <a:off x="7884368" y="5133417"/>
            <a:ext cx="4572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37" name="直線接點 36"/>
          <p:cNvCxnSpPr/>
          <p:nvPr/>
        </p:nvCxnSpPr>
        <p:spPr>
          <a:xfrm>
            <a:off x="7092280" y="332656"/>
            <a:ext cx="0" cy="2285800"/>
          </a:xfrm>
          <a:prstGeom prst="line">
            <a:avLst/>
          </a:prstGeom>
          <a:ln w="22225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0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5529009"/>
              </p:ext>
            </p:extLst>
          </p:nvPr>
        </p:nvGraphicFramePr>
        <p:xfrm>
          <a:off x="5256856" y="3568486"/>
          <a:ext cx="965200" cy="407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30" name="方程式" r:id="rId5" imgW="482400" imgH="203040" progId="Equation.3">
                  <p:embed/>
                </p:oleObj>
              </mc:Choice>
              <mc:Fallback>
                <p:oleObj name="方程式" r:id="rId5" imgW="4824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6856" y="3568486"/>
                        <a:ext cx="965200" cy="407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" name="Oval 67"/>
          <p:cNvSpPr>
            <a:spLocks noChangeArrowheads="1"/>
          </p:cNvSpPr>
          <p:nvPr/>
        </p:nvSpPr>
        <p:spPr bwMode="auto">
          <a:xfrm>
            <a:off x="5860671" y="5088149"/>
            <a:ext cx="223497" cy="213059"/>
          </a:xfrm>
          <a:prstGeom prst="ellips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zh-TW" altLang="en-US"/>
          </a:p>
        </p:txBody>
      </p:sp>
      <p:graphicFrame>
        <p:nvGraphicFramePr>
          <p:cNvPr id="83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2485446"/>
              </p:ext>
            </p:extLst>
          </p:nvPr>
        </p:nvGraphicFramePr>
        <p:xfrm>
          <a:off x="4369311" y="902965"/>
          <a:ext cx="964800" cy="406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31" name="方程式" r:id="rId7" imgW="482400" imgH="203040" progId="Equation.3">
                  <p:embed/>
                </p:oleObj>
              </mc:Choice>
              <mc:Fallback>
                <p:oleObj name="方程式" r:id="rId7" imgW="4824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9311" y="902965"/>
                        <a:ext cx="964800" cy="406080"/>
                      </a:xfrm>
                      <a:prstGeom prst="rect">
                        <a:avLst/>
                      </a:prstGeom>
                      <a:noFill/>
                      <a:ln w="22225">
                        <a:solidFill>
                          <a:srgbClr val="FF0000"/>
                        </a:solidFill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3346802"/>
              </p:ext>
            </p:extLst>
          </p:nvPr>
        </p:nvGraphicFramePr>
        <p:xfrm>
          <a:off x="3945970" y="4495126"/>
          <a:ext cx="1084262" cy="98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32" name="方程式" r:id="rId9" imgW="431640" imgH="393480" progId="Equation.3">
                  <p:embed/>
                </p:oleObj>
              </mc:Choice>
              <mc:Fallback>
                <p:oleObj name="方程式" r:id="rId9" imgW="4316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45970" y="4495126"/>
                        <a:ext cx="1084262" cy="987425"/>
                      </a:xfrm>
                      <a:prstGeom prst="rect">
                        <a:avLst/>
                      </a:prstGeom>
                      <a:noFill/>
                      <a:ln w="22225">
                        <a:solidFill>
                          <a:srgbClr val="FF0000"/>
                        </a:solidFill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47348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863787" y="191136"/>
            <a:ext cx="762843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(6) Screw axis: rotation about A, then translation by</a:t>
            </a:r>
          </a:p>
          <a:p>
            <a:r>
              <a:rPr lang="en-US" altLang="zh-TW" sz="28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                        </a:t>
            </a:r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 // A</a:t>
            </a:r>
            <a:endParaRPr lang="en-US" altLang="zh-TW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2059152" y="3357562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zh-TW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zh-TW" altLang="en-US" sz="2400" baseline="-250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直線接點 8"/>
          <p:cNvCxnSpPr/>
          <p:nvPr/>
        </p:nvCxnSpPr>
        <p:spPr>
          <a:xfrm rot="5400000">
            <a:off x="1389304" y="2471142"/>
            <a:ext cx="1656184" cy="0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接點 9"/>
          <p:cNvCxnSpPr/>
          <p:nvPr/>
        </p:nvCxnSpPr>
        <p:spPr>
          <a:xfrm>
            <a:off x="2217396" y="1942482"/>
            <a:ext cx="360040" cy="0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橢圓 10"/>
          <p:cNvSpPr/>
          <p:nvPr/>
        </p:nvSpPr>
        <p:spPr>
          <a:xfrm>
            <a:off x="2541444" y="1870474"/>
            <a:ext cx="108000" cy="108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2" name="直線接點 11"/>
          <p:cNvCxnSpPr/>
          <p:nvPr/>
        </p:nvCxnSpPr>
        <p:spPr>
          <a:xfrm>
            <a:off x="2217396" y="3227226"/>
            <a:ext cx="360040" cy="0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橢圓 12"/>
          <p:cNvSpPr/>
          <p:nvPr/>
        </p:nvSpPr>
        <p:spPr>
          <a:xfrm>
            <a:off x="2541444" y="3155218"/>
            <a:ext cx="108000" cy="108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4" name="直線接點 13"/>
          <p:cNvCxnSpPr/>
          <p:nvPr/>
        </p:nvCxnSpPr>
        <p:spPr>
          <a:xfrm rot="10800000" flipV="1">
            <a:off x="1985556" y="2368830"/>
            <a:ext cx="231840" cy="159832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橢圓 14"/>
          <p:cNvSpPr/>
          <p:nvPr/>
        </p:nvSpPr>
        <p:spPr>
          <a:xfrm>
            <a:off x="1929364" y="2476854"/>
            <a:ext cx="108000" cy="108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6" name="直線接點 15"/>
          <p:cNvCxnSpPr/>
          <p:nvPr/>
        </p:nvCxnSpPr>
        <p:spPr>
          <a:xfrm>
            <a:off x="1913548" y="2712460"/>
            <a:ext cx="303848" cy="123840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橢圓 16"/>
          <p:cNvSpPr/>
          <p:nvPr/>
        </p:nvSpPr>
        <p:spPr>
          <a:xfrm>
            <a:off x="1857356" y="2656292"/>
            <a:ext cx="108000" cy="108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文字方塊 17"/>
          <p:cNvSpPr txBox="1"/>
          <p:nvPr/>
        </p:nvSpPr>
        <p:spPr>
          <a:xfrm>
            <a:off x="2127384" y="1191268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zh-TW" alt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0" name="直線單箭頭接點 19"/>
          <p:cNvCxnSpPr/>
          <p:nvPr/>
        </p:nvCxnSpPr>
        <p:spPr>
          <a:xfrm rot="5400000" flipH="1" flipV="1">
            <a:off x="2077940" y="2584854"/>
            <a:ext cx="1285884" cy="1588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458" name="Object 2"/>
          <p:cNvGraphicFramePr>
            <a:graphicFrameLocks noChangeAspect="1"/>
          </p:cNvGraphicFramePr>
          <p:nvPr/>
        </p:nvGraphicFramePr>
        <p:xfrm>
          <a:off x="2824163" y="2360613"/>
          <a:ext cx="220662" cy="379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2" name="Equation" r:id="rId3" imgW="88746" imgH="152136" progId="Equation.3">
                  <p:embed/>
                </p:oleObj>
              </mc:Choice>
              <mc:Fallback>
                <p:oleObj name="Equation" r:id="rId3" imgW="88746" imgH="15213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4163" y="2360613"/>
                        <a:ext cx="220662" cy="379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文字方塊 21"/>
          <p:cNvSpPr txBox="1"/>
          <p:nvPr/>
        </p:nvSpPr>
        <p:spPr>
          <a:xfrm>
            <a:off x="4286248" y="3357562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zh-TW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zh-TW" altLang="en-US" sz="2400" baseline="-250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3" name="直線接點 22"/>
          <p:cNvCxnSpPr/>
          <p:nvPr/>
        </p:nvCxnSpPr>
        <p:spPr>
          <a:xfrm rot="5400000">
            <a:off x="3498720" y="2284282"/>
            <a:ext cx="2000264" cy="3421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接點 23"/>
          <p:cNvCxnSpPr/>
          <p:nvPr/>
        </p:nvCxnSpPr>
        <p:spPr>
          <a:xfrm>
            <a:off x="4497142" y="1917972"/>
            <a:ext cx="360040" cy="0"/>
          </a:xfrm>
          <a:prstGeom prst="line">
            <a:avLst/>
          </a:prstGeom>
          <a:ln w="22225">
            <a:solidFill>
              <a:schemeClr val="bg2">
                <a:lumMod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橢圓 24"/>
          <p:cNvSpPr/>
          <p:nvPr/>
        </p:nvSpPr>
        <p:spPr>
          <a:xfrm>
            <a:off x="4821190" y="1845964"/>
            <a:ext cx="108000" cy="108000"/>
          </a:xfrm>
          <a:prstGeom prst="ellipse">
            <a:avLst/>
          </a:prstGeom>
          <a:solidFill>
            <a:schemeClr val="bg2">
              <a:lumMod val="50000"/>
            </a:schemeClr>
          </a:solidFill>
          <a:ln w="22225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26" name="直線接點 25"/>
          <p:cNvCxnSpPr/>
          <p:nvPr/>
        </p:nvCxnSpPr>
        <p:spPr>
          <a:xfrm>
            <a:off x="4497142" y="3214116"/>
            <a:ext cx="360040" cy="0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橢圓 26"/>
          <p:cNvSpPr/>
          <p:nvPr/>
        </p:nvSpPr>
        <p:spPr>
          <a:xfrm>
            <a:off x="4821190" y="3142108"/>
            <a:ext cx="108000" cy="108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28" name="直線接點 27"/>
          <p:cNvCxnSpPr/>
          <p:nvPr/>
        </p:nvCxnSpPr>
        <p:spPr>
          <a:xfrm rot="10800000" flipV="1">
            <a:off x="4265302" y="1485924"/>
            <a:ext cx="231840" cy="159832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橢圓 28"/>
          <p:cNvSpPr/>
          <p:nvPr/>
        </p:nvSpPr>
        <p:spPr>
          <a:xfrm>
            <a:off x="4209110" y="1593948"/>
            <a:ext cx="108000" cy="108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30" name="直線接點 29"/>
          <p:cNvCxnSpPr/>
          <p:nvPr/>
        </p:nvCxnSpPr>
        <p:spPr>
          <a:xfrm>
            <a:off x="4193294" y="2226180"/>
            <a:ext cx="303848" cy="123840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橢圓 30"/>
          <p:cNvSpPr/>
          <p:nvPr/>
        </p:nvSpPr>
        <p:spPr>
          <a:xfrm>
            <a:off x="4137102" y="2170012"/>
            <a:ext cx="108000" cy="108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32" name="直線接點 31"/>
          <p:cNvCxnSpPr/>
          <p:nvPr/>
        </p:nvCxnSpPr>
        <p:spPr>
          <a:xfrm rot="10800000" flipV="1">
            <a:off x="4265302" y="2782068"/>
            <a:ext cx="231840" cy="159832"/>
          </a:xfrm>
          <a:prstGeom prst="line">
            <a:avLst/>
          </a:prstGeom>
          <a:ln w="22225">
            <a:solidFill>
              <a:schemeClr val="bg2">
                <a:lumMod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橢圓 32"/>
          <p:cNvSpPr/>
          <p:nvPr/>
        </p:nvSpPr>
        <p:spPr>
          <a:xfrm>
            <a:off x="4209110" y="2890092"/>
            <a:ext cx="108000" cy="108000"/>
          </a:xfrm>
          <a:prstGeom prst="ellipse">
            <a:avLst/>
          </a:prstGeom>
          <a:solidFill>
            <a:schemeClr val="bg2">
              <a:lumMod val="50000"/>
            </a:schemeClr>
          </a:solidFill>
          <a:ln w="22225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5" name="文字方塊 34"/>
          <p:cNvSpPr txBox="1"/>
          <p:nvPr/>
        </p:nvSpPr>
        <p:spPr>
          <a:xfrm>
            <a:off x="4643438" y="1000108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zh-TW" alt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9459" name="Object 3"/>
          <p:cNvGraphicFramePr>
            <a:graphicFrameLocks noChangeAspect="1"/>
          </p:cNvGraphicFramePr>
          <p:nvPr/>
        </p:nvGraphicFramePr>
        <p:xfrm>
          <a:off x="1755758" y="2940049"/>
          <a:ext cx="315912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3" name="Equation" r:id="rId5" imgW="126835" imgH="139518" progId="Equation.3">
                  <p:embed/>
                </p:oleObj>
              </mc:Choice>
              <mc:Fallback>
                <p:oleObj name="Equation" r:id="rId5" imgW="126835" imgH="13951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5758" y="2940049"/>
                        <a:ext cx="315912" cy="346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0" name="Object 4"/>
          <p:cNvGraphicFramePr>
            <a:graphicFrameLocks noChangeAspect="1"/>
          </p:cNvGraphicFramePr>
          <p:nvPr/>
        </p:nvGraphicFramePr>
        <p:xfrm>
          <a:off x="2000232" y="2854324"/>
          <a:ext cx="306388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4" name="Equation" r:id="rId7" imgW="152268" imgH="215713" progId="Equation.3">
                  <p:embed/>
                </p:oleObj>
              </mc:Choice>
              <mc:Fallback>
                <p:oleObj name="Equation" r:id="rId7" imgW="152268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0232" y="2854324"/>
                        <a:ext cx="306388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8" name="直線單箭頭接點 37"/>
          <p:cNvCxnSpPr/>
          <p:nvPr/>
        </p:nvCxnSpPr>
        <p:spPr>
          <a:xfrm rot="5400000" flipH="1" flipV="1">
            <a:off x="4358480" y="2570950"/>
            <a:ext cx="1285884" cy="1588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9" name="Object 2"/>
          <p:cNvGraphicFramePr>
            <a:graphicFrameLocks noChangeAspect="1"/>
          </p:cNvGraphicFramePr>
          <p:nvPr/>
        </p:nvGraphicFramePr>
        <p:xfrm>
          <a:off x="5105400" y="2346325"/>
          <a:ext cx="220663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5" name="Equation" r:id="rId9" imgW="88746" imgH="152136" progId="Equation.3">
                  <p:embed/>
                </p:oleObj>
              </mc:Choice>
              <mc:Fallback>
                <p:oleObj name="Equation" r:id="rId9" imgW="88746" imgH="15213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2346325"/>
                        <a:ext cx="220663" cy="379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0" name="直線單箭頭接點 39"/>
          <p:cNvCxnSpPr/>
          <p:nvPr/>
        </p:nvCxnSpPr>
        <p:spPr>
          <a:xfrm rot="5400000" flipH="1" flipV="1">
            <a:off x="3429786" y="2285198"/>
            <a:ext cx="1285884" cy="1588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1" name="Object 2"/>
          <p:cNvGraphicFramePr>
            <a:graphicFrameLocks noChangeAspect="1"/>
          </p:cNvGraphicFramePr>
          <p:nvPr/>
        </p:nvGraphicFramePr>
        <p:xfrm>
          <a:off x="3817938" y="2060575"/>
          <a:ext cx="220662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6" name="Equation" r:id="rId11" imgW="88746" imgH="152136" progId="Equation.3">
                  <p:embed/>
                </p:oleObj>
              </mc:Choice>
              <mc:Fallback>
                <p:oleObj name="Equation" r:id="rId11" imgW="88746" imgH="15213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7938" y="2060575"/>
                        <a:ext cx="220662" cy="379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3" name="Object 7"/>
          <p:cNvGraphicFramePr>
            <a:graphicFrameLocks noChangeAspect="1"/>
          </p:cNvGraphicFramePr>
          <p:nvPr/>
        </p:nvGraphicFramePr>
        <p:xfrm>
          <a:off x="4071934" y="2285992"/>
          <a:ext cx="709654" cy="10001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7" name="Equation" r:id="rId13" imgW="152268" imgH="215713" progId="Equation.3">
                  <p:embed/>
                </p:oleObj>
              </mc:Choice>
              <mc:Fallback>
                <p:oleObj name="Equation" r:id="rId13" imgW="152268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1934" y="2285992"/>
                        <a:ext cx="709654" cy="10001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4" name="Object 8"/>
          <p:cNvGraphicFramePr>
            <a:graphicFrameLocks noChangeAspect="1"/>
          </p:cNvGraphicFramePr>
          <p:nvPr/>
        </p:nvGraphicFramePr>
        <p:xfrm>
          <a:off x="4071934" y="1428736"/>
          <a:ext cx="709612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8" name="Equation" r:id="rId15" imgW="152268" imgH="215713" progId="Equation.3">
                  <p:embed/>
                </p:oleObj>
              </mc:Choice>
              <mc:Fallback>
                <p:oleObj name="Equation" r:id="rId15" imgW="152268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1934" y="1428736"/>
                        <a:ext cx="709612" cy="1000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5" name="Object 9"/>
          <p:cNvGraphicFramePr>
            <a:graphicFrameLocks noChangeAspect="1"/>
          </p:cNvGraphicFramePr>
          <p:nvPr/>
        </p:nvGraphicFramePr>
        <p:xfrm>
          <a:off x="4714876" y="2582859"/>
          <a:ext cx="315913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9" name="Equation" r:id="rId17" imgW="126835" imgH="139518" progId="Equation.3">
                  <p:embed/>
                </p:oleObj>
              </mc:Choice>
              <mc:Fallback>
                <p:oleObj name="Equation" r:id="rId17" imgW="126835" imgH="13951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4876" y="2582859"/>
                        <a:ext cx="315913" cy="346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6" name="Object 10"/>
          <p:cNvGraphicFramePr>
            <a:graphicFrameLocks noChangeAspect="1"/>
          </p:cNvGraphicFramePr>
          <p:nvPr/>
        </p:nvGraphicFramePr>
        <p:xfrm>
          <a:off x="4643438" y="1582727"/>
          <a:ext cx="315913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0" name="Equation" r:id="rId19" imgW="126835" imgH="139518" progId="Equation.3">
                  <p:embed/>
                </p:oleObj>
              </mc:Choice>
              <mc:Fallback>
                <p:oleObj name="Equation" r:id="rId19" imgW="126835" imgH="13951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3438" y="1582727"/>
                        <a:ext cx="315913" cy="346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" name="文字方塊 45"/>
          <p:cNvSpPr txBox="1"/>
          <p:nvPr/>
        </p:nvSpPr>
        <p:spPr>
          <a:xfrm>
            <a:off x="5715008" y="1643050"/>
            <a:ext cx="29498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: lattice translation</a:t>
            </a:r>
          </a:p>
          <a:p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   vector along A</a:t>
            </a:r>
            <a:endParaRPr lang="zh-TW" alt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文字方塊 46"/>
          <p:cNvSpPr txBox="1"/>
          <p:nvPr/>
        </p:nvSpPr>
        <p:spPr>
          <a:xfrm>
            <a:off x="1214414" y="4143380"/>
            <a:ext cx="60985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In a lattice: translation vector along A is </a:t>
            </a:r>
            <a:r>
              <a:rPr lang="en-US" altLang="zh-TW" sz="280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endParaRPr lang="zh-TW" altLang="en-US" sz="28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文字方塊 47"/>
          <p:cNvSpPr txBox="1"/>
          <p:nvPr/>
        </p:nvSpPr>
        <p:spPr>
          <a:xfrm>
            <a:off x="1571604" y="4714884"/>
            <a:ext cx="20168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requirement:</a:t>
            </a:r>
            <a:endParaRPr lang="zh-TW" altLang="en-US" sz="28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9467" name="Object 11"/>
          <p:cNvGraphicFramePr>
            <a:graphicFrameLocks noChangeAspect="1"/>
          </p:cNvGraphicFramePr>
          <p:nvPr/>
        </p:nvGraphicFramePr>
        <p:xfrm>
          <a:off x="3571868" y="4500570"/>
          <a:ext cx="3286125" cy="976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1" name="Equation" r:id="rId20" imgW="1320227" imgH="393529" progId="Equation.3">
                  <p:embed/>
                </p:oleObj>
              </mc:Choice>
              <mc:Fallback>
                <p:oleObj name="Equation" r:id="rId20" imgW="1320227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868" y="4500570"/>
                        <a:ext cx="3286125" cy="976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" name="文字方塊 50"/>
          <p:cNvSpPr txBox="1"/>
          <p:nvPr/>
        </p:nvSpPr>
        <p:spPr>
          <a:xfrm>
            <a:off x="3537702" y="5072074"/>
            <a:ext cx="677108" cy="28950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3200" dirty="0" smtClean="0">
                <a:latin typeface="Times New Roman" pitchFamily="18" charset="0"/>
                <a:cs typeface="Times New Roman" pitchFamily="18" charset="0"/>
                <a:sym typeface="Symbol"/>
              </a:rPr>
              <a:t></a:t>
            </a:r>
            <a:endParaRPr lang="zh-TW" alt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文字方塊 51"/>
          <p:cNvSpPr txBox="1"/>
          <p:nvPr/>
        </p:nvSpPr>
        <p:spPr>
          <a:xfrm>
            <a:off x="3385039" y="5477548"/>
            <a:ext cx="9012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pitch</a:t>
            </a:r>
            <a:endParaRPr lang="zh-TW" alt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4" name="直線單箭頭接點 53"/>
          <p:cNvCxnSpPr/>
          <p:nvPr/>
        </p:nvCxnSpPr>
        <p:spPr>
          <a:xfrm rot="5400000">
            <a:off x="3679819" y="5464189"/>
            <a:ext cx="214314" cy="1588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文字方塊 54"/>
          <p:cNvSpPr txBox="1"/>
          <p:nvPr/>
        </p:nvSpPr>
        <p:spPr>
          <a:xfrm>
            <a:off x="5000628" y="5500702"/>
            <a:ext cx="382348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for the "crystallographic"</a:t>
            </a:r>
          </a:p>
          <a:p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screw axes</a:t>
            </a:r>
            <a:endParaRPr lang="zh-TW" alt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063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 animBg="1"/>
      <p:bldP spid="13" grpId="0" animBg="1"/>
      <p:bldP spid="15" grpId="0" animBg="1"/>
      <p:bldP spid="17" grpId="0" animBg="1"/>
      <p:bldP spid="22" grpId="0"/>
      <p:bldP spid="25" grpId="0" animBg="1"/>
      <p:bldP spid="27" grpId="0" animBg="1"/>
      <p:bldP spid="29" grpId="0" animBg="1"/>
      <p:bldP spid="31" grpId="0" animBg="1"/>
      <p:bldP spid="3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3482782" y="6253483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altLang="zh-TW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zh-TW" altLang="en-US" sz="2400" baseline="-25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4714876" y="6253483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altLang="zh-TW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zh-TW" altLang="en-US" sz="2400" baseline="-25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6000760" y="6253483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altLang="zh-TW" sz="24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zh-TW" altLang="en-US" sz="2400" baseline="-25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2186638" y="6253483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zh-TW" altLang="en-US" sz="2400" baseline="-250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直線接點 6"/>
          <p:cNvCxnSpPr/>
          <p:nvPr/>
        </p:nvCxnSpPr>
        <p:spPr>
          <a:xfrm>
            <a:off x="1619672" y="4466729"/>
            <a:ext cx="5544616" cy="0"/>
          </a:xfrm>
          <a:prstGeom prst="line">
            <a:avLst/>
          </a:prstGeom>
          <a:ln w="22225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接點 7"/>
          <p:cNvCxnSpPr/>
          <p:nvPr/>
        </p:nvCxnSpPr>
        <p:spPr>
          <a:xfrm>
            <a:off x="1619672" y="4826769"/>
            <a:ext cx="5544616" cy="0"/>
          </a:xfrm>
          <a:prstGeom prst="line">
            <a:avLst/>
          </a:prstGeom>
          <a:ln w="22225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接點 8"/>
          <p:cNvCxnSpPr/>
          <p:nvPr/>
        </p:nvCxnSpPr>
        <p:spPr>
          <a:xfrm>
            <a:off x="1619672" y="5186809"/>
            <a:ext cx="5544616" cy="0"/>
          </a:xfrm>
          <a:prstGeom prst="line">
            <a:avLst/>
          </a:prstGeom>
          <a:ln w="22225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接點 9"/>
          <p:cNvCxnSpPr/>
          <p:nvPr/>
        </p:nvCxnSpPr>
        <p:spPr>
          <a:xfrm>
            <a:off x="1619672" y="5546849"/>
            <a:ext cx="5544616" cy="0"/>
          </a:xfrm>
          <a:prstGeom prst="line">
            <a:avLst/>
          </a:prstGeom>
          <a:ln w="22225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接點 10"/>
          <p:cNvCxnSpPr/>
          <p:nvPr/>
        </p:nvCxnSpPr>
        <p:spPr>
          <a:xfrm>
            <a:off x="1619672" y="5906889"/>
            <a:ext cx="5544616" cy="0"/>
          </a:xfrm>
          <a:prstGeom prst="line">
            <a:avLst/>
          </a:prstGeom>
          <a:ln w="22225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接點 12"/>
          <p:cNvCxnSpPr/>
          <p:nvPr/>
        </p:nvCxnSpPr>
        <p:spPr>
          <a:xfrm rot="5400000">
            <a:off x="1331640" y="5258817"/>
            <a:ext cx="2016224" cy="0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接點 13"/>
          <p:cNvCxnSpPr/>
          <p:nvPr/>
        </p:nvCxnSpPr>
        <p:spPr>
          <a:xfrm rot="5400000">
            <a:off x="2627784" y="5258817"/>
            <a:ext cx="2016224" cy="0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接點 14"/>
          <p:cNvCxnSpPr/>
          <p:nvPr/>
        </p:nvCxnSpPr>
        <p:spPr>
          <a:xfrm rot="5400000">
            <a:off x="3923928" y="5258817"/>
            <a:ext cx="2016224" cy="0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接點 15"/>
          <p:cNvCxnSpPr/>
          <p:nvPr/>
        </p:nvCxnSpPr>
        <p:spPr>
          <a:xfrm rot="5400000">
            <a:off x="5220072" y="5258817"/>
            <a:ext cx="2016224" cy="0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接點 17"/>
          <p:cNvCxnSpPr/>
          <p:nvPr/>
        </p:nvCxnSpPr>
        <p:spPr>
          <a:xfrm rot="5400000">
            <a:off x="2339752" y="5661248"/>
            <a:ext cx="216024" cy="216024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接點 18"/>
          <p:cNvCxnSpPr/>
          <p:nvPr/>
        </p:nvCxnSpPr>
        <p:spPr>
          <a:xfrm rot="5400000">
            <a:off x="2123728" y="5877272"/>
            <a:ext cx="216024" cy="216024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橢圓 19"/>
          <p:cNvSpPr/>
          <p:nvPr/>
        </p:nvSpPr>
        <p:spPr>
          <a:xfrm>
            <a:off x="2519784" y="5589240"/>
            <a:ext cx="108000" cy="108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橢圓 20"/>
          <p:cNvSpPr/>
          <p:nvPr/>
        </p:nvSpPr>
        <p:spPr>
          <a:xfrm>
            <a:off x="2087736" y="6021289"/>
            <a:ext cx="108000" cy="108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23" name="直線接點 22"/>
          <p:cNvCxnSpPr/>
          <p:nvPr/>
        </p:nvCxnSpPr>
        <p:spPr>
          <a:xfrm>
            <a:off x="2339752" y="5877272"/>
            <a:ext cx="360040" cy="0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接點 23"/>
          <p:cNvCxnSpPr/>
          <p:nvPr/>
        </p:nvCxnSpPr>
        <p:spPr>
          <a:xfrm>
            <a:off x="1979712" y="5877272"/>
            <a:ext cx="360040" cy="0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橢圓 24"/>
          <p:cNvSpPr/>
          <p:nvPr/>
        </p:nvSpPr>
        <p:spPr>
          <a:xfrm>
            <a:off x="2672184" y="5841280"/>
            <a:ext cx="108000" cy="108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橢圓 25"/>
          <p:cNvSpPr/>
          <p:nvPr/>
        </p:nvSpPr>
        <p:spPr>
          <a:xfrm>
            <a:off x="1871712" y="5805264"/>
            <a:ext cx="108000" cy="108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27" name="直線接點 26"/>
          <p:cNvCxnSpPr/>
          <p:nvPr/>
        </p:nvCxnSpPr>
        <p:spPr>
          <a:xfrm>
            <a:off x="3627512" y="4466729"/>
            <a:ext cx="360040" cy="0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橢圓 27"/>
          <p:cNvSpPr/>
          <p:nvPr/>
        </p:nvSpPr>
        <p:spPr>
          <a:xfrm>
            <a:off x="3959944" y="4430737"/>
            <a:ext cx="108000" cy="108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29" name="直線接點 28"/>
          <p:cNvCxnSpPr/>
          <p:nvPr/>
        </p:nvCxnSpPr>
        <p:spPr>
          <a:xfrm>
            <a:off x="3627512" y="5906889"/>
            <a:ext cx="360040" cy="0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橢圓 29"/>
          <p:cNvSpPr/>
          <p:nvPr/>
        </p:nvSpPr>
        <p:spPr>
          <a:xfrm>
            <a:off x="3959944" y="5870897"/>
            <a:ext cx="108000" cy="108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31" name="直線接點 30"/>
          <p:cNvCxnSpPr/>
          <p:nvPr/>
        </p:nvCxnSpPr>
        <p:spPr>
          <a:xfrm>
            <a:off x="3275856" y="5186809"/>
            <a:ext cx="360040" cy="0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橢圓 31"/>
          <p:cNvSpPr/>
          <p:nvPr/>
        </p:nvSpPr>
        <p:spPr>
          <a:xfrm>
            <a:off x="3167856" y="5114801"/>
            <a:ext cx="108000" cy="108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33" name="直線接點 32"/>
          <p:cNvCxnSpPr/>
          <p:nvPr/>
        </p:nvCxnSpPr>
        <p:spPr>
          <a:xfrm rot="5400000">
            <a:off x="3419872" y="4826769"/>
            <a:ext cx="216024" cy="216024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橢圓 33"/>
          <p:cNvSpPr/>
          <p:nvPr/>
        </p:nvSpPr>
        <p:spPr>
          <a:xfrm>
            <a:off x="3383880" y="4970786"/>
            <a:ext cx="108000" cy="108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35" name="直線接點 34"/>
          <p:cNvCxnSpPr/>
          <p:nvPr/>
        </p:nvCxnSpPr>
        <p:spPr>
          <a:xfrm rot="5400000">
            <a:off x="3635896" y="5330825"/>
            <a:ext cx="216024" cy="216024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橢圓 35"/>
          <p:cNvSpPr/>
          <p:nvPr/>
        </p:nvSpPr>
        <p:spPr>
          <a:xfrm>
            <a:off x="3815928" y="5258817"/>
            <a:ext cx="108000" cy="108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37" name="直線接點 36"/>
          <p:cNvCxnSpPr/>
          <p:nvPr/>
        </p:nvCxnSpPr>
        <p:spPr>
          <a:xfrm>
            <a:off x="4932040" y="5906889"/>
            <a:ext cx="360040" cy="0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橢圓 37"/>
          <p:cNvSpPr/>
          <p:nvPr/>
        </p:nvSpPr>
        <p:spPr>
          <a:xfrm>
            <a:off x="5264472" y="5870897"/>
            <a:ext cx="108000" cy="108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39" name="直線接點 38"/>
          <p:cNvCxnSpPr/>
          <p:nvPr/>
        </p:nvCxnSpPr>
        <p:spPr>
          <a:xfrm>
            <a:off x="4572000" y="5906889"/>
            <a:ext cx="360040" cy="0"/>
          </a:xfrm>
          <a:prstGeom prst="line">
            <a:avLst/>
          </a:prstGeom>
          <a:ln w="22225">
            <a:solidFill>
              <a:schemeClr val="bg2">
                <a:lumMod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橢圓 39"/>
          <p:cNvSpPr/>
          <p:nvPr/>
        </p:nvSpPr>
        <p:spPr>
          <a:xfrm>
            <a:off x="4464000" y="5834881"/>
            <a:ext cx="108000" cy="108000"/>
          </a:xfrm>
          <a:prstGeom prst="ellipse">
            <a:avLst/>
          </a:prstGeom>
          <a:solidFill>
            <a:schemeClr val="bg2">
              <a:lumMod val="50000"/>
            </a:schemeClr>
          </a:solidFill>
          <a:ln w="22225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41" name="直線接點 40"/>
          <p:cNvCxnSpPr/>
          <p:nvPr/>
        </p:nvCxnSpPr>
        <p:spPr>
          <a:xfrm rot="5400000">
            <a:off x="4716016" y="5186809"/>
            <a:ext cx="216024" cy="216024"/>
          </a:xfrm>
          <a:prstGeom prst="line">
            <a:avLst/>
          </a:prstGeom>
          <a:ln w="22225">
            <a:solidFill>
              <a:schemeClr val="bg2">
                <a:lumMod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橢圓 41"/>
          <p:cNvSpPr/>
          <p:nvPr/>
        </p:nvSpPr>
        <p:spPr>
          <a:xfrm>
            <a:off x="4680024" y="5330826"/>
            <a:ext cx="108000" cy="108000"/>
          </a:xfrm>
          <a:prstGeom prst="ellipse">
            <a:avLst/>
          </a:prstGeom>
          <a:solidFill>
            <a:schemeClr val="bg2">
              <a:lumMod val="50000"/>
            </a:schemeClr>
          </a:solidFill>
          <a:ln w="22225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43" name="直線接點 42"/>
          <p:cNvCxnSpPr/>
          <p:nvPr/>
        </p:nvCxnSpPr>
        <p:spPr>
          <a:xfrm rot="5400000">
            <a:off x="4932040" y="4970785"/>
            <a:ext cx="216024" cy="216024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橢圓 43"/>
          <p:cNvSpPr/>
          <p:nvPr/>
        </p:nvSpPr>
        <p:spPr>
          <a:xfrm>
            <a:off x="5112072" y="4898777"/>
            <a:ext cx="108000" cy="108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45" name="直線接點 44"/>
          <p:cNvCxnSpPr/>
          <p:nvPr/>
        </p:nvCxnSpPr>
        <p:spPr>
          <a:xfrm>
            <a:off x="4923656" y="4466729"/>
            <a:ext cx="360040" cy="0"/>
          </a:xfrm>
          <a:prstGeom prst="line">
            <a:avLst/>
          </a:prstGeom>
          <a:ln w="22225">
            <a:solidFill>
              <a:schemeClr val="bg2">
                <a:lumMod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橢圓 45"/>
          <p:cNvSpPr/>
          <p:nvPr/>
        </p:nvSpPr>
        <p:spPr>
          <a:xfrm>
            <a:off x="5256088" y="4430737"/>
            <a:ext cx="108000" cy="108000"/>
          </a:xfrm>
          <a:prstGeom prst="ellipse">
            <a:avLst/>
          </a:prstGeom>
          <a:solidFill>
            <a:schemeClr val="bg2">
              <a:lumMod val="50000"/>
            </a:schemeClr>
          </a:solidFill>
          <a:ln w="22225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47" name="直線接點 46"/>
          <p:cNvCxnSpPr/>
          <p:nvPr/>
        </p:nvCxnSpPr>
        <p:spPr>
          <a:xfrm>
            <a:off x="4563616" y="4466729"/>
            <a:ext cx="360040" cy="0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橢圓 47"/>
          <p:cNvSpPr/>
          <p:nvPr/>
        </p:nvSpPr>
        <p:spPr>
          <a:xfrm>
            <a:off x="4455616" y="4394721"/>
            <a:ext cx="108000" cy="108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49" name="直線接點 48"/>
          <p:cNvCxnSpPr/>
          <p:nvPr/>
        </p:nvCxnSpPr>
        <p:spPr>
          <a:xfrm>
            <a:off x="6219800" y="4466729"/>
            <a:ext cx="360040" cy="0"/>
          </a:xfrm>
          <a:prstGeom prst="line">
            <a:avLst/>
          </a:prstGeom>
          <a:ln w="22225">
            <a:solidFill>
              <a:schemeClr val="bg2">
                <a:lumMod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橢圓 49"/>
          <p:cNvSpPr/>
          <p:nvPr/>
        </p:nvSpPr>
        <p:spPr>
          <a:xfrm>
            <a:off x="6552232" y="4430737"/>
            <a:ext cx="108000" cy="108000"/>
          </a:xfrm>
          <a:prstGeom prst="ellipse">
            <a:avLst/>
          </a:prstGeom>
          <a:solidFill>
            <a:schemeClr val="bg2">
              <a:lumMod val="50000"/>
            </a:schemeClr>
          </a:solidFill>
          <a:ln w="22225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51" name="直線接點 50"/>
          <p:cNvCxnSpPr/>
          <p:nvPr/>
        </p:nvCxnSpPr>
        <p:spPr>
          <a:xfrm>
            <a:off x="6228184" y="5906889"/>
            <a:ext cx="360040" cy="0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橢圓 51"/>
          <p:cNvSpPr/>
          <p:nvPr/>
        </p:nvSpPr>
        <p:spPr>
          <a:xfrm>
            <a:off x="6560616" y="5870897"/>
            <a:ext cx="108000" cy="108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53" name="直線接點 52"/>
          <p:cNvCxnSpPr/>
          <p:nvPr/>
        </p:nvCxnSpPr>
        <p:spPr>
          <a:xfrm>
            <a:off x="5868144" y="5186809"/>
            <a:ext cx="360040" cy="0"/>
          </a:xfrm>
          <a:prstGeom prst="line">
            <a:avLst/>
          </a:prstGeom>
          <a:ln w="22225">
            <a:solidFill>
              <a:schemeClr val="bg2">
                <a:lumMod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橢圓 53"/>
          <p:cNvSpPr/>
          <p:nvPr/>
        </p:nvSpPr>
        <p:spPr>
          <a:xfrm>
            <a:off x="5760144" y="5114801"/>
            <a:ext cx="108000" cy="108000"/>
          </a:xfrm>
          <a:prstGeom prst="ellipse">
            <a:avLst/>
          </a:prstGeom>
          <a:solidFill>
            <a:schemeClr val="bg2">
              <a:lumMod val="50000"/>
            </a:schemeClr>
          </a:solidFill>
          <a:ln w="22225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55" name="直線接點 54"/>
          <p:cNvCxnSpPr/>
          <p:nvPr/>
        </p:nvCxnSpPr>
        <p:spPr>
          <a:xfrm rot="5400000">
            <a:off x="6228184" y="4610745"/>
            <a:ext cx="216024" cy="216024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橢圓 55"/>
          <p:cNvSpPr/>
          <p:nvPr/>
        </p:nvSpPr>
        <p:spPr>
          <a:xfrm>
            <a:off x="6408216" y="4538737"/>
            <a:ext cx="108000" cy="108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57" name="直線接點 56"/>
          <p:cNvCxnSpPr/>
          <p:nvPr/>
        </p:nvCxnSpPr>
        <p:spPr>
          <a:xfrm rot="5400000">
            <a:off x="6012160" y="5546849"/>
            <a:ext cx="216024" cy="216024"/>
          </a:xfrm>
          <a:prstGeom prst="line">
            <a:avLst/>
          </a:prstGeom>
          <a:ln w="22225">
            <a:solidFill>
              <a:schemeClr val="bg2">
                <a:lumMod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橢圓 57"/>
          <p:cNvSpPr/>
          <p:nvPr/>
        </p:nvSpPr>
        <p:spPr>
          <a:xfrm>
            <a:off x="5976168" y="5690866"/>
            <a:ext cx="108000" cy="108000"/>
          </a:xfrm>
          <a:prstGeom prst="ellipse">
            <a:avLst/>
          </a:prstGeom>
          <a:solidFill>
            <a:schemeClr val="bg2">
              <a:lumMod val="50000"/>
            </a:schemeClr>
          </a:solidFill>
          <a:ln w="22225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9" name="文字方塊 58"/>
          <p:cNvSpPr txBox="1"/>
          <p:nvPr/>
        </p:nvSpPr>
        <p:spPr>
          <a:xfrm>
            <a:off x="2258646" y="2895897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TW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zh-TW" altLang="en-US" sz="2400" baseline="-25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文字方塊 59"/>
          <p:cNvSpPr txBox="1"/>
          <p:nvPr/>
        </p:nvSpPr>
        <p:spPr>
          <a:xfrm>
            <a:off x="962502" y="289589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zh-TW" altLang="en-US" sz="2400" baseline="-250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2" name="直線接點 61"/>
          <p:cNvCxnSpPr/>
          <p:nvPr/>
        </p:nvCxnSpPr>
        <p:spPr>
          <a:xfrm>
            <a:off x="467544" y="1706508"/>
            <a:ext cx="2520280" cy="0"/>
          </a:xfrm>
          <a:prstGeom prst="line">
            <a:avLst/>
          </a:prstGeom>
          <a:ln w="22225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接點 62"/>
          <p:cNvCxnSpPr/>
          <p:nvPr/>
        </p:nvCxnSpPr>
        <p:spPr>
          <a:xfrm>
            <a:off x="467544" y="2066548"/>
            <a:ext cx="2520280" cy="0"/>
          </a:xfrm>
          <a:prstGeom prst="line">
            <a:avLst/>
          </a:prstGeom>
          <a:ln w="22225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接點 63"/>
          <p:cNvCxnSpPr/>
          <p:nvPr/>
        </p:nvCxnSpPr>
        <p:spPr>
          <a:xfrm>
            <a:off x="467544" y="2426588"/>
            <a:ext cx="2520280" cy="0"/>
          </a:xfrm>
          <a:prstGeom prst="line">
            <a:avLst/>
          </a:prstGeom>
          <a:ln w="22225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接點 65"/>
          <p:cNvCxnSpPr/>
          <p:nvPr/>
        </p:nvCxnSpPr>
        <p:spPr>
          <a:xfrm rot="5400000">
            <a:off x="467544" y="2066548"/>
            <a:ext cx="1296144" cy="0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接點 66"/>
          <p:cNvCxnSpPr/>
          <p:nvPr/>
        </p:nvCxnSpPr>
        <p:spPr>
          <a:xfrm rot="5400000">
            <a:off x="1763688" y="2066548"/>
            <a:ext cx="1296144" cy="0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接點 67"/>
          <p:cNvCxnSpPr/>
          <p:nvPr/>
        </p:nvCxnSpPr>
        <p:spPr>
          <a:xfrm rot="5400000">
            <a:off x="1115616" y="1490484"/>
            <a:ext cx="216024" cy="216024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接點 68"/>
          <p:cNvCxnSpPr/>
          <p:nvPr/>
        </p:nvCxnSpPr>
        <p:spPr>
          <a:xfrm rot="5400000">
            <a:off x="899592" y="1706507"/>
            <a:ext cx="216024" cy="216024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橢圓 69"/>
          <p:cNvSpPr/>
          <p:nvPr/>
        </p:nvSpPr>
        <p:spPr>
          <a:xfrm>
            <a:off x="1295648" y="1418476"/>
            <a:ext cx="108000" cy="108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1" name="橢圓 70"/>
          <p:cNvSpPr/>
          <p:nvPr/>
        </p:nvSpPr>
        <p:spPr>
          <a:xfrm>
            <a:off x="863600" y="1850524"/>
            <a:ext cx="108000" cy="108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72" name="直線接點 71"/>
          <p:cNvCxnSpPr/>
          <p:nvPr/>
        </p:nvCxnSpPr>
        <p:spPr>
          <a:xfrm rot="5400000">
            <a:off x="2411760" y="1490484"/>
            <a:ext cx="216024" cy="216024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橢圓 72"/>
          <p:cNvSpPr/>
          <p:nvPr/>
        </p:nvSpPr>
        <p:spPr>
          <a:xfrm>
            <a:off x="2591792" y="1418476"/>
            <a:ext cx="108000" cy="108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74" name="直線接點 73"/>
          <p:cNvCxnSpPr/>
          <p:nvPr/>
        </p:nvCxnSpPr>
        <p:spPr>
          <a:xfrm rot="5400000">
            <a:off x="2411760" y="2210564"/>
            <a:ext cx="216024" cy="216024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橢圓 74"/>
          <p:cNvSpPr/>
          <p:nvPr/>
        </p:nvSpPr>
        <p:spPr>
          <a:xfrm>
            <a:off x="2591792" y="2138556"/>
            <a:ext cx="108000" cy="108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76" name="直線接點 75"/>
          <p:cNvCxnSpPr/>
          <p:nvPr/>
        </p:nvCxnSpPr>
        <p:spPr>
          <a:xfrm rot="5400000">
            <a:off x="2195736" y="2066548"/>
            <a:ext cx="216024" cy="216024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橢圓 76"/>
          <p:cNvSpPr/>
          <p:nvPr/>
        </p:nvSpPr>
        <p:spPr>
          <a:xfrm>
            <a:off x="2159744" y="2210565"/>
            <a:ext cx="108000" cy="108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5" name="文字方塊 94"/>
          <p:cNvSpPr txBox="1"/>
          <p:nvPr/>
        </p:nvSpPr>
        <p:spPr>
          <a:xfrm>
            <a:off x="6147078" y="2895897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zh-TW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zh-TW" altLang="en-US" sz="2400" baseline="-25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6" name="文字方塊 95"/>
          <p:cNvSpPr txBox="1"/>
          <p:nvPr/>
        </p:nvSpPr>
        <p:spPr>
          <a:xfrm>
            <a:off x="7443222" y="2848399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zh-TW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zh-TW" altLang="en-US" sz="2400" baseline="-25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7" name="文字方塊 96"/>
          <p:cNvSpPr txBox="1"/>
          <p:nvPr/>
        </p:nvSpPr>
        <p:spPr>
          <a:xfrm>
            <a:off x="4857752" y="289589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zh-TW" altLang="en-US" sz="2400" baseline="-250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0" name="直線接點 99"/>
          <p:cNvCxnSpPr/>
          <p:nvPr/>
        </p:nvCxnSpPr>
        <p:spPr>
          <a:xfrm>
            <a:off x="4644008" y="1412776"/>
            <a:ext cx="3744416" cy="0"/>
          </a:xfrm>
          <a:prstGeom prst="line">
            <a:avLst/>
          </a:prstGeom>
          <a:ln w="22225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直線接點 101"/>
          <p:cNvCxnSpPr/>
          <p:nvPr/>
        </p:nvCxnSpPr>
        <p:spPr>
          <a:xfrm>
            <a:off x="4644008" y="1844824"/>
            <a:ext cx="3744416" cy="0"/>
          </a:xfrm>
          <a:prstGeom prst="line">
            <a:avLst/>
          </a:prstGeom>
          <a:ln w="22225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直線接點 102"/>
          <p:cNvCxnSpPr/>
          <p:nvPr/>
        </p:nvCxnSpPr>
        <p:spPr>
          <a:xfrm>
            <a:off x="4644008" y="2276872"/>
            <a:ext cx="3744416" cy="0"/>
          </a:xfrm>
          <a:prstGeom prst="line">
            <a:avLst/>
          </a:prstGeom>
          <a:ln w="22225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直線接點 103"/>
          <p:cNvCxnSpPr/>
          <p:nvPr/>
        </p:nvCxnSpPr>
        <p:spPr>
          <a:xfrm>
            <a:off x="4644008" y="2708920"/>
            <a:ext cx="3744416" cy="0"/>
          </a:xfrm>
          <a:prstGeom prst="line">
            <a:avLst/>
          </a:prstGeom>
          <a:ln w="22225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直線接點 105"/>
          <p:cNvCxnSpPr/>
          <p:nvPr/>
        </p:nvCxnSpPr>
        <p:spPr>
          <a:xfrm rot="5400000">
            <a:off x="4175956" y="1952836"/>
            <a:ext cx="1656184" cy="0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直線接點 106"/>
          <p:cNvCxnSpPr/>
          <p:nvPr/>
        </p:nvCxnSpPr>
        <p:spPr>
          <a:xfrm rot="5400000">
            <a:off x="5544108" y="1952836"/>
            <a:ext cx="1656184" cy="0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直線接點 107"/>
          <p:cNvCxnSpPr/>
          <p:nvPr/>
        </p:nvCxnSpPr>
        <p:spPr>
          <a:xfrm rot="5400000">
            <a:off x="6840251" y="1952836"/>
            <a:ext cx="1656184" cy="0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直線接點 108"/>
          <p:cNvCxnSpPr/>
          <p:nvPr/>
        </p:nvCxnSpPr>
        <p:spPr>
          <a:xfrm>
            <a:off x="4700200" y="2585080"/>
            <a:ext cx="303848" cy="123840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橢圓 109"/>
          <p:cNvSpPr/>
          <p:nvPr/>
        </p:nvSpPr>
        <p:spPr>
          <a:xfrm>
            <a:off x="4644008" y="2528912"/>
            <a:ext cx="108000" cy="108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11" name="直線接點 110"/>
          <p:cNvCxnSpPr/>
          <p:nvPr/>
        </p:nvCxnSpPr>
        <p:spPr>
          <a:xfrm>
            <a:off x="5012432" y="2708920"/>
            <a:ext cx="360040" cy="0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橢圓 111"/>
          <p:cNvSpPr/>
          <p:nvPr/>
        </p:nvSpPr>
        <p:spPr>
          <a:xfrm>
            <a:off x="5336480" y="2636912"/>
            <a:ext cx="108000" cy="108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13" name="直線接點 112"/>
          <p:cNvCxnSpPr/>
          <p:nvPr/>
        </p:nvCxnSpPr>
        <p:spPr>
          <a:xfrm rot="10800000" flipV="1">
            <a:off x="4772208" y="2708920"/>
            <a:ext cx="231840" cy="159832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橢圓 113"/>
          <p:cNvSpPr/>
          <p:nvPr/>
        </p:nvSpPr>
        <p:spPr>
          <a:xfrm>
            <a:off x="4716016" y="2816944"/>
            <a:ext cx="108000" cy="108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21" name="直線接點 120"/>
          <p:cNvCxnSpPr/>
          <p:nvPr/>
        </p:nvCxnSpPr>
        <p:spPr>
          <a:xfrm>
            <a:off x="6372200" y="1412776"/>
            <a:ext cx="360040" cy="0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橢圓 121"/>
          <p:cNvSpPr/>
          <p:nvPr/>
        </p:nvSpPr>
        <p:spPr>
          <a:xfrm>
            <a:off x="6696248" y="1340768"/>
            <a:ext cx="108000" cy="108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23" name="直線接點 122"/>
          <p:cNvCxnSpPr/>
          <p:nvPr/>
        </p:nvCxnSpPr>
        <p:spPr>
          <a:xfrm>
            <a:off x="6372200" y="2708920"/>
            <a:ext cx="360040" cy="0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橢圓 123"/>
          <p:cNvSpPr/>
          <p:nvPr/>
        </p:nvSpPr>
        <p:spPr>
          <a:xfrm>
            <a:off x="6696248" y="2636912"/>
            <a:ext cx="108000" cy="108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25" name="直線接點 124"/>
          <p:cNvCxnSpPr/>
          <p:nvPr/>
        </p:nvCxnSpPr>
        <p:spPr>
          <a:xfrm>
            <a:off x="7668344" y="1412776"/>
            <a:ext cx="360040" cy="0"/>
          </a:xfrm>
          <a:prstGeom prst="line">
            <a:avLst/>
          </a:prstGeom>
          <a:ln w="22225">
            <a:solidFill>
              <a:schemeClr val="bg2">
                <a:lumMod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橢圓 125"/>
          <p:cNvSpPr/>
          <p:nvPr/>
        </p:nvSpPr>
        <p:spPr>
          <a:xfrm>
            <a:off x="7992392" y="1340768"/>
            <a:ext cx="108000" cy="108000"/>
          </a:xfrm>
          <a:prstGeom prst="ellipse">
            <a:avLst/>
          </a:prstGeom>
          <a:solidFill>
            <a:schemeClr val="bg2">
              <a:lumMod val="50000"/>
            </a:schemeClr>
          </a:solidFill>
          <a:ln w="22225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27" name="直線接點 126"/>
          <p:cNvCxnSpPr/>
          <p:nvPr/>
        </p:nvCxnSpPr>
        <p:spPr>
          <a:xfrm>
            <a:off x="7668344" y="2708920"/>
            <a:ext cx="360040" cy="0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橢圓 127"/>
          <p:cNvSpPr/>
          <p:nvPr/>
        </p:nvSpPr>
        <p:spPr>
          <a:xfrm>
            <a:off x="7992392" y="2636912"/>
            <a:ext cx="108000" cy="108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29" name="直線接點 128"/>
          <p:cNvCxnSpPr/>
          <p:nvPr/>
        </p:nvCxnSpPr>
        <p:spPr>
          <a:xfrm rot="10800000" flipV="1">
            <a:off x="6140360" y="1844824"/>
            <a:ext cx="231840" cy="159832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橢圓 129"/>
          <p:cNvSpPr/>
          <p:nvPr/>
        </p:nvSpPr>
        <p:spPr>
          <a:xfrm>
            <a:off x="6084168" y="1952848"/>
            <a:ext cx="108000" cy="108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31" name="直線接點 130"/>
          <p:cNvCxnSpPr/>
          <p:nvPr/>
        </p:nvCxnSpPr>
        <p:spPr>
          <a:xfrm rot="10800000" flipV="1">
            <a:off x="7436504" y="980728"/>
            <a:ext cx="231840" cy="159832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橢圓 131"/>
          <p:cNvSpPr/>
          <p:nvPr/>
        </p:nvSpPr>
        <p:spPr>
          <a:xfrm>
            <a:off x="7380312" y="1088752"/>
            <a:ext cx="108000" cy="108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33" name="直線接點 132"/>
          <p:cNvCxnSpPr/>
          <p:nvPr/>
        </p:nvCxnSpPr>
        <p:spPr>
          <a:xfrm>
            <a:off x="6068352" y="2153032"/>
            <a:ext cx="303848" cy="123840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橢圓 133"/>
          <p:cNvSpPr/>
          <p:nvPr/>
        </p:nvSpPr>
        <p:spPr>
          <a:xfrm>
            <a:off x="6012160" y="2096864"/>
            <a:ext cx="108000" cy="108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35" name="直線接點 134"/>
          <p:cNvCxnSpPr/>
          <p:nvPr/>
        </p:nvCxnSpPr>
        <p:spPr>
          <a:xfrm>
            <a:off x="7364496" y="1720984"/>
            <a:ext cx="303848" cy="123840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橢圓 135"/>
          <p:cNvSpPr/>
          <p:nvPr/>
        </p:nvSpPr>
        <p:spPr>
          <a:xfrm>
            <a:off x="7308304" y="1664816"/>
            <a:ext cx="108000" cy="108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05" name="直線接點 104"/>
          <p:cNvCxnSpPr/>
          <p:nvPr/>
        </p:nvCxnSpPr>
        <p:spPr>
          <a:xfrm rot="5400000">
            <a:off x="1115616" y="2210564"/>
            <a:ext cx="216024" cy="216024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直線接點 114"/>
          <p:cNvCxnSpPr/>
          <p:nvPr/>
        </p:nvCxnSpPr>
        <p:spPr>
          <a:xfrm rot="5400000">
            <a:off x="899592" y="2426587"/>
            <a:ext cx="216024" cy="216024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橢圓 115"/>
          <p:cNvSpPr/>
          <p:nvPr/>
        </p:nvSpPr>
        <p:spPr>
          <a:xfrm>
            <a:off x="1295648" y="2138556"/>
            <a:ext cx="108000" cy="108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7" name="橢圓 116"/>
          <p:cNvSpPr/>
          <p:nvPr/>
        </p:nvSpPr>
        <p:spPr>
          <a:xfrm>
            <a:off x="863600" y="2570604"/>
            <a:ext cx="108000" cy="108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18" name="直線接點 117"/>
          <p:cNvCxnSpPr/>
          <p:nvPr/>
        </p:nvCxnSpPr>
        <p:spPr>
          <a:xfrm>
            <a:off x="4691816" y="1288936"/>
            <a:ext cx="303848" cy="123840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橢圓 118"/>
          <p:cNvSpPr/>
          <p:nvPr/>
        </p:nvSpPr>
        <p:spPr>
          <a:xfrm>
            <a:off x="4635624" y="1232768"/>
            <a:ext cx="108000" cy="108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20" name="直線接點 119"/>
          <p:cNvCxnSpPr/>
          <p:nvPr/>
        </p:nvCxnSpPr>
        <p:spPr>
          <a:xfrm>
            <a:off x="5004048" y="1412776"/>
            <a:ext cx="360040" cy="0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橢圓 136"/>
          <p:cNvSpPr/>
          <p:nvPr/>
        </p:nvSpPr>
        <p:spPr>
          <a:xfrm>
            <a:off x="5328096" y="1340768"/>
            <a:ext cx="108000" cy="108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38" name="直線接點 137"/>
          <p:cNvCxnSpPr/>
          <p:nvPr/>
        </p:nvCxnSpPr>
        <p:spPr>
          <a:xfrm rot="10800000" flipV="1">
            <a:off x="4763824" y="1412776"/>
            <a:ext cx="231840" cy="159832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橢圓 138"/>
          <p:cNvSpPr/>
          <p:nvPr/>
        </p:nvSpPr>
        <p:spPr>
          <a:xfrm>
            <a:off x="4707632" y="1520800"/>
            <a:ext cx="108000" cy="108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40" name="直線接點 139"/>
          <p:cNvCxnSpPr/>
          <p:nvPr/>
        </p:nvCxnSpPr>
        <p:spPr>
          <a:xfrm rot="10800000" flipV="1">
            <a:off x="7436504" y="2276872"/>
            <a:ext cx="231840" cy="159832"/>
          </a:xfrm>
          <a:prstGeom prst="line">
            <a:avLst/>
          </a:prstGeom>
          <a:ln w="22225">
            <a:solidFill>
              <a:schemeClr val="bg2">
                <a:lumMod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橢圓 140"/>
          <p:cNvSpPr/>
          <p:nvPr/>
        </p:nvSpPr>
        <p:spPr>
          <a:xfrm>
            <a:off x="7380312" y="2384896"/>
            <a:ext cx="108000" cy="108000"/>
          </a:xfrm>
          <a:prstGeom prst="ellipse">
            <a:avLst/>
          </a:prstGeom>
          <a:solidFill>
            <a:schemeClr val="bg2">
              <a:lumMod val="50000"/>
            </a:schemeClr>
          </a:solidFill>
          <a:ln w="22225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42" name="直線接點 141"/>
          <p:cNvCxnSpPr/>
          <p:nvPr/>
        </p:nvCxnSpPr>
        <p:spPr>
          <a:xfrm rot="5400000">
            <a:off x="2331368" y="4257103"/>
            <a:ext cx="216024" cy="216024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直線接點 142"/>
          <p:cNvCxnSpPr/>
          <p:nvPr/>
        </p:nvCxnSpPr>
        <p:spPr>
          <a:xfrm rot="5400000">
            <a:off x="2115344" y="4473127"/>
            <a:ext cx="216024" cy="216024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橢圓 143"/>
          <p:cNvSpPr/>
          <p:nvPr/>
        </p:nvSpPr>
        <p:spPr>
          <a:xfrm>
            <a:off x="2511400" y="4185095"/>
            <a:ext cx="108000" cy="108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5" name="橢圓 144"/>
          <p:cNvSpPr/>
          <p:nvPr/>
        </p:nvSpPr>
        <p:spPr>
          <a:xfrm>
            <a:off x="2079352" y="4617144"/>
            <a:ext cx="108000" cy="108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46" name="直線接點 145"/>
          <p:cNvCxnSpPr/>
          <p:nvPr/>
        </p:nvCxnSpPr>
        <p:spPr>
          <a:xfrm>
            <a:off x="2331368" y="4473127"/>
            <a:ext cx="360040" cy="0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直線接點 146"/>
          <p:cNvCxnSpPr/>
          <p:nvPr/>
        </p:nvCxnSpPr>
        <p:spPr>
          <a:xfrm>
            <a:off x="1971328" y="4473127"/>
            <a:ext cx="360040" cy="0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橢圓 147"/>
          <p:cNvSpPr/>
          <p:nvPr/>
        </p:nvSpPr>
        <p:spPr>
          <a:xfrm>
            <a:off x="2663800" y="4437135"/>
            <a:ext cx="108000" cy="108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9" name="橢圓 148"/>
          <p:cNvSpPr/>
          <p:nvPr/>
        </p:nvSpPr>
        <p:spPr>
          <a:xfrm>
            <a:off x="1863328" y="4401119"/>
            <a:ext cx="108000" cy="108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1" name="等腰三角形 150"/>
          <p:cNvSpPr/>
          <p:nvPr/>
        </p:nvSpPr>
        <p:spPr>
          <a:xfrm>
            <a:off x="4936008" y="640068"/>
            <a:ext cx="216024" cy="216024"/>
          </a:xfrm>
          <a:prstGeom prst="triangl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52" name="群組 151"/>
          <p:cNvGrpSpPr/>
          <p:nvPr/>
        </p:nvGrpSpPr>
        <p:grpSpPr>
          <a:xfrm>
            <a:off x="6143636" y="568630"/>
            <a:ext cx="360040" cy="360040"/>
            <a:chOff x="2597200" y="2162473"/>
            <a:chExt cx="360040" cy="360040"/>
          </a:xfrm>
          <a:solidFill>
            <a:schemeClr val="tx1"/>
          </a:solidFill>
        </p:grpSpPr>
        <p:sp>
          <p:nvSpPr>
            <p:cNvPr id="154" name="等腰三角形 153"/>
            <p:cNvSpPr/>
            <p:nvPr/>
          </p:nvSpPr>
          <p:spPr>
            <a:xfrm>
              <a:off x="2669208" y="2234481"/>
              <a:ext cx="216024" cy="216024"/>
            </a:xfrm>
            <a:prstGeom prst="triangle">
              <a:avLst/>
            </a:prstGeom>
            <a:grpFill/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55" name="直線接點 154"/>
            <p:cNvCxnSpPr>
              <a:stCxn id="154" idx="0"/>
            </p:cNvCxnSpPr>
            <p:nvPr/>
          </p:nvCxnSpPr>
          <p:spPr>
            <a:xfrm rot="16200000" flipV="1">
              <a:off x="2723214" y="2180475"/>
              <a:ext cx="72008" cy="36004"/>
            </a:xfrm>
            <a:prstGeom prst="line">
              <a:avLst/>
            </a:prstGeom>
            <a:grpFill/>
            <a:ln w="222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直線接點 155"/>
            <p:cNvCxnSpPr>
              <a:stCxn id="154" idx="2"/>
            </p:cNvCxnSpPr>
            <p:nvPr/>
          </p:nvCxnSpPr>
          <p:spPr>
            <a:xfrm rot="5400000">
              <a:off x="2597200" y="2450505"/>
              <a:ext cx="72008" cy="72008"/>
            </a:xfrm>
            <a:prstGeom prst="line">
              <a:avLst/>
            </a:prstGeom>
            <a:grpFill/>
            <a:ln w="222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直線接點 156"/>
            <p:cNvCxnSpPr>
              <a:stCxn id="154" idx="4"/>
            </p:cNvCxnSpPr>
            <p:nvPr/>
          </p:nvCxnSpPr>
          <p:spPr>
            <a:xfrm rot="16200000" flipH="1">
              <a:off x="2921236" y="2414501"/>
              <a:ext cx="0" cy="72008"/>
            </a:xfrm>
            <a:prstGeom prst="line">
              <a:avLst/>
            </a:prstGeom>
            <a:grpFill/>
            <a:ln w="222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4" name="群組 193"/>
          <p:cNvGrpSpPr/>
          <p:nvPr/>
        </p:nvGrpSpPr>
        <p:grpSpPr>
          <a:xfrm>
            <a:off x="7429520" y="565780"/>
            <a:ext cx="360040" cy="360040"/>
            <a:chOff x="7429520" y="282878"/>
            <a:chExt cx="360040" cy="360040"/>
          </a:xfrm>
        </p:grpSpPr>
        <p:sp>
          <p:nvSpPr>
            <p:cNvPr id="160" name="等腰三角形 159"/>
            <p:cNvSpPr/>
            <p:nvPr/>
          </p:nvSpPr>
          <p:spPr>
            <a:xfrm>
              <a:off x="7501528" y="354886"/>
              <a:ext cx="216024" cy="216024"/>
            </a:xfrm>
            <a:prstGeom prst="triangl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61" name="直線接點 160"/>
            <p:cNvCxnSpPr>
              <a:stCxn id="160" idx="0"/>
            </p:cNvCxnSpPr>
            <p:nvPr/>
          </p:nvCxnSpPr>
          <p:spPr>
            <a:xfrm rot="5400000" flipH="1" flipV="1">
              <a:off x="7591538" y="300880"/>
              <a:ext cx="72008" cy="36004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直線接點 161"/>
            <p:cNvCxnSpPr>
              <a:stCxn id="160" idx="2"/>
            </p:cNvCxnSpPr>
            <p:nvPr/>
          </p:nvCxnSpPr>
          <p:spPr>
            <a:xfrm rot="5400000">
              <a:off x="7465524" y="534906"/>
              <a:ext cx="0" cy="72008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直線接點 162"/>
            <p:cNvCxnSpPr>
              <a:stCxn id="160" idx="4"/>
            </p:cNvCxnSpPr>
            <p:nvPr/>
          </p:nvCxnSpPr>
          <p:spPr>
            <a:xfrm rot="16200000" flipH="1">
              <a:off x="7717552" y="570910"/>
              <a:ext cx="72008" cy="72008"/>
            </a:xfrm>
            <a:prstGeom prst="lin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8" name="矩形 167"/>
          <p:cNvSpPr/>
          <p:nvPr/>
        </p:nvSpPr>
        <p:spPr>
          <a:xfrm>
            <a:off x="2214546" y="3925076"/>
            <a:ext cx="216024" cy="216024"/>
          </a:xfrm>
          <a:prstGeom prst="rect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82" name="群組 181"/>
          <p:cNvGrpSpPr/>
          <p:nvPr/>
        </p:nvGrpSpPr>
        <p:grpSpPr>
          <a:xfrm>
            <a:off x="3425002" y="3782200"/>
            <a:ext cx="504056" cy="504056"/>
            <a:chOff x="7789560" y="4290246"/>
            <a:chExt cx="504056" cy="504056"/>
          </a:xfrm>
          <a:solidFill>
            <a:schemeClr val="tx1"/>
          </a:solidFill>
        </p:grpSpPr>
        <p:sp>
          <p:nvSpPr>
            <p:cNvPr id="169" name="矩形 168"/>
            <p:cNvSpPr/>
            <p:nvPr/>
          </p:nvSpPr>
          <p:spPr>
            <a:xfrm>
              <a:off x="7933576" y="4434262"/>
              <a:ext cx="216024" cy="216024"/>
            </a:xfrm>
            <a:prstGeom prst="rect">
              <a:avLst/>
            </a:prstGeom>
            <a:grpFill/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72" name="直線接點 171"/>
            <p:cNvCxnSpPr/>
            <p:nvPr/>
          </p:nvCxnSpPr>
          <p:spPr>
            <a:xfrm rot="5400000">
              <a:off x="8077592" y="4362254"/>
              <a:ext cx="144016" cy="0"/>
            </a:xfrm>
            <a:prstGeom prst="line">
              <a:avLst/>
            </a:prstGeom>
            <a:grpFill/>
            <a:ln w="222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直線接點 172"/>
            <p:cNvCxnSpPr/>
            <p:nvPr/>
          </p:nvCxnSpPr>
          <p:spPr>
            <a:xfrm rot="5400000">
              <a:off x="7861568" y="4722294"/>
              <a:ext cx="144016" cy="0"/>
            </a:xfrm>
            <a:prstGeom prst="line">
              <a:avLst/>
            </a:prstGeom>
            <a:grpFill/>
            <a:ln w="222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直線接點 173"/>
            <p:cNvCxnSpPr>
              <a:endCxn id="169" idx="0"/>
            </p:cNvCxnSpPr>
            <p:nvPr/>
          </p:nvCxnSpPr>
          <p:spPr>
            <a:xfrm>
              <a:off x="7789560" y="4434262"/>
              <a:ext cx="252028" cy="0"/>
            </a:xfrm>
            <a:prstGeom prst="line">
              <a:avLst/>
            </a:prstGeom>
            <a:grpFill/>
            <a:ln w="222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直線接點 174"/>
            <p:cNvCxnSpPr/>
            <p:nvPr/>
          </p:nvCxnSpPr>
          <p:spPr>
            <a:xfrm>
              <a:off x="8041588" y="4650286"/>
              <a:ext cx="252028" cy="0"/>
            </a:xfrm>
            <a:prstGeom prst="line">
              <a:avLst/>
            </a:prstGeom>
            <a:grpFill/>
            <a:ln w="222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3" name="群組 182"/>
          <p:cNvGrpSpPr/>
          <p:nvPr/>
        </p:nvGrpSpPr>
        <p:grpSpPr>
          <a:xfrm>
            <a:off x="6000760" y="3744369"/>
            <a:ext cx="468052" cy="504056"/>
            <a:chOff x="8858280" y="4290246"/>
            <a:chExt cx="468052" cy="504056"/>
          </a:xfrm>
          <a:solidFill>
            <a:schemeClr val="tx1"/>
          </a:solidFill>
        </p:grpSpPr>
        <p:sp>
          <p:nvSpPr>
            <p:cNvPr id="171" name="矩形 170"/>
            <p:cNvSpPr/>
            <p:nvPr/>
          </p:nvSpPr>
          <p:spPr>
            <a:xfrm>
              <a:off x="8966292" y="4434262"/>
              <a:ext cx="216024" cy="216024"/>
            </a:xfrm>
            <a:prstGeom prst="rect">
              <a:avLst/>
            </a:prstGeom>
            <a:grpFill/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76" name="直線接點 175"/>
            <p:cNvCxnSpPr/>
            <p:nvPr/>
          </p:nvCxnSpPr>
          <p:spPr>
            <a:xfrm rot="5400000">
              <a:off x="9110308" y="4722294"/>
              <a:ext cx="144016" cy="0"/>
            </a:xfrm>
            <a:prstGeom prst="line">
              <a:avLst/>
            </a:prstGeom>
            <a:grpFill/>
            <a:ln w="222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直線接點 176"/>
            <p:cNvCxnSpPr/>
            <p:nvPr/>
          </p:nvCxnSpPr>
          <p:spPr>
            <a:xfrm>
              <a:off x="8858280" y="4650286"/>
              <a:ext cx="252028" cy="0"/>
            </a:xfrm>
            <a:prstGeom prst="line">
              <a:avLst/>
            </a:prstGeom>
            <a:grpFill/>
            <a:ln w="222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直線接點 177"/>
            <p:cNvCxnSpPr/>
            <p:nvPr/>
          </p:nvCxnSpPr>
          <p:spPr>
            <a:xfrm>
              <a:off x="9074304" y="4434262"/>
              <a:ext cx="252028" cy="0"/>
            </a:xfrm>
            <a:prstGeom prst="line">
              <a:avLst/>
            </a:prstGeom>
            <a:grpFill/>
            <a:ln w="222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直線接點 178"/>
            <p:cNvCxnSpPr/>
            <p:nvPr/>
          </p:nvCxnSpPr>
          <p:spPr>
            <a:xfrm rot="5400000">
              <a:off x="8894284" y="4362254"/>
              <a:ext cx="144016" cy="0"/>
            </a:xfrm>
            <a:prstGeom prst="line">
              <a:avLst/>
            </a:prstGeom>
            <a:grpFill/>
            <a:ln w="222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5" name="群組 194"/>
          <p:cNvGrpSpPr/>
          <p:nvPr/>
        </p:nvGrpSpPr>
        <p:grpSpPr>
          <a:xfrm>
            <a:off x="4643438" y="3887245"/>
            <a:ext cx="504056" cy="216024"/>
            <a:chOff x="4710886" y="3429000"/>
            <a:chExt cx="504056" cy="216024"/>
          </a:xfrm>
          <a:solidFill>
            <a:schemeClr val="tx1"/>
          </a:solidFill>
        </p:grpSpPr>
        <p:sp>
          <p:nvSpPr>
            <p:cNvPr id="170" name="矩形 169"/>
            <p:cNvSpPr/>
            <p:nvPr/>
          </p:nvSpPr>
          <p:spPr>
            <a:xfrm>
              <a:off x="4854902" y="3429000"/>
              <a:ext cx="216024" cy="216024"/>
            </a:xfrm>
            <a:prstGeom prst="rect">
              <a:avLst/>
            </a:prstGeom>
            <a:grpFill/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80" name="直線接點 179"/>
            <p:cNvCxnSpPr/>
            <p:nvPr/>
          </p:nvCxnSpPr>
          <p:spPr>
            <a:xfrm>
              <a:off x="4710886" y="3429000"/>
              <a:ext cx="252028" cy="0"/>
            </a:xfrm>
            <a:prstGeom prst="line">
              <a:avLst/>
            </a:prstGeom>
            <a:grpFill/>
            <a:ln w="222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直線接點 180"/>
            <p:cNvCxnSpPr/>
            <p:nvPr/>
          </p:nvCxnSpPr>
          <p:spPr>
            <a:xfrm>
              <a:off x="4962914" y="3645024"/>
              <a:ext cx="252028" cy="0"/>
            </a:xfrm>
            <a:prstGeom prst="line">
              <a:avLst/>
            </a:prstGeom>
            <a:grpFill/>
            <a:ln w="222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5" name="橢圓 184"/>
          <p:cNvSpPr/>
          <p:nvPr/>
        </p:nvSpPr>
        <p:spPr>
          <a:xfrm>
            <a:off x="1071538" y="852672"/>
            <a:ext cx="72008" cy="288032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92" name="群組 191"/>
          <p:cNvGrpSpPr/>
          <p:nvPr/>
        </p:nvGrpSpPr>
        <p:grpSpPr>
          <a:xfrm>
            <a:off x="2428290" y="709796"/>
            <a:ext cx="72008" cy="576064"/>
            <a:chOff x="2428290" y="364576"/>
            <a:chExt cx="72008" cy="576064"/>
          </a:xfrm>
          <a:solidFill>
            <a:schemeClr val="tx1"/>
          </a:solidFill>
        </p:grpSpPr>
        <p:sp>
          <p:nvSpPr>
            <p:cNvPr id="188" name="橢圓 187"/>
            <p:cNvSpPr/>
            <p:nvPr/>
          </p:nvSpPr>
          <p:spPr>
            <a:xfrm>
              <a:off x="2428290" y="508592"/>
              <a:ext cx="72008" cy="288032"/>
            </a:xfrm>
            <a:prstGeom prst="ellipse">
              <a:avLst/>
            </a:prstGeom>
            <a:grpFill/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89" name="直線接點 188"/>
            <p:cNvCxnSpPr>
              <a:endCxn id="188" idx="0"/>
            </p:cNvCxnSpPr>
            <p:nvPr/>
          </p:nvCxnSpPr>
          <p:spPr>
            <a:xfrm rot="5400000">
              <a:off x="2410288" y="418582"/>
              <a:ext cx="144016" cy="36004"/>
            </a:xfrm>
            <a:prstGeom prst="line">
              <a:avLst/>
            </a:prstGeom>
            <a:grpFill/>
            <a:ln w="222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直線接點 189"/>
            <p:cNvCxnSpPr/>
            <p:nvPr/>
          </p:nvCxnSpPr>
          <p:spPr>
            <a:xfrm rot="5400000">
              <a:off x="2374284" y="850630"/>
              <a:ext cx="144016" cy="36004"/>
            </a:xfrm>
            <a:prstGeom prst="line">
              <a:avLst/>
            </a:prstGeom>
            <a:grpFill/>
            <a:ln w="222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" name="直線單箭頭接點 11"/>
          <p:cNvCxnSpPr/>
          <p:nvPr/>
        </p:nvCxnSpPr>
        <p:spPr>
          <a:xfrm flipV="1">
            <a:off x="2987824" y="1720984"/>
            <a:ext cx="0" cy="705603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單箭頭接點 21"/>
          <p:cNvCxnSpPr/>
          <p:nvPr/>
        </p:nvCxnSpPr>
        <p:spPr>
          <a:xfrm flipV="1">
            <a:off x="8388424" y="1412775"/>
            <a:ext cx="0" cy="1296145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單箭頭接點 64"/>
          <p:cNvCxnSpPr/>
          <p:nvPr/>
        </p:nvCxnSpPr>
        <p:spPr>
          <a:xfrm flipV="1">
            <a:off x="7164288" y="4430737"/>
            <a:ext cx="0" cy="1482527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4774954"/>
              </p:ext>
            </p:extLst>
          </p:nvPr>
        </p:nvGraphicFramePr>
        <p:xfrm>
          <a:off x="3165523" y="1916061"/>
          <a:ext cx="220663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68" name="Equation" r:id="rId3" imgW="88746" imgH="152136" progId="Equation.3">
                  <p:embed/>
                </p:oleObj>
              </mc:Choice>
              <mc:Fallback>
                <p:oleObj name="Equation" r:id="rId3" imgW="88746" imgH="15213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5523" y="1916061"/>
                        <a:ext cx="220663" cy="379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1724133"/>
              </p:ext>
            </p:extLst>
          </p:nvPr>
        </p:nvGraphicFramePr>
        <p:xfrm>
          <a:off x="7332890" y="5033094"/>
          <a:ext cx="220663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69" name="Equation" r:id="rId5" imgW="88746" imgH="152136" progId="Equation.3">
                  <p:embed/>
                </p:oleObj>
              </mc:Choice>
              <mc:Fallback>
                <p:oleObj name="Equation" r:id="rId5" imgW="88746" imgH="15213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32890" y="5033094"/>
                        <a:ext cx="220663" cy="379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9439841"/>
              </p:ext>
            </p:extLst>
          </p:nvPr>
        </p:nvGraphicFramePr>
        <p:xfrm>
          <a:off x="8455794" y="1867143"/>
          <a:ext cx="220663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70" name="Equation" r:id="rId6" imgW="88746" imgH="152136" progId="Equation.3">
                  <p:embed/>
                </p:oleObj>
              </mc:Choice>
              <mc:Fallback>
                <p:oleObj name="Equation" r:id="rId6" imgW="88746" imgH="15213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55794" y="1867143"/>
                        <a:ext cx="220663" cy="379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52124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>
                      <p:stCondLst>
                        <p:cond delay="indefinite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>
                      <p:stCondLst>
                        <p:cond delay="indefinite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1" fill="hold">
                      <p:stCondLst>
                        <p:cond delay="indefinite"/>
                      </p:stCondLst>
                      <p:childTnLst>
                        <p:par>
                          <p:cTn id="322" fill="hold">
                            <p:stCondLst>
                              <p:cond delay="0"/>
                            </p:stCondLst>
                            <p:childTnLst>
                              <p:par>
                                <p:cTn id="3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" fill="hold">
                      <p:stCondLst>
                        <p:cond delay="indefinite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3" fill="hold">
                      <p:stCondLst>
                        <p:cond delay="indefinite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9" fill="hold">
                      <p:stCondLst>
                        <p:cond delay="indefinite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5" fill="hold">
                      <p:stCondLst>
                        <p:cond delay="indefinite"/>
                      </p:stCondLst>
                      <p:childTnLst>
                        <p:par>
                          <p:cTn id="346" fill="hold">
                            <p:stCondLst>
                              <p:cond delay="0"/>
                            </p:stCondLst>
                            <p:childTnLst>
                              <p:par>
                                <p:cTn id="3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3" fill="hold">
                      <p:stCondLst>
                        <p:cond delay="indefinite"/>
                      </p:stCondLst>
                      <p:childTnLst>
                        <p:par>
                          <p:cTn id="354" fill="hold">
                            <p:stCondLst>
                              <p:cond delay="0"/>
                            </p:stCondLst>
                            <p:childTnLst>
                              <p:par>
                                <p:cTn id="3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20" grpId="0" animBg="1"/>
      <p:bldP spid="21" grpId="0" animBg="1"/>
      <p:bldP spid="25" grpId="0" animBg="1"/>
      <p:bldP spid="26" grpId="0" animBg="1"/>
      <p:bldP spid="28" grpId="0" animBg="1"/>
      <p:bldP spid="30" grpId="0" animBg="1"/>
      <p:bldP spid="32" grpId="0" animBg="1"/>
      <p:bldP spid="34" grpId="0" animBg="1"/>
      <p:bldP spid="36" grpId="0" animBg="1"/>
      <p:bldP spid="38" grpId="0" animBg="1"/>
      <p:bldP spid="40" grpId="0" animBg="1"/>
      <p:bldP spid="42" grpId="0" animBg="1"/>
      <p:bldP spid="44" grpId="0" animBg="1"/>
      <p:bldP spid="46" grpId="0" animBg="1"/>
      <p:bldP spid="48" grpId="0" animBg="1"/>
      <p:bldP spid="50" grpId="0" animBg="1"/>
      <p:bldP spid="52" grpId="0" animBg="1"/>
      <p:bldP spid="54" grpId="0" animBg="1"/>
      <p:bldP spid="56" grpId="0" animBg="1"/>
      <p:bldP spid="58" grpId="0" animBg="1"/>
      <p:bldP spid="59" grpId="0"/>
      <p:bldP spid="60" grpId="0"/>
      <p:bldP spid="70" grpId="0" animBg="1"/>
      <p:bldP spid="71" grpId="0" animBg="1"/>
      <p:bldP spid="73" grpId="0" animBg="1"/>
      <p:bldP spid="75" grpId="0" animBg="1"/>
      <p:bldP spid="77" grpId="0" animBg="1"/>
      <p:bldP spid="95" grpId="0"/>
      <p:bldP spid="96" grpId="0"/>
      <p:bldP spid="97" grpId="0"/>
      <p:bldP spid="110" grpId="0" animBg="1"/>
      <p:bldP spid="112" grpId="0" animBg="1"/>
      <p:bldP spid="114" grpId="0" animBg="1"/>
      <p:bldP spid="122" grpId="0" animBg="1"/>
      <p:bldP spid="124" grpId="0" animBg="1"/>
      <p:bldP spid="126" grpId="0" animBg="1"/>
      <p:bldP spid="128" grpId="0" animBg="1"/>
      <p:bldP spid="130" grpId="0" animBg="1"/>
      <p:bldP spid="132" grpId="0" animBg="1"/>
      <p:bldP spid="134" grpId="0" animBg="1"/>
      <p:bldP spid="136" grpId="0" animBg="1"/>
      <p:bldP spid="116" grpId="0" animBg="1"/>
      <p:bldP spid="117" grpId="0" animBg="1"/>
      <p:bldP spid="119" grpId="0" animBg="1"/>
      <p:bldP spid="137" grpId="0" animBg="1"/>
      <p:bldP spid="139" grpId="0" animBg="1"/>
      <p:bldP spid="141" grpId="0" animBg="1"/>
      <p:bldP spid="144" grpId="0" animBg="1"/>
      <p:bldP spid="145" grpId="0" animBg="1"/>
      <p:bldP spid="148" grpId="0" animBg="1"/>
      <p:bldP spid="149" grpId="0" animBg="1"/>
      <p:bldP spid="15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2195736" y="5181913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altLang="zh-TW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zh-TW" altLang="en-US" sz="2400" baseline="-25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3491880" y="5181913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altLang="zh-TW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zh-TW" altLang="en-US" sz="2400" baseline="-25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4788024" y="5181913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altLang="zh-TW" sz="24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zh-TW" altLang="en-US" sz="2400" baseline="-25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6075070" y="5181913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altLang="zh-TW" sz="24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zh-TW" altLang="en-US" sz="2400" baseline="-25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7371214" y="5181913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altLang="zh-TW" sz="2400" baseline="-25000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zh-TW" altLang="en-US" sz="2400" baseline="-250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直線接點 7"/>
          <p:cNvCxnSpPr/>
          <p:nvPr/>
        </p:nvCxnSpPr>
        <p:spPr>
          <a:xfrm rot="5400000">
            <a:off x="-468560" y="3501008"/>
            <a:ext cx="3024336" cy="0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文字方塊 77"/>
          <p:cNvSpPr txBox="1"/>
          <p:nvPr/>
        </p:nvSpPr>
        <p:spPr>
          <a:xfrm>
            <a:off x="899592" y="5181913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zh-TW" altLang="en-US" sz="2400" baseline="-250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2" name="直線接點 81"/>
          <p:cNvCxnSpPr/>
          <p:nvPr/>
        </p:nvCxnSpPr>
        <p:spPr>
          <a:xfrm>
            <a:off x="539552" y="2204864"/>
            <a:ext cx="7344816" cy="0"/>
          </a:xfrm>
          <a:prstGeom prst="line">
            <a:avLst/>
          </a:prstGeom>
          <a:ln w="22225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線接點 82"/>
          <p:cNvCxnSpPr/>
          <p:nvPr/>
        </p:nvCxnSpPr>
        <p:spPr>
          <a:xfrm>
            <a:off x="539552" y="2636912"/>
            <a:ext cx="7344816" cy="0"/>
          </a:xfrm>
          <a:prstGeom prst="line">
            <a:avLst/>
          </a:prstGeom>
          <a:ln w="22225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線接點 84"/>
          <p:cNvCxnSpPr/>
          <p:nvPr/>
        </p:nvCxnSpPr>
        <p:spPr>
          <a:xfrm>
            <a:off x="539552" y="3068960"/>
            <a:ext cx="7344816" cy="0"/>
          </a:xfrm>
          <a:prstGeom prst="line">
            <a:avLst/>
          </a:prstGeom>
          <a:ln w="22225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接點 88"/>
          <p:cNvCxnSpPr/>
          <p:nvPr/>
        </p:nvCxnSpPr>
        <p:spPr>
          <a:xfrm>
            <a:off x="611560" y="3501008"/>
            <a:ext cx="7272808" cy="0"/>
          </a:xfrm>
          <a:prstGeom prst="line">
            <a:avLst/>
          </a:prstGeom>
          <a:ln w="22225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直線接點 90"/>
          <p:cNvCxnSpPr/>
          <p:nvPr/>
        </p:nvCxnSpPr>
        <p:spPr>
          <a:xfrm>
            <a:off x="683568" y="3933056"/>
            <a:ext cx="7200800" cy="0"/>
          </a:xfrm>
          <a:prstGeom prst="line">
            <a:avLst/>
          </a:prstGeom>
          <a:ln w="22225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直線接點 92"/>
          <p:cNvCxnSpPr/>
          <p:nvPr/>
        </p:nvCxnSpPr>
        <p:spPr>
          <a:xfrm>
            <a:off x="611560" y="4365104"/>
            <a:ext cx="7272808" cy="0"/>
          </a:xfrm>
          <a:prstGeom prst="line">
            <a:avLst/>
          </a:prstGeom>
          <a:ln w="22225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直線接點 94"/>
          <p:cNvCxnSpPr/>
          <p:nvPr/>
        </p:nvCxnSpPr>
        <p:spPr>
          <a:xfrm>
            <a:off x="611560" y="4797152"/>
            <a:ext cx="7272808" cy="0"/>
          </a:xfrm>
          <a:prstGeom prst="line">
            <a:avLst/>
          </a:prstGeom>
          <a:ln w="22225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直線接點 117"/>
          <p:cNvCxnSpPr/>
          <p:nvPr/>
        </p:nvCxnSpPr>
        <p:spPr>
          <a:xfrm rot="5400000">
            <a:off x="899592" y="3501008"/>
            <a:ext cx="3024336" cy="0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直線接點 118"/>
          <p:cNvCxnSpPr/>
          <p:nvPr/>
        </p:nvCxnSpPr>
        <p:spPr>
          <a:xfrm rot="5400000">
            <a:off x="2267743" y="3501008"/>
            <a:ext cx="3024336" cy="0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直線接點 119"/>
          <p:cNvCxnSpPr/>
          <p:nvPr/>
        </p:nvCxnSpPr>
        <p:spPr>
          <a:xfrm rot="5400000">
            <a:off x="3491880" y="3501008"/>
            <a:ext cx="3024336" cy="0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直線接點 120"/>
          <p:cNvCxnSpPr/>
          <p:nvPr/>
        </p:nvCxnSpPr>
        <p:spPr>
          <a:xfrm rot="5400000">
            <a:off x="4788023" y="3501008"/>
            <a:ext cx="3024336" cy="0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直線接點 121"/>
          <p:cNvCxnSpPr/>
          <p:nvPr/>
        </p:nvCxnSpPr>
        <p:spPr>
          <a:xfrm rot="5400000">
            <a:off x="6084167" y="3501008"/>
            <a:ext cx="3024336" cy="0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直線接點 123"/>
          <p:cNvCxnSpPr/>
          <p:nvPr/>
        </p:nvCxnSpPr>
        <p:spPr>
          <a:xfrm flipV="1">
            <a:off x="755576" y="2060848"/>
            <a:ext cx="576064" cy="288032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直線接點 125"/>
          <p:cNvCxnSpPr/>
          <p:nvPr/>
        </p:nvCxnSpPr>
        <p:spPr>
          <a:xfrm>
            <a:off x="683568" y="2204864"/>
            <a:ext cx="792088" cy="0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直線接點 127"/>
          <p:cNvCxnSpPr/>
          <p:nvPr/>
        </p:nvCxnSpPr>
        <p:spPr>
          <a:xfrm>
            <a:off x="755576" y="2060848"/>
            <a:ext cx="576064" cy="288032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橢圓 132"/>
          <p:cNvSpPr/>
          <p:nvPr/>
        </p:nvSpPr>
        <p:spPr>
          <a:xfrm>
            <a:off x="1259632" y="2276872"/>
            <a:ext cx="108000" cy="108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1" name="橢圓 140"/>
          <p:cNvSpPr/>
          <p:nvPr/>
        </p:nvSpPr>
        <p:spPr>
          <a:xfrm>
            <a:off x="1412032" y="2132856"/>
            <a:ext cx="108000" cy="108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2" name="橢圓 141"/>
          <p:cNvSpPr/>
          <p:nvPr/>
        </p:nvSpPr>
        <p:spPr>
          <a:xfrm>
            <a:off x="1259632" y="1988840"/>
            <a:ext cx="108000" cy="108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3" name="橢圓 142"/>
          <p:cNvSpPr/>
          <p:nvPr/>
        </p:nvSpPr>
        <p:spPr>
          <a:xfrm>
            <a:off x="719584" y="2276872"/>
            <a:ext cx="108000" cy="108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4" name="橢圓 143"/>
          <p:cNvSpPr/>
          <p:nvPr/>
        </p:nvSpPr>
        <p:spPr>
          <a:xfrm>
            <a:off x="683568" y="1952848"/>
            <a:ext cx="108000" cy="108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5" name="橢圓 144"/>
          <p:cNvSpPr/>
          <p:nvPr/>
        </p:nvSpPr>
        <p:spPr>
          <a:xfrm>
            <a:off x="575568" y="2132856"/>
            <a:ext cx="108000" cy="108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50" name="直線接點 149"/>
          <p:cNvCxnSpPr/>
          <p:nvPr/>
        </p:nvCxnSpPr>
        <p:spPr>
          <a:xfrm>
            <a:off x="2411760" y="2204864"/>
            <a:ext cx="360040" cy="0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橢圓 150"/>
          <p:cNvSpPr/>
          <p:nvPr/>
        </p:nvSpPr>
        <p:spPr>
          <a:xfrm>
            <a:off x="2735808" y="2132856"/>
            <a:ext cx="108000" cy="108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53" name="直線接點 152"/>
          <p:cNvCxnSpPr>
            <a:endCxn id="154" idx="1"/>
          </p:cNvCxnSpPr>
          <p:nvPr/>
        </p:nvCxnSpPr>
        <p:spPr>
          <a:xfrm>
            <a:off x="2411760" y="2636912"/>
            <a:ext cx="303848" cy="123840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橢圓 153"/>
          <p:cNvSpPr/>
          <p:nvPr/>
        </p:nvSpPr>
        <p:spPr>
          <a:xfrm>
            <a:off x="2699792" y="2744936"/>
            <a:ext cx="108000" cy="108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56" name="直線接點 155"/>
          <p:cNvCxnSpPr>
            <a:endCxn id="157" idx="7"/>
          </p:cNvCxnSpPr>
          <p:nvPr/>
        </p:nvCxnSpPr>
        <p:spPr>
          <a:xfrm rot="10800000" flipV="1">
            <a:off x="2179920" y="3068960"/>
            <a:ext cx="231840" cy="159832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橢圓 156"/>
          <p:cNvSpPr/>
          <p:nvPr/>
        </p:nvSpPr>
        <p:spPr>
          <a:xfrm>
            <a:off x="2087736" y="3212976"/>
            <a:ext cx="108000" cy="108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59" name="直線接點 158"/>
          <p:cNvCxnSpPr/>
          <p:nvPr/>
        </p:nvCxnSpPr>
        <p:spPr>
          <a:xfrm rot="10800000">
            <a:off x="2051720" y="3501008"/>
            <a:ext cx="360040" cy="0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橢圓 159"/>
          <p:cNvSpPr/>
          <p:nvPr/>
        </p:nvSpPr>
        <p:spPr>
          <a:xfrm>
            <a:off x="1943720" y="3465016"/>
            <a:ext cx="108000" cy="108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65" name="直線接點 164"/>
          <p:cNvCxnSpPr/>
          <p:nvPr/>
        </p:nvCxnSpPr>
        <p:spPr>
          <a:xfrm>
            <a:off x="2123728" y="3789040"/>
            <a:ext cx="303848" cy="123840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橢圓 165"/>
          <p:cNvSpPr/>
          <p:nvPr/>
        </p:nvSpPr>
        <p:spPr>
          <a:xfrm>
            <a:off x="2087736" y="3753048"/>
            <a:ext cx="108000" cy="108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67" name="直線接點 166"/>
          <p:cNvCxnSpPr/>
          <p:nvPr/>
        </p:nvCxnSpPr>
        <p:spPr>
          <a:xfrm rot="10800000" flipV="1">
            <a:off x="2411761" y="4205271"/>
            <a:ext cx="231840" cy="159832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橢圓 167"/>
          <p:cNvSpPr/>
          <p:nvPr/>
        </p:nvSpPr>
        <p:spPr>
          <a:xfrm>
            <a:off x="2627784" y="4113088"/>
            <a:ext cx="108000" cy="108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69" name="直線接點 168"/>
          <p:cNvCxnSpPr/>
          <p:nvPr/>
        </p:nvCxnSpPr>
        <p:spPr>
          <a:xfrm>
            <a:off x="2411760" y="4797152"/>
            <a:ext cx="360040" cy="0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橢圓 169"/>
          <p:cNvSpPr/>
          <p:nvPr/>
        </p:nvSpPr>
        <p:spPr>
          <a:xfrm>
            <a:off x="2735808" y="4725144"/>
            <a:ext cx="108000" cy="108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71" name="直線接點 170"/>
          <p:cNvCxnSpPr/>
          <p:nvPr/>
        </p:nvCxnSpPr>
        <p:spPr>
          <a:xfrm>
            <a:off x="3779912" y="4797152"/>
            <a:ext cx="360040" cy="0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橢圓 171"/>
          <p:cNvSpPr/>
          <p:nvPr/>
        </p:nvSpPr>
        <p:spPr>
          <a:xfrm>
            <a:off x="4103960" y="4725144"/>
            <a:ext cx="108000" cy="108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73" name="直線接點 172"/>
          <p:cNvCxnSpPr/>
          <p:nvPr/>
        </p:nvCxnSpPr>
        <p:spPr>
          <a:xfrm>
            <a:off x="3419872" y="4797152"/>
            <a:ext cx="360040" cy="0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" name="橢圓 173"/>
          <p:cNvSpPr/>
          <p:nvPr/>
        </p:nvSpPr>
        <p:spPr>
          <a:xfrm>
            <a:off x="3383880" y="4725144"/>
            <a:ext cx="108000" cy="108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75" name="直線接點 174"/>
          <p:cNvCxnSpPr/>
          <p:nvPr/>
        </p:nvCxnSpPr>
        <p:spPr>
          <a:xfrm rot="10800000" flipV="1">
            <a:off x="3779913" y="3773223"/>
            <a:ext cx="231840" cy="159832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直線接點 175"/>
          <p:cNvCxnSpPr/>
          <p:nvPr/>
        </p:nvCxnSpPr>
        <p:spPr>
          <a:xfrm rot="10800000" flipV="1">
            <a:off x="3548072" y="3933056"/>
            <a:ext cx="231840" cy="159832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7" name="橢圓 176"/>
          <p:cNvSpPr/>
          <p:nvPr/>
        </p:nvSpPr>
        <p:spPr>
          <a:xfrm>
            <a:off x="3491880" y="4041080"/>
            <a:ext cx="108000" cy="108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8" name="橢圓 177"/>
          <p:cNvSpPr/>
          <p:nvPr/>
        </p:nvSpPr>
        <p:spPr>
          <a:xfrm>
            <a:off x="3923928" y="3717032"/>
            <a:ext cx="108000" cy="108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79" name="直線接點 178"/>
          <p:cNvCxnSpPr/>
          <p:nvPr/>
        </p:nvCxnSpPr>
        <p:spPr>
          <a:xfrm>
            <a:off x="3779912" y="3068960"/>
            <a:ext cx="303848" cy="123840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直線接點 179"/>
          <p:cNvCxnSpPr/>
          <p:nvPr/>
        </p:nvCxnSpPr>
        <p:spPr>
          <a:xfrm>
            <a:off x="3476064" y="2945120"/>
            <a:ext cx="303848" cy="123840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橢圓 180"/>
          <p:cNvSpPr/>
          <p:nvPr/>
        </p:nvSpPr>
        <p:spPr>
          <a:xfrm>
            <a:off x="3419872" y="2888952"/>
            <a:ext cx="108000" cy="108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2" name="橢圓 181"/>
          <p:cNvSpPr/>
          <p:nvPr/>
        </p:nvSpPr>
        <p:spPr>
          <a:xfrm>
            <a:off x="3995936" y="3140968"/>
            <a:ext cx="108000" cy="108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83" name="直線接點 182"/>
          <p:cNvCxnSpPr/>
          <p:nvPr/>
        </p:nvCxnSpPr>
        <p:spPr>
          <a:xfrm>
            <a:off x="3779912" y="2204864"/>
            <a:ext cx="360040" cy="0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" name="橢圓 183"/>
          <p:cNvSpPr/>
          <p:nvPr/>
        </p:nvSpPr>
        <p:spPr>
          <a:xfrm>
            <a:off x="4103960" y="2132856"/>
            <a:ext cx="108000" cy="108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85" name="直線接點 184"/>
          <p:cNvCxnSpPr/>
          <p:nvPr/>
        </p:nvCxnSpPr>
        <p:spPr>
          <a:xfrm>
            <a:off x="3419872" y="2204864"/>
            <a:ext cx="360040" cy="0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6" name="橢圓 185"/>
          <p:cNvSpPr/>
          <p:nvPr/>
        </p:nvSpPr>
        <p:spPr>
          <a:xfrm>
            <a:off x="3383880" y="2132856"/>
            <a:ext cx="108000" cy="108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87" name="直線接點 186"/>
          <p:cNvCxnSpPr/>
          <p:nvPr/>
        </p:nvCxnSpPr>
        <p:spPr>
          <a:xfrm>
            <a:off x="6300192" y="4797152"/>
            <a:ext cx="360040" cy="0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8" name="橢圓 187"/>
          <p:cNvSpPr/>
          <p:nvPr/>
        </p:nvSpPr>
        <p:spPr>
          <a:xfrm>
            <a:off x="6624240" y="4725144"/>
            <a:ext cx="108000" cy="108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89" name="直線接點 188"/>
          <p:cNvCxnSpPr/>
          <p:nvPr/>
        </p:nvCxnSpPr>
        <p:spPr>
          <a:xfrm>
            <a:off x="5940152" y="4797152"/>
            <a:ext cx="360040" cy="0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0" name="橢圓 189"/>
          <p:cNvSpPr/>
          <p:nvPr/>
        </p:nvSpPr>
        <p:spPr>
          <a:xfrm>
            <a:off x="5904160" y="4725144"/>
            <a:ext cx="108000" cy="108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91" name="直線接點 190"/>
          <p:cNvCxnSpPr/>
          <p:nvPr/>
        </p:nvCxnSpPr>
        <p:spPr>
          <a:xfrm>
            <a:off x="6300192" y="2204864"/>
            <a:ext cx="360040" cy="0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2" name="橢圓 191"/>
          <p:cNvSpPr/>
          <p:nvPr/>
        </p:nvSpPr>
        <p:spPr>
          <a:xfrm>
            <a:off x="6624240" y="2132856"/>
            <a:ext cx="108000" cy="108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93" name="直線接點 192"/>
          <p:cNvCxnSpPr/>
          <p:nvPr/>
        </p:nvCxnSpPr>
        <p:spPr>
          <a:xfrm>
            <a:off x="5940152" y="2204864"/>
            <a:ext cx="360040" cy="0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" name="橢圓 193"/>
          <p:cNvSpPr/>
          <p:nvPr/>
        </p:nvSpPr>
        <p:spPr>
          <a:xfrm>
            <a:off x="5904160" y="2132856"/>
            <a:ext cx="108000" cy="108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95" name="直線接點 194"/>
          <p:cNvCxnSpPr/>
          <p:nvPr/>
        </p:nvCxnSpPr>
        <p:spPr>
          <a:xfrm rot="10800000" flipV="1">
            <a:off x="6300193" y="2909127"/>
            <a:ext cx="231840" cy="159832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直線接點 195"/>
          <p:cNvCxnSpPr/>
          <p:nvPr/>
        </p:nvCxnSpPr>
        <p:spPr>
          <a:xfrm rot="10800000" flipV="1">
            <a:off x="6068352" y="3068960"/>
            <a:ext cx="231840" cy="159832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橢圓 196"/>
          <p:cNvSpPr/>
          <p:nvPr/>
        </p:nvSpPr>
        <p:spPr>
          <a:xfrm>
            <a:off x="6012160" y="3176984"/>
            <a:ext cx="108000" cy="108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8" name="橢圓 197"/>
          <p:cNvSpPr/>
          <p:nvPr/>
        </p:nvSpPr>
        <p:spPr>
          <a:xfrm>
            <a:off x="6444208" y="2852936"/>
            <a:ext cx="108000" cy="108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99" name="直線接點 198"/>
          <p:cNvCxnSpPr/>
          <p:nvPr/>
        </p:nvCxnSpPr>
        <p:spPr>
          <a:xfrm>
            <a:off x="6336208" y="3969072"/>
            <a:ext cx="303848" cy="123840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直線接點 199"/>
          <p:cNvCxnSpPr/>
          <p:nvPr/>
        </p:nvCxnSpPr>
        <p:spPr>
          <a:xfrm>
            <a:off x="6032360" y="3845232"/>
            <a:ext cx="303848" cy="123840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1" name="橢圓 200"/>
          <p:cNvSpPr/>
          <p:nvPr/>
        </p:nvSpPr>
        <p:spPr>
          <a:xfrm>
            <a:off x="5976168" y="3789064"/>
            <a:ext cx="108000" cy="108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2" name="橢圓 201"/>
          <p:cNvSpPr/>
          <p:nvPr/>
        </p:nvSpPr>
        <p:spPr>
          <a:xfrm>
            <a:off x="6552232" y="4041080"/>
            <a:ext cx="108000" cy="108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203" name="直線接點 202"/>
          <p:cNvCxnSpPr/>
          <p:nvPr/>
        </p:nvCxnSpPr>
        <p:spPr>
          <a:xfrm rot="10800000" flipV="1">
            <a:off x="5004048" y="3341175"/>
            <a:ext cx="231840" cy="159832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" name="橢圓 203"/>
          <p:cNvSpPr/>
          <p:nvPr/>
        </p:nvSpPr>
        <p:spPr>
          <a:xfrm>
            <a:off x="5148063" y="3284984"/>
            <a:ext cx="108000" cy="108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205" name="直線接點 204"/>
          <p:cNvCxnSpPr/>
          <p:nvPr/>
        </p:nvCxnSpPr>
        <p:spPr>
          <a:xfrm>
            <a:off x="5004048" y="3501008"/>
            <a:ext cx="303848" cy="123840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" name="橢圓 205"/>
          <p:cNvSpPr/>
          <p:nvPr/>
        </p:nvSpPr>
        <p:spPr>
          <a:xfrm>
            <a:off x="5220072" y="3573016"/>
            <a:ext cx="108000" cy="108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207" name="直線接點 206"/>
          <p:cNvCxnSpPr/>
          <p:nvPr/>
        </p:nvCxnSpPr>
        <p:spPr>
          <a:xfrm>
            <a:off x="4644008" y="3501008"/>
            <a:ext cx="360040" cy="0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" name="橢圓 207"/>
          <p:cNvSpPr/>
          <p:nvPr/>
        </p:nvSpPr>
        <p:spPr>
          <a:xfrm>
            <a:off x="4608016" y="3429000"/>
            <a:ext cx="108000" cy="108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209" name="直線接點 208"/>
          <p:cNvCxnSpPr/>
          <p:nvPr/>
        </p:nvCxnSpPr>
        <p:spPr>
          <a:xfrm>
            <a:off x="4700200" y="2081024"/>
            <a:ext cx="303848" cy="123840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0" name="橢圓 209"/>
          <p:cNvSpPr/>
          <p:nvPr/>
        </p:nvSpPr>
        <p:spPr>
          <a:xfrm>
            <a:off x="4644008" y="2024856"/>
            <a:ext cx="108000" cy="108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211" name="直線接點 210"/>
          <p:cNvCxnSpPr/>
          <p:nvPr/>
        </p:nvCxnSpPr>
        <p:spPr>
          <a:xfrm>
            <a:off x="5004048" y="2204864"/>
            <a:ext cx="360040" cy="0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2" name="橢圓 211"/>
          <p:cNvSpPr/>
          <p:nvPr/>
        </p:nvSpPr>
        <p:spPr>
          <a:xfrm>
            <a:off x="5328096" y="2132856"/>
            <a:ext cx="108000" cy="108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213" name="直線接點 212"/>
          <p:cNvCxnSpPr/>
          <p:nvPr/>
        </p:nvCxnSpPr>
        <p:spPr>
          <a:xfrm rot="10800000" flipV="1">
            <a:off x="4772208" y="2204865"/>
            <a:ext cx="231840" cy="159832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" name="橢圓 213"/>
          <p:cNvSpPr/>
          <p:nvPr/>
        </p:nvSpPr>
        <p:spPr>
          <a:xfrm>
            <a:off x="4716016" y="2312889"/>
            <a:ext cx="108000" cy="108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215" name="直線接點 214"/>
          <p:cNvCxnSpPr/>
          <p:nvPr/>
        </p:nvCxnSpPr>
        <p:spPr>
          <a:xfrm>
            <a:off x="4700200" y="4673311"/>
            <a:ext cx="303848" cy="123840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6" name="橢圓 215"/>
          <p:cNvSpPr/>
          <p:nvPr/>
        </p:nvSpPr>
        <p:spPr>
          <a:xfrm>
            <a:off x="4644008" y="4617143"/>
            <a:ext cx="108000" cy="108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217" name="直線接點 216"/>
          <p:cNvCxnSpPr/>
          <p:nvPr/>
        </p:nvCxnSpPr>
        <p:spPr>
          <a:xfrm>
            <a:off x="5004048" y="4797151"/>
            <a:ext cx="360040" cy="0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8" name="橢圓 217"/>
          <p:cNvSpPr/>
          <p:nvPr/>
        </p:nvSpPr>
        <p:spPr>
          <a:xfrm>
            <a:off x="5328096" y="4725143"/>
            <a:ext cx="108000" cy="108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219" name="直線接點 218"/>
          <p:cNvCxnSpPr/>
          <p:nvPr/>
        </p:nvCxnSpPr>
        <p:spPr>
          <a:xfrm rot="10800000" flipV="1">
            <a:off x="4772208" y="4797152"/>
            <a:ext cx="231840" cy="159832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橢圓 219"/>
          <p:cNvSpPr/>
          <p:nvPr/>
        </p:nvSpPr>
        <p:spPr>
          <a:xfrm>
            <a:off x="4716016" y="4905176"/>
            <a:ext cx="108000" cy="108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221" name="直線接點 220"/>
          <p:cNvCxnSpPr/>
          <p:nvPr/>
        </p:nvCxnSpPr>
        <p:spPr>
          <a:xfrm>
            <a:off x="7596336" y="2204864"/>
            <a:ext cx="360040" cy="0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2" name="橢圓 221"/>
          <p:cNvSpPr/>
          <p:nvPr/>
        </p:nvSpPr>
        <p:spPr>
          <a:xfrm>
            <a:off x="7920384" y="2132856"/>
            <a:ext cx="108000" cy="108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223" name="直線接點 222"/>
          <p:cNvCxnSpPr/>
          <p:nvPr/>
        </p:nvCxnSpPr>
        <p:spPr>
          <a:xfrm>
            <a:off x="7596336" y="4797152"/>
            <a:ext cx="360040" cy="0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橢圓 223"/>
          <p:cNvSpPr/>
          <p:nvPr/>
        </p:nvSpPr>
        <p:spPr>
          <a:xfrm>
            <a:off x="7920384" y="4725144"/>
            <a:ext cx="108000" cy="108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225" name="直線接點 224"/>
          <p:cNvCxnSpPr>
            <a:endCxn id="226" idx="1"/>
          </p:cNvCxnSpPr>
          <p:nvPr/>
        </p:nvCxnSpPr>
        <p:spPr>
          <a:xfrm>
            <a:off x="7596336" y="4365104"/>
            <a:ext cx="303848" cy="123840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" name="橢圓 225"/>
          <p:cNvSpPr/>
          <p:nvPr/>
        </p:nvSpPr>
        <p:spPr>
          <a:xfrm>
            <a:off x="7884368" y="4473128"/>
            <a:ext cx="108000" cy="108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227" name="直線接點 226"/>
          <p:cNvCxnSpPr>
            <a:endCxn id="228" idx="7"/>
          </p:cNvCxnSpPr>
          <p:nvPr/>
        </p:nvCxnSpPr>
        <p:spPr>
          <a:xfrm rot="10800000" flipV="1">
            <a:off x="7364496" y="3933056"/>
            <a:ext cx="231840" cy="159832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" name="橢圓 227"/>
          <p:cNvSpPr/>
          <p:nvPr/>
        </p:nvSpPr>
        <p:spPr>
          <a:xfrm>
            <a:off x="7272312" y="4077072"/>
            <a:ext cx="108000" cy="108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229" name="直線接點 228"/>
          <p:cNvCxnSpPr/>
          <p:nvPr/>
        </p:nvCxnSpPr>
        <p:spPr>
          <a:xfrm rot="10800000">
            <a:off x="7236296" y="3501008"/>
            <a:ext cx="360040" cy="0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0" name="橢圓 229"/>
          <p:cNvSpPr/>
          <p:nvPr/>
        </p:nvSpPr>
        <p:spPr>
          <a:xfrm>
            <a:off x="7128296" y="3465016"/>
            <a:ext cx="108000" cy="108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231" name="直線接點 230"/>
          <p:cNvCxnSpPr/>
          <p:nvPr/>
        </p:nvCxnSpPr>
        <p:spPr>
          <a:xfrm>
            <a:off x="7292488" y="2945120"/>
            <a:ext cx="303848" cy="123840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2" name="橢圓 231"/>
          <p:cNvSpPr/>
          <p:nvPr/>
        </p:nvSpPr>
        <p:spPr>
          <a:xfrm>
            <a:off x="7256496" y="2909128"/>
            <a:ext cx="108000" cy="108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233" name="直線接點 232"/>
          <p:cNvCxnSpPr/>
          <p:nvPr/>
        </p:nvCxnSpPr>
        <p:spPr>
          <a:xfrm rot="10800000" flipV="1">
            <a:off x="7596336" y="2477080"/>
            <a:ext cx="231840" cy="159832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4" name="橢圓 233"/>
          <p:cNvSpPr/>
          <p:nvPr/>
        </p:nvSpPr>
        <p:spPr>
          <a:xfrm>
            <a:off x="7812359" y="2384897"/>
            <a:ext cx="108000" cy="108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09" name="直線接點 108"/>
          <p:cNvCxnSpPr/>
          <p:nvPr/>
        </p:nvCxnSpPr>
        <p:spPr>
          <a:xfrm flipV="1">
            <a:off x="751480" y="4676612"/>
            <a:ext cx="576064" cy="288032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直線接點 109"/>
          <p:cNvCxnSpPr/>
          <p:nvPr/>
        </p:nvCxnSpPr>
        <p:spPr>
          <a:xfrm>
            <a:off x="679472" y="4820628"/>
            <a:ext cx="792088" cy="0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直線接點 110"/>
          <p:cNvCxnSpPr/>
          <p:nvPr/>
        </p:nvCxnSpPr>
        <p:spPr>
          <a:xfrm>
            <a:off x="751480" y="4676612"/>
            <a:ext cx="576064" cy="288032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橢圓 111"/>
          <p:cNvSpPr/>
          <p:nvPr/>
        </p:nvSpPr>
        <p:spPr>
          <a:xfrm>
            <a:off x="1255536" y="4892636"/>
            <a:ext cx="108000" cy="108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3" name="橢圓 112"/>
          <p:cNvSpPr/>
          <p:nvPr/>
        </p:nvSpPr>
        <p:spPr>
          <a:xfrm>
            <a:off x="1407936" y="4748620"/>
            <a:ext cx="108000" cy="108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4" name="橢圓 113"/>
          <p:cNvSpPr/>
          <p:nvPr/>
        </p:nvSpPr>
        <p:spPr>
          <a:xfrm>
            <a:off x="1255536" y="4604604"/>
            <a:ext cx="108000" cy="108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5" name="橢圓 114"/>
          <p:cNvSpPr/>
          <p:nvPr/>
        </p:nvSpPr>
        <p:spPr>
          <a:xfrm>
            <a:off x="715488" y="4892636"/>
            <a:ext cx="108000" cy="108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6" name="橢圓 115"/>
          <p:cNvSpPr/>
          <p:nvPr/>
        </p:nvSpPr>
        <p:spPr>
          <a:xfrm>
            <a:off x="679472" y="4568612"/>
            <a:ext cx="108000" cy="108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7" name="橢圓 116"/>
          <p:cNvSpPr/>
          <p:nvPr/>
        </p:nvSpPr>
        <p:spPr>
          <a:xfrm>
            <a:off x="571472" y="4748620"/>
            <a:ext cx="108000" cy="108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23" name="Picture 14" descr="6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70" y="1253480"/>
            <a:ext cx="548640" cy="548640"/>
          </a:xfrm>
          <a:prstGeom prst="rect">
            <a:avLst/>
          </a:prstGeom>
          <a:noFill/>
        </p:spPr>
      </p:pic>
      <p:pic>
        <p:nvPicPr>
          <p:cNvPr id="129" name="Picture 18" descr="6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15206" y="1253480"/>
            <a:ext cx="746760" cy="746760"/>
          </a:xfrm>
          <a:prstGeom prst="rect">
            <a:avLst/>
          </a:prstGeom>
          <a:noFill/>
        </p:spPr>
      </p:pic>
      <p:grpSp>
        <p:nvGrpSpPr>
          <p:cNvPr id="135" name="群組 134"/>
          <p:cNvGrpSpPr/>
          <p:nvPr/>
        </p:nvGrpSpPr>
        <p:grpSpPr>
          <a:xfrm>
            <a:off x="4857752" y="1357298"/>
            <a:ext cx="265176" cy="428627"/>
            <a:chOff x="6111585" y="714357"/>
            <a:chExt cx="265176" cy="428627"/>
          </a:xfrm>
        </p:grpSpPr>
        <p:sp>
          <p:nvSpPr>
            <p:cNvPr id="131" name="六邊形 130"/>
            <p:cNvSpPr/>
            <p:nvPr/>
          </p:nvSpPr>
          <p:spPr>
            <a:xfrm rot="1800000">
              <a:off x="6111585" y="836775"/>
              <a:ext cx="265176" cy="228600"/>
            </a:xfrm>
            <a:prstGeom prst="hexagon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32" name="直線接點 131"/>
            <p:cNvCxnSpPr>
              <a:stCxn id="131" idx="0"/>
            </p:cNvCxnSpPr>
            <p:nvPr/>
          </p:nvCxnSpPr>
          <p:spPr>
            <a:xfrm flipH="1">
              <a:off x="6130396" y="1017369"/>
              <a:ext cx="228602" cy="125615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直線接點 133"/>
            <p:cNvCxnSpPr>
              <a:stCxn id="131" idx="3"/>
            </p:cNvCxnSpPr>
            <p:nvPr/>
          </p:nvCxnSpPr>
          <p:spPr>
            <a:xfrm rot="10800000" flipH="1">
              <a:off x="6129348" y="714357"/>
              <a:ext cx="215362" cy="170425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2" name="群組 161"/>
          <p:cNvGrpSpPr/>
          <p:nvPr/>
        </p:nvGrpSpPr>
        <p:grpSpPr>
          <a:xfrm>
            <a:off x="6000760" y="1357298"/>
            <a:ext cx="389241" cy="428628"/>
            <a:chOff x="5715008" y="714356"/>
            <a:chExt cx="389241" cy="428628"/>
          </a:xfrm>
        </p:grpSpPr>
        <p:sp>
          <p:nvSpPr>
            <p:cNvPr id="137" name="六邊形 136"/>
            <p:cNvSpPr/>
            <p:nvPr/>
          </p:nvSpPr>
          <p:spPr>
            <a:xfrm rot="1800000">
              <a:off x="5839073" y="836774"/>
              <a:ext cx="265176" cy="228600"/>
            </a:xfrm>
            <a:prstGeom prst="hexagon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38" name="直線接點 137"/>
            <p:cNvCxnSpPr/>
            <p:nvPr/>
          </p:nvCxnSpPr>
          <p:spPr>
            <a:xfrm rot="10800000">
              <a:off x="5715008" y="928670"/>
              <a:ext cx="228602" cy="142876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直線接點 138"/>
            <p:cNvCxnSpPr>
              <a:stCxn id="137" idx="3"/>
            </p:cNvCxnSpPr>
            <p:nvPr/>
          </p:nvCxnSpPr>
          <p:spPr>
            <a:xfrm rot="10800000" flipH="1">
              <a:off x="5856836" y="714356"/>
              <a:ext cx="215362" cy="170424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線接點 147"/>
            <p:cNvCxnSpPr/>
            <p:nvPr/>
          </p:nvCxnSpPr>
          <p:spPr>
            <a:xfrm rot="5400000">
              <a:off x="6032017" y="1070752"/>
              <a:ext cx="142876" cy="1588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5" name="六邊形 234"/>
          <p:cNvSpPr/>
          <p:nvPr/>
        </p:nvSpPr>
        <p:spPr>
          <a:xfrm rot="1800000">
            <a:off x="896611" y="1479716"/>
            <a:ext cx="265176" cy="228600"/>
          </a:xfrm>
          <a:prstGeom prst="hexagon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253" name="群組 252"/>
          <p:cNvGrpSpPr/>
          <p:nvPr/>
        </p:nvGrpSpPr>
        <p:grpSpPr>
          <a:xfrm>
            <a:off x="3643306" y="1396161"/>
            <a:ext cx="336614" cy="389765"/>
            <a:chOff x="4163948" y="1396161"/>
            <a:chExt cx="336614" cy="389765"/>
          </a:xfrm>
        </p:grpSpPr>
        <p:sp>
          <p:nvSpPr>
            <p:cNvPr id="239" name="六邊形 238"/>
            <p:cNvSpPr/>
            <p:nvPr/>
          </p:nvSpPr>
          <p:spPr>
            <a:xfrm rot="1800000">
              <a:off x="4163948" y="1479717"/>
              <a:ext cx="265176" cy="228600"/>
            </a:xfrm>
            <a:prstGeom prst="hexagon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241" name="直線接點 240"/>
            <p:cNvCxnSpPr/>
            <p:nvPr/>
          </p:nvCxnSpPr>
          <p:spPr>
            <a:xfrm rot="10800000" flipH="1">
              <a:off x="4285200" y="1571612"/>
              <a:ext cx="215362" cy="170425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直線接點 246"/>
            <p:cNvCxnSpPr/>
            <p:nvPr/>
          </p:nvCxnSpPr>
          <p:spPr>
            <a:xfrm rot="5400000">
              <a:off x="4071600" y="1677975"/>
              <a:ext cx="214314" cy="1588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直線接點 248"/>
            <p:cNvCxnSpPr/>
            <p:nvPr/>
          </p:nvCxnSpPr>
          <p:spPr>
            <a:xfrm rot="16200000" flipV="1">
              <a:off x="4264908" y="1346064"/>
              <a:ext cx="104013" cy="204207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9058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1214414" y="142852"/>
            <a:ext cx="46570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Example of 6</a:t>
            </a:r>
            <a:r>
              <a:rPr lang="en-US" altLang="zh-TW" sz="28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 screw axis: </a:t>
            </a:r>
            <a:r>
              <a:rPr lang="en-US" altLang="zh-TW" sz="2800" dirty="0" err="1" smtClean="0">
                <a:latin typeface="Times New Roman" pitchFamily="18" charset="0"/>
                <a:cs typeface="Times New Roman" pitchFamily="18" charset="0"/>
              </a:rPr>
              <a:t>hcp</a:t>
            </a:r>
            <a:endParaRPr lang="zh-TW" altLang="en-US" sz="28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橢圓 3"/>
          <p:cNvSpPr/>
          <p:nvPr/>
        </p:nvSpPr>
        <p:spPr>
          <a:xfrm>
            <a:off x="1200120" y="1142984"/>
            <a:ext cx="914400" cy="914400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橢圓 4"/>
          <p:cNvSpPr/>
          <p:nvPr/>
        </p:nvSpPr>
        <p:spPr>
          <a:xfrm>
            <a:off x="2114520" y="1142984"/>
            <a:ext cx="914400" cy="914400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橢圓 5"/>
          <p:cNvSpPr/>
          <p:nvPr/>
        </p:nvSpPr>
        <p:spPr>
          <a:xfrm>
            <a:off x="3057508" y="1142984"/>
            <a:ext cx="914400" cy="914400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橢圓 6"/>
          <p:cNvSpPr/>
          <p:nvPr/>
        </p:nvSpPr>
        <p:spPr>
          <a:xfrm>
            <a:off x="3971908" y="1142984"/>
            <a:ext cx="914400" cy="914400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橢圓 11"/>
          <p:cNvSpPr/>
          <p:nvPr/>
        </p:nvSpPr>
        <p:spPr>
          <a:xfrm>
            <a:off x="714348" y="1943096"/>
            <a:ext cx="914400" cy="914400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橢圓 12"/>
          <p:cNvSpPr/>
          <p:nvPr/>
        </p:nvSpPr>
        <p:spPr>
          <a:xfrm>
            <a:off x="1628748" y="1943096"/>
            <a:ext cx="914400" cy="914400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橢圓 13"/>
          <p:cNvSpPr/>
          <p:nvPr/>
        </p:nvSpPr>
        <p:spPr>
          <a:xfrm>
            <a:off x="2571736" y="1943096"/>
            <a:ext cx="914400" cy="914400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橢圓 14"/>
          <p:cNvSpPr/>
          <p:nvPr/>
        </p:nvSpPr>
        <p:spPr>
          <a:xfrm>
            <a:off x="3486136" y="1943096"/>
            <a:ext cx="914400" cy="914400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橢圓 15"/>
          <p:cNvSpPr/>
          <p:nvPr/>
        </p:nvSpPr>
        <p:spPr>
          <a:xfrm>
            <a:off x="4414830" y="1943096"/>
            <a:ext cx="914400" cy="914400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橢圓 18"/>
          <p:cNvSpPr/>
          <p:nvPr/>
        </p:nvSpPr>
        <p:spPr>
          <a:xfrm>
            <a:off x="1200120" y="2728914"/>
            <a:ext cx="914400" cy="914400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橢圓 19"/>
          <p:cNvSpPr/>
          <p:nvPr/>
        </p:nvSpPr>
        <p:spPr>
          <a:xfrm>
            <a:off x="2114520" y="2728914"/>
            <a:ext cx="914400" cy="914400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橢圓 20"/>
          <p:cNvSpPr/>
          <p:nvPr/>
        </p:nvSpPr>
        <p:spPr>
          <a:xfrm>
            <a:off x="3057508" y="2728914"/>
            <a:ext cx="914400" cy="914400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橢圓 21"/>
          <p:cNvSpPr/>
          <p:nvPr/>
        </p:nvSpPr>
        <p:spPr>
          <a:xfrm>
            <a:off x="3971908" y="2728914"/>
            <a:ext cx="914400" cy="914400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24" name="直線單箭頭接點 23"/>
          <p:cNvCxnSpPr/>
          <p:nvPr/>
        </p:nvCxnSpPr>
        <p:spPr>
          <a:xfrm rot="10800000" flipV="1">
            <a:off x="4471974" y="1071546"/>
            <a:ext cx="714380" cy="500066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文字方塊 24"/>
          <p:cNvSpPr txBox="1"/>
          <p:nvPr/>
        </p:nvSpPr>
        <p:spPr>
          <a:xfrm>
            <a:off x="5114916" y="701085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zh-TW" alt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6" name="直線單箭頭接點 25"/>
          <p:cNvCxnSpPr/>
          <p:nvPr/>
        </p:nvCxnSpPr>
        <p:spPr>
          <a:xfrm rot="10800000" flipV="1">
            <a:off x="4400536" y="1643050"/>
            <a:ext cx="714380" cy="500066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文字方塊 26"/>
          <p:cNvSpPr txBox="1"/>
          <p:nvPr/>
        </p:nvSpPr>
        <p:spPr>
          <a:xfrm>
            <a:off x="5043478" y="1334144"/>
            <a:ext cx="423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zh-TW" alt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9" name="直線單箭頭接點 28"/>
          <p:cNvCxnSpPr/>
          <p:nvPr/>
        </p:nvCxnSpPr>
        <p:spPr>
          <a:xfrm rot="10800000">
            <a:off x="2971776" y="2357430"/>
            <a:ext cx="500066" cy="285752"/>
          </a:xfrm>
          <a:prstGeom prst="straightConnector1">
            <a:avLst/>
          </a:prstGeom>
          <a:ln w="22225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接點 31"/>
          <p:cNvCxnSpPr/>
          <p:nvPr/>
        </p:nvCxnSpPr>
        <p:spPr>
          <a:xfrm flipV="1">
            <a:off x="3471842" y="2357430"/>
            <a:ext cx="500066" cy="285752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接點 33"/>
          <p:cNvCxnSpPr/>
          <p:nvPr/>
        </p:nvCxnSpPr>
        <p:spPr>
          <a:xfrm rot="5400000">
            <a:off x="3186884" y="2928934"/>
            <a:ext cx="570710" cy="794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單箭頭接點 36"/>
          <p:cNvCxnSpPr/>
          <p:nvPr/>
        </p:nvCxnSpPr>
        <p:spPr>
          <a:xfrm rot="10800000">
            <a:off x="3471842" y="2643182"/>
            <a:ext cx="500066" cy="285752"/>
          </a:xfrm>
          <a:prstGeom prst="straightConnector1">
            <a:avLst/>
          </a:prstGeom>
          <a:ln w="22225">
            <a:solidFill>
              <a:srgbClr val="0070C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接點 37"/>
          <p:cNvCxnSpPr/>
          <p:nvPr/>
        </p:nvCxnSpPr>
        <p:spPr>
          <a:xfrm flipV="1">
            <a:off x="3043214" y="2643182"/>
            <a:ext cx="428628" cy="285752"/>
          </a:xfrm>
          <a:prstGeom prst="line">
            <a:avLst/>
          </a:prstGeom>
          <a:ln w="222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接點 38"/>
          <p:cNvCxnSpPr/>
          <p:nvPr/>
        </p:nvCxnSpPr>
        <p:spPr>
          <a:xfrm rot="5400000">
            <a:off x="3222603" y="2392355"/>
            <a:ext cx="500066" cy="1588"/>
          </a:xfrm>
          <a:prstGeom prst="line">
            <a:avLst/>
          </a:prstGeom>
          <a:ln w="222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接點 43"/>
          <p:cNvCxnSpPr/>
          <p:nvPr/>
        </p:nvCxnSpPr>
        <p:spPr>
          <a:xfrm>
            <a:off x="6331110" y="1571612"/>
            <a:ext cx="928694" cy="1588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接點 44"/>
          <p:cNvCxnSpPr/>
          <p:nvPr/>
        </p:nvCxnSpPr>
        <p:spPr>
          <a:xfrm>
            <a:off x="6045358" y="2143116"/>
            <a:ext cx="928694" cy="1588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接點 45"/>
          <p:cNvCxnSpPr/>
          <p:nvPr/>
        </p:nvCxnSpPr>
        <p:spPr>
          <a:xfrm>
            <a:off x="5759606" y="1857364"/>
            <a:ext cx="1785950" cy="1588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接點 49"/>
          <p:cNvCxnSpPr/>
          <p:nvPr/>
        </p:nvCxnSpPr>
        <p:spPr>
          <a:xfrm rot="10800000" flipV="1">
            <a:off x="5759606" y="1571612"/>
            <a:ext cx="571504" cy="285752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接點 50"/>
          <p:cNvCxnSpPr/>
          <p:nvPr/>
        </p:nvCxnSpPr>
        <p:spPr>
          <a:xfrm rot="10800000" flipV="1">
            <a:off x="6974053" y="1857363"/>
            <a:ext cx="571504" cy="285752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接點 52"/>
          <p:cNvCxnSpPr/>
          <p:nvPr/>
        </p:nvCxnSpPr>
        <p:spPr>
          <a:xfrm rot="16200000" flipH="1">
            <a:off x="5759606" y="1857364"/>
            <a:ext cx="285752" cy="285752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接點 53"/>
          <p:cNvCxnSpPr/>
          <p:nvPr/>
        </p:nvCxnSpPr>
        <p:spPr>
          <a:xfrm rot="16200000" flipH="1">
            <a:off x="7259804" y="1571613"/>
            <a:ext cx="285752" cy="285752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接點 57"/>
          <p:cNvCxnSpPr/>
          <p:nvPr/>
        </p:nvCxnSpPr>
        <p:spPr>
          <a:xfrm>
            <a:off x="6331110" y="1571612"/>
            <a:ext cx="642942" cy="571504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接點 59"/>
          <p:cNvCxnSpPr/>
          <p:nvPr/>
        </p:nvCxnSpPr>
        <p:spPr>
          <a:xfrm rot="10800000" flipV="1">
            <a:off x="6045358" y="1571612"/>
            <a:ext cx="1214446" cy="571504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接點 60"/>
          <p:cNvCxnSpPr/>
          <p:nvPr/>
        </p:nvCxnSpPr>
        <p:spPr>
          <a:xfrm>
            <a:off x="6331111" y="2998784"/>
            <a:ext cx="928694" cy="1588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接點 61"/>
          <p:cNvCxnSpPr/>
          <p:nvPr/>
        </p:nvCxnSpPr>
        <p:spPr>
          <a:xfrm>
            <a:off x="6045359" y="3570288"/>
            <a:ext cx="928694" cy="1588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接點 62"/>
          <p:cNvCxnSpPr/>
          <p:nvPr/>
        </p:nvCxnSpPr>
        <p:spPr>
          <a:xfrm>
            <a:off x="5759606" y="3286124"/>
            <a:ext cx="1785951" cy="1588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接點 63"/>
          <p:cNvCxnSpPr/>
          <p:nvPr/>
        </p:nvCxnSpPr>
        <p:spPr>
          <a:xfrm rot="10800000" flipV="1">
            <a:off x="5759607" y="2998784"/>
            <a:ext cx="571504" cy="285752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接點 64"/>
          <p:cNvCxnSpPr/>
          <p:nvPr/>
        </p:nvCxnSpPr>
        <p:spPr>
          <a:xfrm rot="10800000" flipV="1">
            <a:off x="6974054" y="3284535"/>
            <a:ext cx="571504" cy="285752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接點 65"/>
          <p:cNvCxnSpPr/>
          <p:nvPr/>
        </p:nvCxnSpPr>
        <p:spPr>
          <a:xfrm rot="16200000" flipH="1">
            <a:off x="5759607" y="3284536"/>
            <a:ext cx="285752" cy="285752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接點 66"/>
          <p:cNvCxnSpPr/>
          <p:nvPr/>
        </p:nvCxnSpPr>
        <p:spPr>
          <a:xfrm rot="16200000" flipH="1">
            <a:off x="7259805" y="2998785"/>
            <a:ext cx="285752" cy="285752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接點 67"/>
          <p:cNvCxnSpPr/>
          <p:nvPr/>
        </p:nvCxnSpPr>
        <p:spPr>
          <a:xfrm>
            <a:off x="6331111" y="2998784"/>
            <a:ext cx="642942" cy="571504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接點 68"/>
          <p:cNvCxnSpPr/>
          <p:nvPr/>
        </p:nvCxnSpPr>
        <p:spPr>
          <a:xfrm rot="10800000" flipV="1">
            <a:off x="6045359" y="2998784"/>
            <a:ext cx="1214446" cy="571504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接點 70"/>
          <p:cNvCxnSpPr/>
          <p:nvPr/>
        </p:nvCxnSpPr>
        <p:spPr>
          <a:xfrm rot="5400000">
            <a:off x="6295391" y="2821777"/>
            <a:ext cx="1357322" cy="1588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接點 71"/>
          <p:cNvCxnSpPr/>
          <p:nvPr/>
        </p:nvCxnSpPr>
        <p:spPr>
          <a:xfrm rot="5400000">
            <a:off x="6866101" y="2535231"/>
            <a:ext cx="1357322" cy="1588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接點 72"/>
          <p:cNvCxnSpPr/>
          <p:nvPr/>
        </p:nvCxnSpPr>
        <p:spPr>
          <a:xfrm rot="5400000">
            <a:off x="5367491" y="2820983"/>
            <a:ext cx="1357322" cy="1588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接點 76"/>
          <p:cNvCxnSpPr/>
          <p:nvPr/>
        </p:nvCxnSpPr>
        <p:spPr>
          <a:xfrm rot="5400000">
            <a:off x="5081739" y="2535231"/>
            <a:ext cx="1357322" cy="1588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直線接點 77"/>
          <p:cNvCxnSpPr/>
          <p:nvPr/>
        </p:nvCxnSpPr>
        <p:spPr>
          <a:xfrm rot="5400000">
            <a:off x="6580349" y="2250273"/>
            <a:ext cx="1357322" cy="1588"/>
          </a:xfrm>
          <a:prstGeom prst="line">
            <a:avLst/>
          </a:prstGeom>
          <a:ln w="2222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接點 78"/>
          <p:cNvCxnSpPr/>
          <p:nvPr/>
        </p:nvCxnSpPr>
        <p:spPr>
          <a:xfrm rot="5400000">
            <a:off x="5652449" y="2249479"/>
            <a:ext cx="1357322" cy="1588"/>
          </a:xfrm>
          <a:prstGeom prst="line">
            <a:avLst/>
          </a:prstGeom>
          <a:ln w="2222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文字方塊 79"/>
          <p:cNvSpPr txBox="1"/>
          <p:nvPr/>
        </p:nvSpPr>
        <p:spPr>
          <a:xfrm>
            <a:off x="7858148" y="2714620"/>
            <a:ext cx="109837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Basal</a:t>
            </a:r>
          </a:p>
          <a:p>
            <a:pPr algn="ctr"/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plane</a:t>
            </a:r>
            <a:endParaRPr lang="zh-TW" alt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" name="橢圓 80"/>
          <p:cNvSpPr/>
          <p:nvPr/>
        </p:nvSpPr>
        <p:spPr>
          <a:xfrm>
            <a:off x="6259672" y="1500174"/>
            <a:ext cx="142876" cy="14287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2" name="橢圓 81"/>
          <p:cNvSpPr/>
          <p:nvPr/>
        </p:nvSpPr>
        <p:spPr>
          <a:xfrm>
            <a:off x="7188366" y="1500174"/>
            <a:ext cx="142876" cy="14287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3" name="橢圓 82"/>
          <p:cNvSpPr/>
          <p:nvPr/>
        </p:nvSpPr>
        <p:spPr>
          <a:xfrm>
            <a:off x="7474118" y="1785926"/>
            <a:ext cx="142876" cy="14287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4" name="橢圓 83"/>
          <p:cNvSpPr/>
          <p:nvPr/>
        </p:nvSpPr>
        <p:spPr>
          <a:xfrm>
            <a:off x="6572264" y="1785926"/>
            <a:ext cx="142876" cy="14287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5" name="橢圓 84"/>
          <p:cNvSpPr/>
          <p:nvPr/>
        </p:nvSpPr>
        <p:spPr>
          <a:xfrm>
            <a:off x="5688168" y="1785926"/>
            <a:ext cx="142876" cy="14287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6" name="橢圓 85"/>
          <p:cNvSpPr/>
          <p:nvPr/>
        </p:nvSpPr>
        <p:spPr>
          <a:xfrm>
            <a:off x="6902614" y="2071678"/>
            <a:ext cx="142876" cy="14287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7" name="橢圓 86"/>
          <p:cNvSpPr/>
          <p:nvPr/>
        </p:nvSpPr>
        <p:spPr>
          <a:xfrm>
            <a:off x="5973920" y="2071678"/>
            <a:ext cx="142876" cy="14287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8" name="橢圓 87"/>
          <p:cNvSpPr/>
          <p:nvPr/>
        </p:nvSpPr>
        <p:spPr>
          <a:xfrm>
            <a:off x="6259672" y="2928934"/>
            <a:ext cx="142876" cy="14287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9" name="橢圓 88"/>
          <p:cNvSpPr/>
          <p:nvPr/>
        </p:nvSpPr>
        <p:spPr>
          <a:xfrm>
            <a:off x="7188366" y="2928934"/>
            <a:ext cx="142876" cy="14287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0" name="橢圓 89"/>
          <p:cNvSpPr/>
          <p:nvPr/>
        </p:nvSpPr>
        <p:spPr>
          <a:xfrm>
            <a:off x="7474118" y="3214686"/>
            <a:ext cx="142876" cy="14287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1" name="橢圓 90"/>
          <p:cNvSpPr/>
          <p:nvPr/>
        </p:nvSpPr>
        <p:spPr>
          <a:xfrm>
            <a:off x="6545424" y="3214686"/>
            <a:ext cx="142876" cy="14287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2" name="橢圓 91"/>
          <p:cNvSpPr/>
          <p:nvPr/>
        </p:nvSpPr>
        <p:spPr>
          <a:xfrm>
            <a:off x="5688168" y="3214686"/>
            <a:ext cx="142876" cy="14287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3" name="橢圓 92"/>
          <p:cNvSpPr/>
          <p:nvPr/>
        </p:nvSpPr>
        <p:spPr>
          <a:xfrm>
            <a:off x="6902614" y="3500438"/>
            <a:ext cx="142876" cy="14287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4" name="橢圓 93"/>
          <p:cNvSpPr/>
          <p:nvPr/>
        </p:nvSpPr>
        <p:spPr>
          <a:xfrm>
            <a:off x="5973920" y="3500438"/>
            <a:ext cx="142876" cy="14287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3" name="橢圓 102"/>
          <p:cNvSpPr/>
          <p:nvPr/>
        </p:nvSpPr>
        <p:spPr>
          <a:xfrm>
            <a:off x="6116796" y="2571744"/>
            <a:ext cx="142876" cy="14287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4" name="橢圓 103"/>
          <p:cNvSpPr/>
          <p:nvPr/>
        </p:nvSpPr>
        <p:spPr>
          <a:xfrm>
            <a:off x="6974052" y="2643182"/>
            <a:ext cx="142876" cy="14287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5" name="橢圓 104"/>
          <p:cNvSpPr/>
          <p:nvPr/>
        </p:nvSpPr>
        <p:spPr>
          <a:xfrm>
            <a:off x="6616862" y="2357430"/>
            <a:ext cx="142876" cy="14287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07" name="直線接點 106"/>
          <p:cNvCxnSpPr/>
          <p:nvPr/>
        </p:nvCxnSpPr>
        <p:spPr>
          <a:xfrm rot="5400000">
            <a:off x="6009639" y="2393149"/>
            <a:ext cx="1357322" cy="1588"/>
          </a:xfrm>
          <a:prstGeom prst="line">
            <a:avLst/>
          </a:prstGeom>
          <a:ln w="22225">
            <a:solidFill>
              <a:schemeClr val="accent3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直線接點 107"/>
          <p:cNvCxnSpPr/>
          <p:nvPr/>
        </p:nvCxnSpPr>
        <p:spPr>
          <a:xfrm rot="5400000">
            <a:off x="6367623" y="2606669"/>
            <a:ext cx="1357322" cy="1588"/>
          </a:xfrm>
          <a:prstGeom prst="line">
            <a:avLst/>
          </a:prstGeom>
          <a:ln w="22225">
            <a:solidFill>
              <a:schemeClr val="accent3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直線接點 108"/>
          <p:cNvCxnSpPr/>
          <p:nvPr/>
        </p:nvCxnSpPr>
        <p:spPr>
          <a:xfrm rot="5400000">
            <a:off x="5508779" y="2678107"/>
            <a:ext cx="1357322" cy="1588"/>
          </a:xfrm>
          <a:prstGeom prst="line">
            <a:avLst/>
          </a:prstGeom>
          <a:ln w="22225">
            <a:solidFill>
              <a:schemeClr val="accent3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直線接點 110"/>
          <p:cNvCxnSpPr/>
          <p:nvPr/>
        </p:nvCxnSpPr>
        <p:spPr>
          <a:xfrm rot="5400000" flipH="1" flipV="1">
            <a:off x="5901688" y="2714620"/>
            <a:ext cx="1429554" cy="794"/>
          </a:xfrm>
          <a:prstGeom prst="line">
            <a:avLst/>
          </a:prstGeom>
          <a:ln w="2222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直線接點 114"/>
          <p:cNvCxnSpPr/>
          <p:nvPr/>
        </p:nvCxnSpPr>
        <p:spPr>
          <a:xfrm rot="5400000" flipH="1" flipV="1">
            <a:off x="6366035" y="1749413"/>
            <a:ext cx="500066" cy="158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直線接點 116"/>
          <p:cNvCxnSpPr/>
          <p:nvPr/>
        </p:nvCxnSpPr>
        <p:spPr>
          <a:xfrm rot="5400000" flipH="1" flipV="1">
            <a:off x="6402548" y="3714752"/>
            <a:ext cx="428628" cy="158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直線接點 121"/>
          <p:cNvCxnSpPr/>
          <p:nvPr/>
        </p:nvCxnSpPr>
        <p:spPr>
          <a:xfrm rot="5400000" flipH="1" flipV="1">
            <a:off x="6472398" y="2428868"/>
            <a:ext cx="1429554" cy="794"/>
          </a:xfrm>
          <a:prstGeom prst="line">
            <a:avLst/>
          </a:prstGeom>
          <a:ln w="2222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直線接點 122"/>
          <p:cNvCxnSpPr/>
          <p:nvPr/>
        </p:nvCxnSpPr>
        <p:spPr>
          <a:xfrm rot="5400000" flipH="1" flipV="1">
            <a:off x="6936745" y="1463661"/>
            <a:ext cx="500066" cy="158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直線接點 123"/>
          <p:cNvCxnSpPr/>
          <p:nvPr/>
        </p:nvCxnSpPr>
        <p:spPr>
          <a:xfrm rot="5400000" flipH="1" flipV="1">
            <a:off x="6973258" y="3429000"/>
            <a:ext cx="428628" cy="158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直線接點 124"/>
          <p:cNvCxnSpPr/>
          <p:nvPr/>
        </p:nvCxnSpPr>
        <p:spPr>
          <a:xfrm rot="5400000" flipH="1" flipV="1">
            <a:off x="5546086" y="2428868"/>
            <a:ext cx="1429554" cy="794"/>
          </a:xfrm>
          <a:prstGeom prst="line">
            <a:avLst/>
          </a:prstGeom>
          <a:ln w="2222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直線接點 125"/>
          <p:cNvCxnSpPr/>
          <p:nvPr/>
        </p:nvCxnSpPr>
        <p:spPr>
          <a:xfrm rot="5400000" flipH="1" flipV="1">
            <a:off x="6010433" y="1463661"/>
            <a:ext cx="500066" cy="158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直線接點 126"/>
          <p:cNvCxnSpPr/>
          <p:nvPr/>
        </p:nvCxnSpPr>
        <p:spPr>
          <a:xfrm rot="5400000" flipH="1" flipV="1">
            <a:off x="6046946" y="3429000"/>
            <a:ext cx="428628" cy="158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六邊形 127"/>
          <p:cNvSpPr/>
          <p:nvPr/>
        </p:nvSpPr>
        <p:spPr>
          <a:xfrm rot="1800000">
            <a:off x="6111585" y="836775"/>
            <a:ext cx="265176" cy="228600"/>
          </a:xfrm>
          <a:prstGeom prst="hexagon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30" name="直線單箭頭接點 129"/>
          <p:cNvCxnSpPr/>
          <p:nvPr/>
        </p:nvCxnSpPr>
        <p:spPr>
          <a:xfrm rot="10800000">
            <a:off x="7358082" y="3429000"/>
            <a:ext cx="571504" cy="142876"/>
          </a:xfrm>
          <a:prstGeom prst="straightConnector1">
            <a:avLst/>
          </a:prstGeom>
          <a:ln w="22225"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直線接點 131"/>
          <p:cNvCxnSpPr>
            <a:stCxn id="128" idx="0"/>
          </p:cNvCxnSpPr>
          <p:nvPr/>
        </p:nvCxnSpPr>
        <p:spPr>
          <a:xfrm flipH="1">
            <a:off x="6130396" y="1017369"/>
            <a:ext cx="228602" cy="12561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直線接點 133"/>
          <p:cNvCxnSpPr>
            <a:stCxn id="128" idx="3"/>
          </p:cNvCxnSpPr>
          <p:nvPr/>
        </p:nvCxnSpPr>
        <p:spPr>
          <a:xfrm rot="10800000" flipH="1">
            <a:off x="6129348" y="714357"/>
            <a:ext cx="215362" cy="17042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六邊形 134"/>
          <p:cNvSpPr/>
          <p:nvPr/>
        </p:nvSpPr>
        <p:spPr>
          <a:xfrm rot="1800000">
            <a:off x="7053519" y="836775"/>
            <a:ext cx="265176" cy="228600"/>
          </a:xfrm>
          <a:prstGeom prst="hexagon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36" name="直線接點 135"/>
          <p:cNvCxnSpPr>
            <a:stCxn id="135" idx="0"/>
          </p:cNvCxnSpPr>
          <p:nvPr/>
        </p:nvCxnSpPr>
        <p:spPr>
          <a:xfrm flipH="1">
            <a:off x="7072330" y="1017369"/>
            <a:ext cx="228602" cy="12561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直線接點 136"/>
          <p:cNvCxnSpPr>
            <a:stCxn id="135" idx="3"/>
          </p:cNvCxnSpPr>
          <p:nvPr/>
        </p:nvCxnSpPr>
        <p:spPr>
          <a:xfrm rot="10800000" flipH="1">
            <a:off x="7071282" y="714357"/>
            <a:ext cx="215362" cy="17042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六邊形 137"/>
          <p:cNvSpPr/>
          <p:nvPr/>
        </p:nvSpPr>
        <p:spPr>
          <a:xfrm rot="1800000">
            <a:off x="6482015" y="1122527"/>
            <a:ext cx="265176" cy="228600"/>
          </a:xfrm>
          <a:prstGeom prst="hexagon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39" name="直線接點 138"/>
          <p:cNvCxnSpPr>
            <a:stCxn id="138" idx="0"/>
          </p:cNvCxnSpPr>
          <p:nvPr/>
        </p:nvCxnSpPr>
        <p:spPr>
          <a:xfrm flipH="1">
            <a:off x="6500826" y="1303121"/>
            <a:ext cx="228602" cy="12561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直線接點 139"/>
          <p:cNvCxnSpPr>
            <a:stCxn id="138" idx="3"/>
          </p:cNvCxnSpPr>
          <p:nvPr/>
        </p:nvCxnSpPr>
        <p:spPr>
          <a:xfrm rot="10800000" flipH="1">
            <a:off x="6499778" y="1000109"/>
            <a:ext cx="215362" cy="17042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文字方塊 140"/>
          <p:cNvSpPr txBox="1"/>
          <p:nvPr/>
        </p:nvSpPr>
        <p:spPr>
          <a:xfrm>
            <a:off x="2786050" y="3500438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altLang="zh-TW" sz="24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zh-TW" altLang="en-US" sz="2400" baseline="-250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3" name="直線單箭頭接點 142"/>
          <p:cNvCxnSpPr/>
          <p:nvPr/>
        </p:nvCxnSpPr>
        <p:spPr>
          <a:xfrm rot="5400000" flipH="1" flipV="1">
            <a:off x="2750331" y="2964653"/>
            <a:ext cx="1000132" cy="357190"/>
          </a:xfrm>
          <a:prstGeom prst="straightConnector1">
            <a:avLst/>
          </a:prstGeom>
          <a:ln w="22225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橢圓 94"/>
          <p:cNvSpPr/>
          <p:nvPr/>
        </p:nvSpPr>
        <p:spPr>
          <a:xfrm>
            <a:off x="3041548" y="1556792"/>
            <a:ext cx="914400" cy="914400"/>
          </a:xfrm>
          <a:prstGeom prst="ellipse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6" name="橢圓 95"/>
          <p:cNvSpPr/>
          <p:nvPr/>
        </p:nvSpPr>
        <p:spPr>
          <a:xfrm>
            <a:off x="2555776" y="2356904"/>
            <a:ext cx="914400" cy="914400"/>
          </a:xfrm>
          <a:prstGeom prst="ellipse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7" name="橢圓 96"/>
          <p:cNvSpPr/>
          <p:nvPr/>
        </p:nvSpPr>
        <p:spPr>
          <a:xfrm>
            <a:off x="3484470" y="2356904"/>
            <a:ext cx="914400" cy="914400"/>
          </a:xfrm>
          <a:prstGeom prst="ellipse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365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863787" y="191136"/>
            <a:ext cx="80441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(7) Glide plane: translation by </a:t>
            </a:r>
            <a:r>
              <a:rPr lang="en-US" altLang="zh-TW" sz="28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</a:t>
            </a:r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 (in </a:t>
            </a:r>
            <a:r>
              <a:rPr lang="en-US" altLang="zh-TW" sz="28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m</a:t>
            </a:r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), </a:t>
            </a:r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reflect about </a:t>
            </a:r>
            <a:r>
              <a:rPr lang="en-US" altLang="zh-TW" sz="2800" i="1" dirty="0" smtClean="0">
                <a:latin typeface="Times New Roman" pitchFamily="18" charset="0"/>
                <a:cs typeface="Times New Roman" pitchFamily="18" charset="0"/>
              </a:rPr>
              <a:t>m</a:t>
            </a:r>
          </a:p>
        </p:txBody>
      </p:sp>
      <p:cxnSp>
        <p:nvCxnSpPr>
          <p:cNvPr id="4" name="直線接點 3"/>
          <p:cNvCxnSpPr/>
          <p:nvPr/>
        </p:nvCxnSpPr>
        <p:spPr>
          <a:xfrm>
            <a:off x="2928926" y="1000108"/>
            <a:ext cx="2571768" cy="1588"/>
          </a:xfrm>
          <a:prstGeom prst="line">
            <a:avLst/>
          </a:prstGeom>
          <a:ln w="2222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接點 9"/>
          <p:cNvCxnSpPr/>
          <p:nvPr/>
        </p:nvCxnSpPr>
        <p:spPr>
          <a:xfrm>
            <a:off x="1643042" y="2355842"/>
            <a:ext cx="2571768" cy="1588"/>
          </a:xfrm>
          <a:prstGeom prst="line">
            <a:avLst/>
          </a:prstGeom>
          <a:ln w="2222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接點 11"/>
          <p:cNvCxnSpPr/>
          <p:nvPr/>
        </p:nvCxnSpPr>
        <p:spPr>
          <a:xfrm rot="5400000" flipH="1" flipV="1">
            <a:off x="4179091" y="1035827"/>
            <a:ext cx="1357322" cy="1285884"/>
          </a:xfrm>
          <a:prstGeom prst="line">
            <a:avLst/>
          </a:prstGeom>
          <a:ln w="2222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接點 12"/>
          <p:cNvCxnSpPr/>
          <p:nvPr/>
        </p:nvCxnSpPr>
        <p:spPr>
          <a:xfrm rot="5400000" flipH="1" flipV="1">
            <a:off x="1607323" y="1035827"/>
            <a:ext cx="1357322" cy="1285884"/>
          </a:xfrm>
          <a:prstGeom prst="line">
            <a:avLst/>
          </a:prstGeom>
          <a:ln w="2222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接點 14"/>
          <p:cNvCxnSpPr/>
          <p:nvPr/>
        </p:nvCxnSpPr>
        <p:spPr>
          <a:xfrm flipV="1">
            <a:off x="2643174" y="1571612"/>
            <a:ext cx="1643074" cy="285752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接點 17"/>
          <p:cNvCxnSpPr/>
          <p:nvPr/>
        </p:nvCxnSpPr>
        <p:spPr>
          <a:xfrm rot="5400000" flipH="1" flipV="1">
            <a:off x="2785256" y="1643050"/>
            <a:ext cx="285752" cy="1588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橢圓 18"/>
          <p:cNvSpPr/>
          <p:nvPr/>
        </p:nvSpPr>
        <p:spPr>
          <a:xfrm>
            <a:off x="2857488" y="1357298"/>
            <a:ext cx="142876" cy="14287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20" name="直線接點 19"/>
          <p:cNvCxnSpPr/>
          <p:nvPr/>
        </p:nvCxnSpPr>
        <p:spPr>
          <a:xfrm rot="5400000" flipH="1" flipV="1">
            <a:off x="3428198" y="1856570"/>
            <a:ext cx="285752" cy="1588"/>
          </a:xfrm>
          <a:prstGeom prst="line">
            <a:avLst/>
          </a:prstGeom>
          <a:ln w="2222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橢圓 20"/>
          <p:cNvSpPr/>
          <p:nvPr/>
        </p:nvSpPr>
        <p:spPr>
          <a:xfrm>
            <a:off x="3500430" y="2000240"/>
            <a:ext cx="142876" cy="14287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22" name="直線接點 21"/>
          <p:cNvCxnSpPr/>
          <p:nvPr/>
        </p:nvCxnSpPr>
        <p:spPr>
          <a:xfrm rot="5400000" flipH="1" flipV="1">
            <a:off x="4071140" y="1427942"/>
            <a:ext cx="285752" cy="1588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橢圓 22"/>
          <p:cNvSpPr/>
          <p:nvPr/>
        </p:nvSpPr>
        <p:spPr>
          <a:xfrm>
            <a:off x="4143372" y="1142984"/>
            <a:ext cx="142876" cy="14287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29" name="直線單箭頭接點 28"/>
          <p:cNvCxnSpPr/>
          <p:nvPr/>
        </p:nvCxnSpPr>
        <p:spPr>
          <a:xfrm rot="5400000" flipH="1" flipV="1">
            <a:off x="3464711" y="535761"/>
            <a:ext cx="214314" cy="1285884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3422644" y="1192200"/>
          <a:ext cx="220662" cy="379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66" name="Equation" r:id="rId3" imgW="88746" imgH="152136" progId="Equation.3">
                  <p:embed/>
                </p:oleObj>
              </mc:Choice>
              <mc:Fallback>
                <p:oleObj name="Equation" r:id="rId3" imgW="88746" imgH="15213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2644" y="1192200"/>
                        <a:ext cx="220662" cy="379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3" name="Object 3"/>
          <p:cNvGraphicFramePr>
            <a:graphicFrameLocks noChangeAspect="1"/>
          </p:cNvGraphicFramePr>
          <p:nvPr/>
        </p:nvGraphicFramePr>
        <p:xfrm>
          <a:off x="3071802" y="1785926"/>
          <a:ext cx="315913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67" name="Equation" r:id="rId5" imgW="126835" imgH="139518" progId="Equation.3">
                  <p:embed/>
                </p:oleObj>
              </mc:Choice>
              <mc:Fallback>
                <p:oleObj name="Equation" r:id="rId5" imgW="126835" imgH="13951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1802" y="1785926"/>
                        <a:ext cx="315913" cy="346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4" name="Object 4"/>
          <p:cNvGraphicFramePr>
            <a:graphicFrameLocks noChangeAspect="1"/>
          </p:cNvGraphicFramePr>
          <p:nvPr/>
        </p:nvGraphicFramePr>
        <p:xfrm>
          <a:off x="3786182" y="1643050"/>
          <a:ext cx="315912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68" name="Equation" r:id="rId7" imgW="126835" imgH="139518" progId="Equation.3">
                  <p:embed/>
                </p:oleObj>
              </mc:Choice>
              <mc:Fallback>
                <p:oleObj name="Equation" r:id="rId7" imgW="126835" imgH="13951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6182" y="1643050"/>
                        <a:ext cx="315912" cy="346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5" name="Object 5"/>
          <p:cNvGraphicFramePr>
            <a:graphicFrameLocks noChangeAspect="1"/>
          </p:cNvGraphicFramePr>
          <p:nvPr/>
        </p:nvGraphicFramePr>
        <p:xfrm>
          <a:off x="5192713" y="1258888"/>
          <a:ext cx="504825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69" name="Equation" r:id="rId8" imgW="203112" imgH="228501" progId="Equation.3">
                  <p:embed/>
                </p:oleObj>
              </mc:Choice>
              <mc:Fallback>
                <p:oleObj name="Equation" r:id="rId8" imgW="203112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2713" y="1258888"/>
                        <a:ext cx="504825" cy="565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文字方塊 33"/>
          <p:cNvSpPr txBox="1"/>
          <p:nvPr/>
        </p:nvSpPr>
        <p:spPr>
          <a:xfrm>
            <a:off x="1317362" y="2500306"/>
            <a:ext cx="80409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In lattice: </a:t>
            </a:r>
            <a:r>
              <a:rPr lang="en-US" altLang="zh-TW" sz="280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 = translation distance along glide direction </a:t>
            </a:r>
            <a:endParaRPr lang="en-US" altLang="zh-TW" sz="28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486" name="Object 6"/>
          <p:cNvGraphicFramePr>
            <a:graphicFrameLocks noChangeAspect="1"/>
          </p:cNvGraphicFramePr>
          <p:nvPr/>
        </p:nvGraphicFramePr>
        <p:xfrm>
          <a:off x="2714612" y="2928934"/>
          <a:ext cx="1135063" cy="538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70" name="Equation" r:id="rId10" imgW="457002" imgH="215806" progId="Equation.3">
                  <p:embed/>
                </p:oleObj>
              </mc:Choice>
              <mc:Fallback>
                <p:oleObj name="Equation" r:id="rId10" imgW="457002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4612" y="2928934"/>
                        <a:ext cx="1135063" cy="538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文字方塊 35"/>
          <p:cNvSpPr txBox="1"/>
          <p:nvPr/>
        </p:nvSpPr>
        <p:spPr>
          <a:xfrm>
            <a:off x="1357290" y="3500438"/>
            <a:ext cx="37689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Example: diamond cubic</a:t>
            </a:r>
            <a:endParaRPr lang="en-US" altLang="zh-TW" sz="28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8" name="文字方塊 177"/>
          <p:cNvSpPr txBox="1"/>
          <p:nvPr/>
        </p:nvSpPr>
        <p:spPr>
          <a:xfrm>
            <a:off x="6786578" y="4714884"/>
            <a:ext cx="18469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Glide plane</a:t>
            </a:r>
            <a:endParaRPr lang="zh-TW" alt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82" name="直線單箭頭接點 181"/>
          <p:cNvCxnSpPr/>
          <p:nvPr/>
        </p:nvCxnSpPr>
        <p:spPr>
          <a:xfrm rot="10800000">
            <a:off x="6072199" y="6000768"/>
            <a:ext cx="285752" cy="1588"/>
          </a:xfrm>
          <a:prstGeom prst="straightConnector1">
            <a:avLst/>
          </a:prstGeom>
          <a:ln w="22225">
            <a:solidFill>
              <a:schemeClr val="accent6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文字方塊 184"/>
          <p:cNvSpPr txBox="1"/>
          <p:nvPr/>
        </p:nvSpPr>
        <p:spPr>
          <a:xfrm>
            <a:off x="6572264" y="5715016"/>
            <a:ext cx="2345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Glide direction</a:t>
            </a:r>
            <a:endParaRPr lang="zh-TW" alt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8" name="手繪多邊形 187"/>
          <p:cNvSpPr/>
          <p:nvPr/>
        </p:nvSpPr>
        <p:spPr>
          <a:xfrm>
            <a:off x="5572132" y="4857760"/>
            <a:ext cx="1245599" cy="353432"/>
          </a:xfrm>
          <a:custGeom>
            <a:avLst/>
            <a:gdLst>
              <a:gd name="connsiteX0" fmla="*/ 1572768 w 3867912"/>
              <a:gd name="connsiteY0" fmla="*/ 0 h 1069848"/>
              <a:gd name="connsiteX1" fmla="*/ 0 w 3867912"/>
              <a:gd name="connsiteY1" fmla="*/ 649224 h 1069848"/>
              <a:gd name="connsiteX2" fmla="*/ 2276856 w 3867912"/>
              <a:gd name="connsiteY2" fmla="*/ 1069848 h 1069848"/>
              <a:gd name="connsiteX3" fmla="*/ 3867912 w 3867912"/>
              <a:gd name="connsiteY3" fmla="*/ 420624 h 1069848"/>
              <a:gd name="connsiteX4" fmla="*/ 1572768 w 3867912"/>
              <a:gd name="connsiteY4" fmla="*/ 0 h 10698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67912" h="1069848">
                <a:moveTo>
                  <a:pt x="1572768" y="0"/>
                </a:moveTo>
                <a:lnTo>
                  <a:pt x="0" y="649224"/>
                </a:lnTo>
                <a:lnTo>
                  <a:pt x="2276856" y="1069848"/>
                </a:lnTo>
                <a:lnTo>
                  <a:pt x="3867912" y="420624"/>
                </a:lnTo>
                <a:lnTo>
                  <a:pt x="1572768" y="0"/>
                </a:lnTo>
                <a:close/>
              </a:path>
            </a:pathLst>
          </a:custGeom>
          <a:solidFill>
            <a:schemeClr val="accent1">
              <a:alpha val="3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96" name="群組 195"/>
          <p:cNvGrpSpPr/>
          <p:nvPr/>
        </p:nvGrpSpPr>
        <p:grpSpPr>
          <a:xfrm>
            <a:off x="2428860" y="4071942"/>
            <a:ext cx="2714644" cy="2643206"/>
            <a:chOff x="1571604" y="714356"/>
            <a:chExt cx="5429288" cy="5286412"/>
          </a:xfrm>
        </p:grpSpPr>
        <p:sp>
          <p:nvSpPr>
            <p:cNvPr id="197" name="手繪多邊形 196"/>
            <p:cNvSpPr/>
            <p:nvPr/>
          </p:nvSpPr>
          <p:spPr>
            <a:xfrm>
              <a:off x="1753386" y="3808429"/>
              <a:ext cx="4996206" cy="1555423"/>
            </a:xfrm>
            <a:custGeom>
              <a:avLst/>
              <a:gdLst>
                <a:gd name="connsiteX0" fmla="*/ 2045616 w 4996206"/>
                <a:gd name="connsiteY0" fmla="*/ 0 h 1555423"/>
                <a:gd name="connsiteX1" fmla="*/ 0 w 4996206"/>
                <a:gd name="connsiteY1" fmla="*/ 961534 h 1555423"/>
                <a:gd name="connsiteX2" fmla="*/ 2950589 w 4996206"/>
                <a:gd name="connsiteY2" fmla="*/ 1555423 h 1555423"/>
                <a:gd name="connsiteX3" fmla="*/ 4996206 w 4996206"/>
                <a:gd name="connsiteY3" fmla="*/ 546755 h 1555423"/>
                <a:gd name="connsiteX4" fmla="*/ 2045616 w 4996206"/>
                <a:gd name="connsiteY4" fmla="*/ 0 h 15554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96206" h="1555423">
                  <a:moveTo>
                    <a:pt x="2045616" y="0"/>
                  </a:moveTo>
                  <a:lnTo>
                    <a:pt x="0" y="961534"/>
                  </a:lnTo>
                  <a:lnTo>
                    <a:pt x="2950589" y="1555423"/>
                  </a:lnTo>
                  <a:lnTo>
                    <a:pt x="4996206" y="546755"/>
                  </a:lnTo>
                  <a:lnTo>
                    <a:pt x="2045616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98" name="直線接點 197"/>
            <p:cNvCxnSpPr/>
            <p:nvPr/>
          </p:nvCxnSpPr>
          <p:spPr>
            <a:xfrm>
              <a:off x="3780128" y="928320"/>
              <a:ext cx="3036720" cy="566401"/>
            </a:xfrm>
            <a:prstGeom prst="line">
              <a:avLst/>
            </a:prstGeom>
            <a:ln w="22225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直線接點 198"/>
            <p:cNvCxnSpPr/>
            <p:nvPr/>
          </p:nvCxnSpPr>
          <p:spPr>
            <a:xfrm rot="10800000" flipV="1">
              <a:off x="4700346" y="1494722"/>
              <a:ext cx="2116502" cy="944002"/>
            </a:xfrm>
            <a:prstGeom prst="line">
              <a:avLst/>
            </a:prstGeom>
            <a:ln w="22225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直線接點 199"/>
            <p:cNvCxnSpPr/>
            <p:nvPr/>
          </p:nvCxnSpPr>
          <p:spPr>
            <a:xfrm>
              <a:off x="1847669" y="1872323"/>
              <a:ext cx="2852677" cy="566401"/>
            </a:xfrm>
            <a:prstGeom prst="line">
              <a:avLst/>
            </a:prstGeom>
            <a:ln w="22225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直線接點 200"/>
            <p:cNvCxnSpPr/>
            <p:nvPr/>
          </p:nvCxnSpPr>
          <p:spPr>
            <a:xfrm rot="10800000" flipV="1">
              <a:off x="1755648" y="928320"/>
              <a:ext cx="2024480" cy="944002"/>
            </a:xfrm>
            <a:prstGeom prst="line">
              <a:avLst/>
            </a:prstGeom>
            <a:ln w="22225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直線接點 201"/>
            <p:cNvCxnSpPr/>
            <p:nvPr/>
          </p:nvCxnSpPr>
          <p:spPr>
            <a:xfrm rot="10800000" flipV="1">
              <a:off x="4700346" y="4893129"/>
              <a:ext cx="2024480" cy="944002"/>
            </a:xfrm>
            <a:prstGeom prst="line">
              <a:avLst/>
            </a:prstGeom>
            <a:ln w="22225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直線接點 202"/>
            <p:cNvCxnSpPr/>
            <p:nvPr/>
          </p:nvCxnSpPr>
          <p:spPr>
            <a:xfrm>
              <a:off x="1755648" y="5270730"/>
              <a:ext cx="2944699" cy="566401"/>
            </a:xfrm>
            <a:prstGeom prst="line">
              <a:avLst/>
            </a:prstGeom>
            <a:ln w="22225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直線接點 203"/>
            <p:cNvCxnSpPr/>
            <p:nvPr/>
          </p:nvCxnSpPr>
          <p:spPr>
            <a:xfrm rot="5400000">
              <a:off x="56955" y="3571015"/>
              <a:ext cx="3398408" cy="1023"/>
            </a:xfrm>
            <a:prstGeom prst="line">
              <a:avLst/>
            </a:prstGeom>
            <a:ln w="22225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" name="直線接點 204"/>
            <p:cNvCxnSpPr/>
            <p:nvPr/>
          </p:nvCxnSpPr>
          <p:spPr>
            <a:xfrm rot="5400000">
              <a:off x="2081435" y="2627013"/>
              <a:ext cx="3398408" cy="1023"/>
            </a:xfrm>
            <a:prstGeom prst="line">
              <a:avLst/>
            </a:prstGeom>
            <a:ln w="22225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直線接點 205"/>
            <p:cNvCxnSpPr/>
            <p:nvPr/>
          </p:nvCxnSpPr>
          <p:spPr>
            <a:xfrm rot="5400000">
              <a:off x="3001654" y="4137416"/>
              <a:ext cx="3398408" cy="1023"/>
            </a:xfrm>
            <a:prstGeom prst="line">
              <a:avLst/>
            </a:prstGeom>
            <a:ln w="22225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直線接點 206"/>
            <p:cNvCxnSpPr/>
            <p:nvPr/>
          </p:nvCxnSpPr>
          <p:spPr>
            <a:xfrm rot="5400000">
              <a:off x="5072145" y="3147403"/>
              <a:ext cx="3398408" cy="93045"/>
            </a:xfrm>
            <a:prstGeom prst="line">
              <a:avLst/>
            </a:prstGeom>
            <a:ln w="22225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" name="直線接點 207"/>
            <p:cNvCxnSpPr/>
            <p:nvPr/>
          </p:nvCxnSpPr>
          <p:spPr>
            <a:xfrm rot="16200000" flipV="1">
              <a:off x="3258548" y="1449900"/>
              <a:ext cx="1227203" cy="18404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直線接點 208"/>
            <p:cNvCxnSpPr/>
            <p:nvPr/>
          </p:nvCxnSpPr>
          <p:spPr>
            <a:xfrm rot="5400000">
              <a:off x="2941230" y="1957018"/>
              <a:ext cx="849601" cy="11962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直線接點 209"/>
            <p:cNvCxnSpPr/>
            <p:nvPr/>
          </p:nvCxnSpPr>
          <p:spPr>
            <a:xfrm>
              <a:off x="3964172" y="2130359"/>
              <a:ext cx="1288306" cy="66080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直線接點 210"/>
            <p:cNvCxnSpPr/>
            <p:nvPr/>
          </p:nvCxnSpPr>
          <p:spPr>
            <a:xfrm rot="5400000" flipH="1" flipV="1">
              <a:off x="3866204" y="1781490"/>
              <a:ext cx="472001" cy="27606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直線接點 211"/>
            <p:cNvCxnSpPr/>
            <p:nvPr/>
          </p:nvCxnSpPr>
          <p:spPr>
            <a:xfrm rot="16200000" flipV="1">
              <a:off x="2240016" y="3614812"/>
              <a:ext cx="1239788" cy="18404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直線接點 212"/>
            <p:cNvCxnSpPr/>
            <p:nvPr/>
          </p:nvCxnSpPr>
          <p:spPr>
            <a:xfrm rot="5400000" flipH="1">
              <a:off x="3718658" y="2205102"/>
              <a:ext cx="1227203" cy="18404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直線接點 213"/>
            <p:cNvCxnSpPr/>
            <p:nvPr/>
          </p:nvCxnSpPr>
          <p:spPr>
            <a:xfrm>
              <a:off x="3780128" y="4326728"/>
              <a:ext cx="3036720" cy="566401"/>
            </a:xfrm>
            <a:prstGeom prst="line">
              <a:avLst/>
            </a:prstGeom>
            <a:ln w="22225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直線接點 214"/>
            <p:cNvCxnSpPr/>
            <p:nvPr/>
          </p:nvCxnSpPr>
          <p:spPr>
            <a:xfrm flipV="1">
              <a:off x="1714480" y="4357694"/>
              <a:ext cx="5000660" cy="426078"/>
            </a:xfrm>
            <a:prstGeom prst="line">
              <a:avLst/>
            </a:prstGeom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直線接點 215"/>
            <p:cNvCxnSpPr/>
            <p:nvPr/>
          </p:nvCxnSpPr>
          <p:spPr>
            <a:xfrm rot="5400000" flipH="1" flipV="1">
              <a:off x="4373513" y="2464329"/>
              <a:ext cx="377602" cy="27606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直線接點 216"/>
            <p:cNvCxnSpPr/>
            <p:nvPr/>
          </p:nvCxnSpPr>
          <p:spPr>
            <a:xfrm rot="5400000">
              <a:off x="3354138" y="2665020"/>
              <a:ext cx="944002" cy="11962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直線接點 217"/>
            <p:cNvCxnSpPr/>
            <p:nvPr/>
          </p:nvCxnSpPr>
          <p:spPr>
            <a:xfrm>
              <a:off x="4424281" y="2791161"/>
              <a:ext cx="1380327" cy="78036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直線接點 218"/>
            <p:cNvCxnSpPr/>
            <p:nvPr/>
          </p:nvCxnSpPr>
          <p:spPr>
            <a:xfrm rot="5400000">
              <a:off x="5430575" y="3644330"/>
              <a:ext cx="472001" cy="27606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直線接點 219"/>
            <p:cNvCxnSpPr/>
            <p:nvPr/>
          </p:nvCxnSpPr>
          <p:spPr>
            <a:xfrm rot="16200000" flipH="1">
              <a:off x="5701884" y="3845024"/>
              <a:ext cx="849602" cy="11962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直線接點 220"/>
            <p:cNvCxnSpPr/>
            <p:nvPr/>
          </p:nvCxnSpPr>
          <p:spPr>
            <a:xfrm rot="16200000" flipH="1">
              <a:off x="4776909" y="3266731"/>
              <a:ext cx="1227203" cy="27606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直線接點 221"/>
            <p:cNvCxnSpPr/>
            <p:nvPr/>
          </p:nvCxnSpPr>
          <p:spPr>
            <a:xfrm rot="5400000">
              <a:off x="4365189" y="3893412"/>
              <a:ext cx="1038402" cy="128830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直線接點 222"/>
            <p:cNvCxnSpPr/>
            <p:nvPr/>
          </p:nvCxnSpPr>
          <p:spPr>
            <a:xfrm rot="5400000" flipH="1" flipV="1">
              <a:off x="2806764" y="3880331"/>
              <a:ext cx="566401" cy="27606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直線接點 223"/>
            <p:cNvCxnSpPr/>
            <p:nvPr/>
          </p:nvCxnSpPr>
          <p:spPr>
            <a:xfrm rot="10800000" flipV="1">
              <a:off x="1755649" y="4301564"/>
              <a:ext cx="2024480" cy="944002"/>
            </a:xfrm>
            <a:prstGeom prst="line">
              <a:avLst/>
            </a:prstGeom>
            <a:ln w="22225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直線接點 224"/>
            <p:cNvCxnSpPr/>
            <p:nvPr/>
          </p:nvCxnSpPr>
          <p:spPr>
            <a:xfrm rot="16200000" flipH="1">
              <a:off x="3218483" y="4035012"/>
              <a:ext cx="755202" cy="128830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直線接點 225"/>
            <p:cNvCxnSpPr/>
            <p:nvPr/>
          </p:nvCxnSpPr>
          <p:spPr>
            <a:xfrm rot="5400000">
              <a:off x="1881788" y="4175423"/>
              <a:ext cx="944002" cy="11962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7" name="橢圓 226"/>
            <p:cNvSpPr/>
            <p:nvPr/>
          </p:nvSpPr>
          <p:spPr>
            <a:xfrm>
              <a:off x="3596084" y="714356"/>
              <a:ext cx="368087" cy="37760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8" name="橢圓 227"/>
            <p:cNvSpPr/>
            <p:nvPr/>
          </p:nvSpPr>
          <p:spPr>
            <a:xfrm>
              <a:off x="1571604" y="1658358"/>
              <a:ext cx="368087" cy="37760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9" name="橢圓 228"/>
            <p:cNvSpPr/>
            <p:nvPr/>
          </p:nvSpPr>
          <p:spPr>
            <a:xfrm>
              <a:off x="6632805" y="1280757"/>
              <a:ext cx="368087" cy="37760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30" name="橢圓 229"/>
            <p:cNvSpPr/>
            <p:nvPr/>
          </p:nvSpPr>
          <p:spPr>
            <a:xfrm>
              <a:off x="3596084" y="4112764"/>
              <a:ext cx="368087" cy="37760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31" name="橢圓 230"/>
            <p:cNvSpPr/>
            <p:nvPr/>
          </p:nvSpPr>
          <p:spPr>
            <a:xfrm>
              <a:off x="1571604" y="5056766"/>
              <a:ext cx="368087" cy="37760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32" name="橢圓 231"/>
            <p:cNvSpPr/>
            <p:nvPr/>
          </p:nvSpPr>
          <p:spPr>
            <a:xfrm>
              <a:off x="4516303" y="2224759"/>
              <a:ext cx="368087" cy="37760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33" name="橢圓 232"/>
            <p:cNvSpPr/>
            <p:nvPr/>
          </p:nvSpPr>
          <p:spPr>
            <a:xfrm>
              <a:off x="4056193" y="1469558"/>
              <a:ext cx="368087" cy="37760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34" name="橢圓 233"/>
            <p:cNvSpPr/>
            <p:nvPr/>
          </p:nvSpPr>
          <p:spPr>
            <a:xfrm>
              <a:off x="2583844" y="2791161"/>
              <a:ext cx="368087" cy="37760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35" name="橢圓 234"/>
            <p:cNvSpPr/>
            <p:nvPr/>
          </p:nvSpPr>
          <p:spPr>
            <a:xfrm>
              <a:off x="6540783" y="4679165"/>
              <a:ext cx="368087" cy="37760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36" name="橢圓 235"/>
            <p:cNvSpPr/>
            <p:nvPr/>
          </p:nvSpPr>
          <p:spPr>
            <a:xfrm>
              <a:off x="4516303" y="5623167"/>
              <a:ext cx="368087" cy="37760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37" name="橢圓 236"/>
            <p:cNvSpPr/>
            <p:nvPr/>
          </p:nvSpPr>
          <p:spPr>
            <a:xfrm>
              <a:off x="5068434" y="2602360"/>
              <a:ext cx="368087" cy="37760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38" name="橢圓 237"/>
            <p:cNvSpPr/>
            <p:nvPr/>
          </p:nvSpPr>
          <p:spPr>
            <a:xfrm>
              <a:off x="4240237" y="2696761"/>
              <a:ext cx="368087" cy="37760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39" name="橢圓 238"/>
            <p:cNvSpPr/>
            <p:nvPr/>
          </p:nvSpPr>
          <p:spPr>
            <a:xfrm>
              <a:off x="3043953" y="3451962"/>
              <a:ext cx="368087" cy="37760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40" name="橢圓 239"/>
            <p:cNvSpPr/>
            <p:nvPr/>
          </p:nvSpPr>
          <p:spPr>
            <a:xfrm>
              <a:off x="2767888" y="4071942"/>
              <a:ext cx="368087" cy="37760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41" name="橢圓 240"/>
            <p:cNvSpPr/>
            <p:nvPr/>
          </p:nvSpPr>
          <p:spPr>
            <a:xfrm>
              <a:off x="4056193" y="4867965"/>
              <a:ext cx="368087" cy="37760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42" name="橢圓 241"/>
            <p:cNvSpPr/>
            <p:nvPr/>
          </p:nvSpPr>
          <p:spPr>
            <a:xfrm>
              <a:off x="5346921" y="3857628"/>
              <a:ext cx="368087" cy="37760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43" name="橢圓 242"/>
            <p:cNvSpPr/>
            <p:nvPr/>
          </p:nvSpPr>
          <p:spPr>
            <a:xfrm>
              <a:off x="5620565" y="3357562"/>
              <a:ext cx="368087" cy="37760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44" name="橢圓 243"/>
            <p:cNvSpPr/>
            <p:nvPr/>
          </p:nvSpPr>
          <p:spPr>
            <a:xfrm>
              <a:off x="3792396" y="1941559"/>
              <a:ext cx="368087" cy="37760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245" name="直線接點 244"/>
            <p:cNvCxnSpPr>
              <a:endCxn id="231" idx="0"/>
            </p:cNvCxnSpPr>
            <p:nvPr/>
          </p:nvCxnSpPr>
          <p:spPr>
            <a:xfrm>
              <a:off x="1755648" y="4781866"/>
              <a:ext cx="1588" cy="274900"/>
            </a:xfrm>
            <a:prstGeom prst="line">
              <a:avLst/>
            </a:prstGeom>
            <a:ln w="5080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直線接點 245"/>
            <p:cNvCxnSpPr/>
            <p:nvPr/>
          </p:nvCxnSpPr>
          <p:spPr>
            <a:xfrm>
              <a:off x="4214810" y="4582860"/>
              <a:ext cx="1588" cy="274900"/>
            </a:xfrm>
            <a:prstGeom prst="line">
              <a:avLst/>
            </a:prstGeom>
            <a:ln w="5080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直線接點 246"/>
            <p:cNvCxnSpPr/>
            <p:nvPr/>
          </p:nvCxnSpPr>
          <p:spPr>
            <a:xfrm rot="16200000" flipH="1">
              <a:off x="2827989" y="4530069"/>
              <a:ext cx="203462" cy="1588"/>
            </a:xfrm>
            <a:prstGeom prst="line">
              <a:avLst/>
            </a:prstGeom>
            <a:ln w="5080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直線接點 247"/>
            <p:cNvCxnSpPr/>
            <p:nvPr/>
          </p:nvCxnSpPr>
          <p:spPr>
            <a:xfrm>
              <a:off x="5500694" y="4214818"/>
              <a:ext cx="1588" cy="274900"/>
            </a:xfrm>
            <a:prstGeom prst="line">
              <a:avLst/>
            </a:prstGeom>
            <a:ln w="5080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53571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827584" y="476672"/>
            <a:ext cx="79208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Screw axis and glide plane involve translation: symmetry elements for space group not for point group! 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755576" y="2492896"/>
            <a:ext cx="806489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Symmorphic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space group is defined as a space group that may be specified entirely by symmetry operation acting at a common point (the operations need </a:t>
            </a:r>
            <a:r>
              <a:rPr lang="en-US" altLang="zh-TW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</a:t>
            </a:r>
            <a:r>
              <a:rPr lang="en-US" altLang="zh-TW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involve </a:t>
            </a:r>
            <a:r>
              <a:rPr lang="zh-TW" altLang="zh-TW" sz="3200" dirty="0" smtClean="0">
                <a:solidFill>
                  <a:srgbClr val="FF00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τ</a:t>
            </a:r>
            <a:r>
              <a:rPr lang="en-US" altLang="zh-TW" sz="320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) as well as the unit cell </a:t>
            </a:r>
            <a:r>
              <a:rPr lang="en-US" altLang="zh-TW" sz="3200" dirty="0" smtClean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translation. (73 space groups)</a:t>
            </a:r>
          </a:p>
          <a:p>
            <a:endParaRPr lang="en-US" altLang="zh-TW" sz="3200" dirty="0"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r>
              <a:rPr lang="en-US" altLang="zh-TW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Nonsymmorphic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space group is defined as a space group involving </a:t>
            </a:r>
            <a:r>
              <a:rPr lang="en-US" altLang="zh-TW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least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translation </a:t>
            </a:r>
            <a:r>
              <a:rPr lang="zh-TW" altLang="zh-TW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TW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1383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611560" y="1116033"/>
            <a:ext cx="302198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3-2-1. 1-D </a:t>
            </a:r>
            <a:r>
              <a:rPr lang="en-US" altLang="zh-TW" sz="32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lattice</a:t>
            </a:r>
            <a:endParaRPr lang="zh-TW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矩形 5"/>
              <p:cNvSpPr/>
              <p:nvPr/>
            </p:nvSpPr>
            <p:spPr>
              <a:xfrm>
                <a:off x="1619672" y="1593380"/>
                <a:ext cx="6984776" cy="255570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en-US" altLang="zh-TW" sz="3200" kern="1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 types of symmetry can be arranged in a 1-D lattice</a:t>
                </a:r>
                <a:endParaRPr lang="zh-TW" altLang="zh-TW" sz="3200" kern="1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indent="629285">
                  <a:spcAft>
                    <a:spcPts val="0"/>
                  </a:spcAft>
                </a:pPr>
                <a:r>
                  <a:rPr lang="en-US" altLang="zh-TW" sz="3200" kern="1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mirror symmetry (</a:t>
                </a:r>
                <a:r>
                  <a:rPr lang="en-US" altLang="zh-TW" sz="3200" kern="1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en-US" altLang="zh-TW" sz="3200" kern="1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zh-TW" altLang="zh-TW" sz="3200" kern="1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indent="629285">
                  <a:spcAft>
                    <a:spcPts val="0"/>
                  </a:spcAft>
                </a:pPr>
                <a:r>
                  <a:rPr lang="en-US" altLang="zh-TW" sz="3200" kern="1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altLang="zh-TW" sz="3200" kern="1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2-fold </a:t>
                </a:r>
                <a:r>
                  <a:rPr lang="en-US" altLang="zh-TW" sz="3200" kern="1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rotation  (</a:t>
                </a:r>
                <a:r>
                  <a:rPr lang="en-US" altLang="zh-TW" sz="3200" kern="1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2)</a:t>
                </a:r>
                <a:endParaRPr lang="zh-TW" altLang="zh-TW" sz="3200" kern="1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indent="629285">
                  <a:spcAft>
                    <a:spcPts val="0"/>
                  </a:spcAft>
                </a:pPr>
                <a:r>
                  <a:rPr lang="en-US" altLang="zh-TW" sz="3200" kern="1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altLang="zh-TW" sz="3200" kern="1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center of symmetry</a:t>
                </a:r>
                <a:r>
                  <a:rPr lang="en-US" altLang="zh-TW" sz="3200" kern="1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3200" kern="1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r>
                      <a:rPr lang="en-US" altLang="zh-TW" sz="3200" i="1" kern="100">
                        <a:effectLst/>
                        <a:latin typeface="Cambria Math" panose="02040503050406030204" pitchFamily="18" charset="0"/>
                        <a:ea typeface="微軟正黑體" panose="020B0604030504040204" pitchFamily="34" charset="-120"/>
                        <a:cs typeface="Arial Unicode MS" panose="020B0604020202020204" pitchFamily="34" charset="-120"/>
                      </a:rPr>
                      <m:t> </m:t>
                    </m:r>
                    <m:acc>
                      <m:accPr>
                        <m:chr m:val="̅"/>
                        <m:ctrlPr>
                          <a:rPr lang="zh-TW" altLang="zh-TW" sz="3200" i="1" kern="10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 Unicode MS" panose="020B0604020202020204" pitchFamily="34" charset="-120"/>
                          </a:rPr>
                        </m:ctrlPr>
                      </m:accPr>
                      <m:e>
                        <m:r>
                          <a:rPr lang="en-US" altLang="zh-TW" sz="3200" i="1" kern="100">
                            <a:effectLst/>
                            <a:latin typeface="Cambria Math" panose="02040503050406030204" pitchFamily="18" charset="0"/>
                            <a:ea typeface="微軟正黑體" panose="020B0604030504040204" pitchFamily="34" charset="-120"/>
                            <a:cs typeface="Arial Unicode MS" panose="020B0604020202020204" pitchFamily="34" charset="-120"/>
                          </a:rPr>
                          <m:t>1 </m:t>
                        </m:r>
                      </m:e>
                    </m:acc>
                  </m:oMath>
                </a14:m>
                <a:r>
                  <a:rPr lang="en-US" altLang="zh-TW" sz="3200" kern="1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zh-TW" altLang="zh-TW" sz="3200" kern="1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矩形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1593380"/>
                <a:ext cx="6984776" cy="2555700"/>
              </a:xfrm>
              <a:prstGeom prst="rect">
                <a:avLst/>
              </a:prstGeom>
              <a:blipFill rotWithShape="0">
                <a:blip r:embed="rId2"/>
                <a:stretch>
                  <a:fillRect l="-2271" t="-3333" r="-2358" b="-666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圖片 6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4147623"/>
            <a:ext cx="3116580" cy="261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矩形 8"/>
          <p:cNvSpPr/>
          <p:nvPr/>
        </p:nvSpPr>
        <p:spPr>
          <a:xfrm>
            <a:off x="611560" y="404664"/>
            <a:ext cx="693777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3200" kern="100" dirty="0" smtClean="0">
                <a:solidFill>
                  <a:srgbClr val="99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3-2. 	Fourteen </a:t>
            </a:r>
            <a:r>
              <a:rPr lang="en-US" altLang="zh-TW" sz="3200" kern="100" dirty="0" err="1" smtClean="0">
                <a:solidFill>
                  <a:srgbClr val="99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Bravais</a:t>
            </a:r>
            <a:r>
              <a:rPr lang="en-US" altLang="zh-TW" sz="3200" kern="100" dirty="0" smtClean="0">
                <a:solidFill>
                  <a:srgbClr val="99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lattice structures</a:t>
            </a:r>
            <a:endParaRPr lang="zh-TW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5571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619672" y="848325"/>
            <a:ext cx="533851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Two ways to repeat 1-D </a:t>
            </a:r>
            <a:r>
              <a:rPr kumimoji="0" lang="en-US" altLang="zh-TW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 2D</a:t>
            </a:r>
            <a:r>
              <a:rPr kumimoji="0" lang="en-US" altLang="zh-TW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endParaRPr kumimoji="0" lang="en-US" altLang="zh-TW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583710" y="1343670"/>
            <a:ext cx="478849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(1) maintain 1-D symmetry</a:t>
            </a:r>
            <a:endParaRPr kumimoji="0" lang="en-US" altLang="zh-TW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(2) destroy 1-D symmetry</a:t>
            </a:r>
            <a:endParaRPr kumimoji="0" lang="en-US" altLang="zh-TW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11560" y="332656"/>
            <a:ext cx="302198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3-2-2. 2-D </a:t>
            </a:r>
            <a:r>
              <a:rPr lang="en-US" altLang="zh-TW" sz="32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lattice</a:t>
            </a:r>
            <a:endParaRPr lang="zh-TW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圖片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2924944"/>
            <a:ext cx="3116580" cy="261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文字方塊 5"/>
              <p:cNvSpPr txBox="1"/>
              <p:nvPr/>
            </p:nvSpPr>
            <p:spPr>
              <a:xfrm>
                <a:off x="6084168" y="4149080"/>
                <a:ext cx="1346844" cy="5859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32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en-US" altLang="zh-TW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2 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altLang="zh-TW" sz="32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zh-TW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e>
                    </m:acc>
                  </m:oMath>
                </a14:m>
                <a:endParaRPr lang="zh-TW" altLang="en-US" sz="3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文字方塊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4168" y="4149080"/>
                <a:ext cx="1346844" cy="585930"/>
              </a:xfrm>
              <a:prstGeom prst="rect">
                <a:avLst/>
              </a:prstGeom>
              <a:blipFill rotWithShape="0">
                <a:blip r:embed="rId3"/>
                <a:stretch>
                  <a:fillRect l="-11312" t="-13542" b="-3333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17945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>
                <a:spLocks noChangeArrowheads="1"/>
              </p:cNvSpPr>
              <p:nvPr/>
            </p:nvSpPr>
            <p:spPr bwMode="auto">
              <a:xfrm>
                <a:off x="827584" y="260648"/>
                <a:ext cx="6725111" cy="5847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tabLst/>
                </a:pPr>
                <a:r>
                  <a:rPr kumimoji="0" lang="en-US" altLang="zh-TW" sz="3200" b="0" i="0" u="none" strike="noStrike" cap="none" normalizeH="0" baseline="0" dirty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(a) Rectangular lattice (</a:t>
                </a:r>
                <a14:m>
                  <m:oMath xmlns:m="http://schemas.openxmlformats.org/officeDocument/2006/math">
                    <m:r>
                      <a:rPr kumimoji="0" lang="en-US" altLang="zh-TW" sz="32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Cambria Math" panose="020405030504060302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𝑎</m:t>
                    </m:r>
                    <m:r>
                      <a:rPr kumimoji="0" lang="zh-TW" altLang="en-US" sz="32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Cambria Math" panose="020405030504060302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≠</m:t>
                    </m:r>
                    <m:r>
                      <a:rPr kumimoji="0" lang="en-US" altLang="zh-TW" sz="32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Cambria Math" panose="020405030504060302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𝑏</m:t>
                    </m:r>
                  </m:oMath>
                </a14:m>
                <a:r>
                  <a:rPr kumimoji="0" lang="en-US" altLang="zh-TW" sz="3200" b="0" i="0" u="none" strike="noStrike" cap="none" normalizeH="0" baseline="0" dirty="0" smtClean="0">
                    <a:ln>
                      <a:noFill/>
                    </a:ln>
                    <a:solidFill>
                      <a:schemeClr val="accent5">
                        <a:lumMod val="75000"/>
                      </a:schemeClr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 </a:t>
                </a:r>
                <a14:m>
                  <m:oMath xmlns:m="http://schemas.openxmlformats.org/officeDocument/2006/math">
                    <m:r>
                      <a:rPr lang="zh-TW" altLang="en-US" sz="320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𝛾</m:t>
                    </m:r>
                    <m:r>
                      <a:rPr lang="en-US" altLang="zh-TW" sz="320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en-US" altLang="zh-TW" sz="32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 90</a:t>
                </a:r>
                <a:r>
                  <a:rPr lang="en-US" altLang="zh-TW" sz="3200" baseline="300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o</a:t>
                </a:r>
                <a:r>
                  <a:rPr lang="en-US" altLang="zh-TW" sz="32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)</a:t>
                </a: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27584" y="260648"/>
                <a:ext cx="6725111" cy="584775"/>
              </a:xfrm>
              <a:prstGeom prst="rect">
                <a:avLst/>
              </a:prstGeom>
              <a:blipFill rotWithShape="0">
                <a:blip r:embed="rId2" cstate="print"/>
                <a:stretch>
                  <a:fillRect l="-2357" t="-14583" r="-1088" b="-3229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文字方塊 7"/>
          <p:cNvSpPr txBox="1"/>
          <p:nvPr/>
        </p:nvSpPr>
        <p:spPr>
          <a:xfrm>
            <a:off x="1475656" y="908720"/>
            <a:ext cx="54954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Maintain mirror symmetry </a:t>
            </a:r>
            <a:r>
              <a:rPr lang="en-US" altLang="zh-TW" sz="3200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zh-TW" sz="3200" i="1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endParaRPr lang="zh-TW" altLang="zh-TW" sz="2800" i="1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圖片 8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1628800"/>
            <a:ext cx="3960440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圖片 9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1720" y="4529397"/>
            <a:ext cx="3550148" cy="1635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圖片 10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08398" y="4984962"/>
            <a:ext cx="2228215" cy="1326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文字方塊 11"/>
              <p:cNvSpPr txBox="1"/>
              <p:nvPr/>
            </p:nvSpPr>
            <p:spPr>
              <a:xfrm>
                <a:off x="2339752" y="6093296"/>
                <a:ext cx="299492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lvl="0"/>
                <a:r>
                  <a:rPr lang="en-US" altLang="zh-TW" sz="32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r>
                      <a:rPr lang="en-US" altLang="zh-TW" sz="3200" i="1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zh-TW" altLang="en-US" sz="3200" i="1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≠</m:t>
                    </m:r>
                    <m:r>
                      <a:rPr lang="en-US" altLang="zh-TW" sz="3200" i="1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𝑏</m:t>
                    </m:r>
                  </m:oMath>
                </a14:m>
                <a:r>
                  <a:rPr lang="en-US" altLang="zh-TW" sz="3200" dirty="0">
                    <a:solidFill>
                      <a:schemeClr val="accent5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 </a:t>
                </a:r>
                <a14:m>
                  <m:oMath xmlns:m="http://schemas.openxmlformats.org/officeDocument/2006/math">
                    <m:r>
                      <a:rPr lang="zh-TW" altLang="en-US" sz="3200" i="1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𝛾</m:t>
                    </m:r>
                    <m:r>
                      <a:rPr lang="en-US" altLang="zh-TW" sz="3200" i="1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en-US" altLang="zh-TW" sz="3200" i="1" dirty="0">
                    <a:solidFill>
                      <a:srgbClr val="0000FF"/>
                    </a:solidFill>
                    <a:latin typeface="Cambria Math" panose="020405030504060302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32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90</a:t>
                </a:r>
                <a:r>
                  <a:rPr lang="en-US" altLang="zh-TW" sz="3200" baseline="300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o</a:t>
                </a:r>
                <a:r>
                  <a:rPr lang="en-US" altLang="zh-TW" sz="3200" i="1" dirty="0">
                    <a:solidFill>
                      <a:srgbClr val="0000FF"/>
                    </a:solidFill>
                    <a:latin typeface="Cambria Math" panose="020405030504060302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)</a:t>
                </a:r>
              </a:p>
            </p:txBody>
          </p:sp>
        </mc:Choice>
        <mc:Fallback xmlns="">
          <p:sp>
            <p:nvSpPr>
              <p:cNvPr id="12" name="文字方塊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9752" y="6093296"/>
                <a:ext cx="2994922" cy="584775"/>
              </a:xfrm>
              <a:prstGeom prst="rect">
                <a:avLst/>
              </a:prstGeom>
              <a:blipFill rotWithShape="0">
                <a:blip r:embed="rId6" cstate="print"/>
                <a:stretch>
                  <a:fillRect l="-5295" t="-14737" r="-4277" b="-3368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39122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11560" y="620688"/>
            <a:ext cx="392286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 </a:t>
            </a:r>
            <a:r>
              <a:rPr lang="en-US" altLang="zh-TW" sz="3200" kern="1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Rotation symmetry</a:t>
            </a:r>
            <a:endParaRPr lang="zh-TW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1331640" y="1162487"/>
            <a:ext cx="3996607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zh-TW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kumimoji="0" lang="en-US" altLang="zh-TW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one fold  1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zh-TW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kumimoji="0" lang="en-US" altLang="zh-TW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two fold (</a:t>
            </a:r>
            <a:r>
              <a:rPr kumimoji="0" lang="en-US" altLang="zh-TW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diad</a:t>
            </a:r>
            <a:r>
              <a:rPr kumimoji="0" lang="en-US" altLang="zh-TW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   ) 2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zh-TW" sz="320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3200" dirty="0" smtClean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three fold (triad   ) 3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zh-TW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kumimoji="0" lang="en-US" altLang="zh-TW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Four fold (tetrad    ) 4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zh-TW" sz="320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3200" dirty="0" smtClean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Six fold (</a:t>
            </a:r>
            <a:r>
              <a:rPr lang="en-US" altLang="zh-TW" sz="3200" dirty="0" err="1" smtClean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hexad</a:t>
            </a:r>
            <a:r>
              <a:rPr lang="en-US" altLang="zh-TW" sz="3200" dirty="0" smtClean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   )</a:t>
            </a:r>
            <a:r>
              <a:rPr kumimoji="0" lang="en-US" altLang="zh-TW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6</a:t>
            </a:r>
            <a:endParaRPr kumimoji="0" lang="en-US" altLang="zh-TW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橢圓 3"/>
          <p:cNvSpPr/>
          <p:nvPr/>
        </p:nvSpPr>
        <p:spPr>
          <a:xfrm>
            <a:off x="4211960" y="1826167"/>
            <a:ext cx="88737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等腰三角形 4"/>
          <p:cNvSpPr/>
          <p:nvPr/>
        </p:nvSpPr>
        <p:spPr>
          <a:xfrm>
            <a:off x="4273125" y="2378951"/>
            <a:ext cx="212141" cy="16459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矩形 5"/>
          <p:cNvSpPr/>
          <p:nvPr/>
        </p:nvSpPr>
        <p:spPr>
          <a:xfrm>
            <a:off x="4515059" y="2846065"/>
            <a:ext cx="212141" cy="1828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六邊形 6"/>
          <p:cNvSpPr/>
          <p:nvPr/>
        </p:nvSpPr>
        <p:spPr>
          <a:xfrm>
            <a:off x="4269253" y="3329054"/>
            <a:ext cx="265176" cy="228600"/>
          </a:xfrm>
          <a:prstGeom prst="hexagon">
            <a:avLst/>
          </a:prstGeom>
          <a:scene3d>
            <a:camera prst="orthographicFront">
              <a:rot lat="0" lon="0" rev="18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8" name="群組 7"/>
          <p:cNvGrpSpPr/>
          <p:nvPr/>
        </p:nvGrpSpPr>
        <p:grpSpPr>
          <a:xfrm>
            <a:off x="2051720" y="4149080"/>
            <a:ext cx="216024" cy="432048"/>
            <a:chOff x="4283968" y="2708920"/>
            <a:chExt cx="216024" cy="432048"/>
          </a:xfrm>
        </p:grpSpPr>
        <p:sp>
          <p:nvSpPr>
            <p:cNvPr id="9" name="橢圓 8"/>
            <p:cNvSpPr/>
            <p:nvPr/>
          </p:nvSpPr>
          <p:spPr>
            <a:xfrm>
              <a:off x="4283968" y="2708920"/>
              <a:ext cx="216024" cy="216024"/>
            </a:xfrm>
            <a:prstGeom prst="ellips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" name="弧形 9"/>
            <p:cNvSpPr/>
            <p:nvPr/>
          </p:nvSpPr>
          <p:spPr>
            <a:xfrm>
              <a:off x="4283968" y="2708920"/>
              <a:ext cx="216024" cy="432048"/>
            </a:xfrm>
            <a:prstGeom prst="arc">
              <a:avLst>
                <a:gd name="adj1" fmla="val 16200000"/>
                <a:gd name="adj2" fmla="val 5747557"/>
              </a:avLst>
            </a:prstGeom>
            <a:ln w="222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1" name="群組 10"/>
          <p:cNvGrpSpPr/>
          <p:nvPr/>
        </p:nvGrpSpPr>
        <p:grpSpPr>
          <a:xfrm>
            <a:off x="1691680" y="4941168"/>
            <a:ext cx="216024" cy="432048"/>
            <a:chOff x="4283968" y="2708920"/>
            <a:chExt cx="216024" cy="432048"/>
          </a:xfrm>
          <a:scene3d>
            <a:camera prst="orthographicFront">
              <a:rot lat="0" lon="0" rev="10800000"/>
            </a:camera>
            <a:lightRig rig="threePt" dir="t"/>
          </a:scene3d>
        </p:grpSpPr>
        <p:sp>
          <p:nvSpPr>
            <p:cNvPr id="12" name="橢圓 11"/>
            <p:cNvSpPr/>
            <p:nvPr/>
          </p:nvSpPr>
          <p:spPr>
            <a:xfrm>
              <a:off x="4283968" y="2708920"/>
              <a:ext cx="216024" cy="216024"/>
            </a:xfrm>
            <a:prstGeom prst="ellips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" name="弧形 12"/>
            <p:cNvSpPr/>
            <p:nvPr/>
          </p:nvSpPr>
          <p:spPr>
            <a:xfrm>
              <a:off x="4283968" y="2708920"/>
              <a:ext cx="216024" cy="432048"/>
            </a:xfrm>
            <a:prstGeom prst="arc">
              <a:avLst>
                <a:gd name="adj1" fmla="val 16200000"/>
                <a:gd name="adj2" fmla="val 5747557"/>
              </a:avLst>
            </a:prstGeom>
            <a:ln w="222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4" name="群組 13"/>
          <p:cNvGrpSpPr/>
          <p:nvPr/>
        </p:nvGrpSpPr>
        <p:grpSpPr>
          <a:xfrm>
            <a:off x="4427984" y="4149080"/>
            <a:ext cx="216024" cy="432048"/>
            <a:chOff x="4283968" y="2708920"/>
            <a:chExt cx="216024" cy="432048"/>
          </a:xfrm>
          <a:scene3d>
            <a:camera prst="orthographicFront">
              <a:rot lat="0" lon="0" rev="18000000"/>
            </a:camera>
            <a:lightRig rig="threePt" dir="t"/>
          </a:scene3d>
        </p:grpSpPr>
        <p:sp>
          <p:nvSpPr>
            <p:cNvPr id="15" name="橢圓 14"/>
            <p:cNvSpPr/>
            <p:nvPr/>
          </p:nvSpPr>
          <p:spPr>
            <a:xfrm>
              <a:off x="4283968" y="2708920"/>
              <a:ext cx="216024" cy="216024"/>
            </a:xfrm>
            <a:prstGeom prst="ellips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" name="弧形 15"/>
            <p:cNvSpPr/>
            <p:nvPr/>
          </p:nvSpPr>
          <p:spPr>
            <a:xfrm>
              <a:off x="4283968" y="2708920"/>
              <a:ext cx="216024" cy="432048"/>
            </a:xfrm>
            <a:prstGeom prst="arc">
              <a:avLst>
                <a:gd name="adj1" fmla="val 16200000"/>
                <a:gd name="adj2" fmla="val 5747557"/>
              </a:avLst>
            </a:prstGeom>
            <a:ln w="222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7" name="群組 16"/>
          <p:cNvGrpSpPr/>
          <p:nvPr/>
        </p:nvGrpSpPr>
        <p:grpSpPr>
          <a:xfrm>
            <a:off x="3563888" y="4149080"/>
            <a:ext cx="216024" cy="432048"/>
            <a:chOff x="4283968" y="2708920"/>
            <a:chExt cx="216024" cy="432048"/>
          </a:xfrm>
          <a:scene3d>
            <a:camera prst="orthographicFront">
              <a:rot lat="0" lon="0" rev="3600000"/>
            </a:camera>
            <a:lightRig rig="threePt" dir="t"/>
          </a:scene3d>
        </p:grpSpPr>
        <p:sp>
          <p:nvSpPr>
            <p:cNvPr id="18" name="橢圓 17"/>
            <p:cNvSpPr/>
            <p:nvPr/>
          </p:nvSpPr>
          <p:spPr>
            <a:xfrm>
              <a:off x="4283968" y="2708920"/>
              <a:ext cx="216024" cy="216024"/>
            </a:xfrm>
            <a:prstGeom prst="ellips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" name="弧形 18"/>
            <p:cNvSpPr/>
            <p:nvPr/>
          </p:nvSpPr>
          <p:spPr>
            <a:xfrm>
              <a:off x="4283968" y="2708920"/>
              <a:ext cx="216024" cy="432048"/>
            </a:xfrm>
            <a:prstGeom prst="arc">
              <a:avLst>
                <a:gd name="adj1" fmla="val 16200000"/>
                <a:gd name="adj2" fmla="val 5747557"/>
              </a:avLst>
            </a:prstGeom>
            <a:ln w="222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0" name="群組 19"/>
          <p:cNvGrpSpPr/>
          <p:nvPr/>
        </p:nvGrpSpPr>
        <p:grpSpPr>
          <a:xfrm>
            <a:off x="3995936" y="4797152"/>
            <a:ext cx="216024" cy="432048"/>
            <a:chOff x="4283968" y="2708920"/>
            <a:chExt cx="216024" cy="432048"/>
          </a:xfrm>
          <a:scene3d>
            <a:camera prst="orthographicFront">
              <a:rot lat="0" lon="0" rev="10800000"/>
            </a:camera>
            <a:lightRig rig="threePt" dir="t"/>
          </a:scene3d>
        </p:grpSpPr>
        <p:sp>
          <p:nvSpPr>
            <p:cNvPr id="21" name="橢圓 20"/>
            <p:cNvSpPr/>
            <p:nvPr/>
          </p:nvSpPr>
          <p:spPr>
            <a:xfrm>
              <a:off x="4283968" y="2708920"/>
              <a:ext cx="216024" cy="216024"/>
            </a:xfrm>
            <a:prstGeom prst="ellips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" name="弧形 21"/>
            <p:cNvSpPr/>
            <p:nvPr/>
          </p:nvSpPr>
          <p:spPr>
            <a:xfrm>
              <a:off x="4283968" y="2708920"/>
              <a:ext cx="216024" cy="432048"/>
            </a:xfrm>
            <a:prstGeom prst="arc">
              <a:avLst>
                <a:gd name="adj1" fmla="val 16200000"/>
                <a:gd name="adj2" fmla="val 5747557"/>
              </a:avLst>
            </a:prstGeom>
            <a:ln w="222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3" name="群組 22"/>
          <p:cNvGrpSpPr/>
          <p:nvPr/>
        </p:nvGrpSpPr>
        <p:grpSpPr>
          <a:xfrm>
            <a:off x="5796136" y="4293096"/>
            <a:ext cx="504056" cy="648072"/>
            <a:chOff x="5076056" y="5085184"/>
            <a:chExt cx="504056" cy="648072"/>
          </a:xfrm>
        </p:grpSpPr>
        <p:grpSp>
          <p:nvGrpSpPr>
            <p:cNvPr id="24" name="群組 23"/>
            <p:cNvGrpSpPr/>
            <p:nvPr/>
          </p:nvGrpSpPr>
          <p:grpSpPr>
            <a:xfrm>
              <a:off x="5472100" y="5373216"/>
              <a:ext cx="108012" cy="216024"/>
              <a:chOff x="4283968" y="2708920"/>
              <a:chExt cx="216024" cy="432048"/>
            </a:xfrm>
            <a:scene3d>
              <a:camera prst="orthographicFront">
                <a:rot lat="0" lon="0" rev="16200000"/>
              </a:camera>
              <a:lightRig rig="threePt" dir="t"/>
            </a:scene3d>
          </p:grpSpPr>
          <p:sp>
            <p:nvSpPr>
              <p:cNvPr id="34" name="橢圓 33"/>
              <p:cNvSpPr/>
              <p:nvPr/>
            </p:nvSpPr>
            <p:spPr>
              <a:xfrm>
                <a:off x="4283968" y="2708920"/>
                <a:ext cx="216024" cy="216024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35" name="弧形 34"/>
              <p:cNvSpPr/>
              <p:nvPr/>
            </p:nvSpPr>
            <p:spPr>
              <a:xfrm>
                <a:off x="4283968" y="2708920"/>
                <a:ext cx="216024" cy="432048"/>
              </a:xfrm>
              <a:prstGeom prst="arc">
                <a:avLst>
                  <a:gd name="adj1" fmla="val 16200000"/>
                  <a:gd name="adj2" fmla="val 5747557"/>
                </a:avLst>
              </a:prstGeom>
              <a:ln w="22225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grpSp>
          <p:nvGrpSpPr>
            <p:cNvPr id="25" name="群組 24"/>
            <p:cNvGrpSpPr/>
            <p:nvPr/>
          </p:nvGrpSpPr>
          <p:grpSpPr>
            <a:xfrm>
              <a:off x="5220072" y="5517232"/>
              <a:ext cx="108012" cy="216024"/>
              <a:chOff x="4283968" y="2708920"/>
              <a:chExt cx="216024" cy="432048"/>
            </a:xfrm>
            <a:scene3d>
              <a:camera prst="orthographicFront">
                <a:rot lat="0" lon="0" rev="10800000"/>
              </a:camera>
              <a:lightRig rig="threePt" dir="t"/>
            </a:scene3d>
          </p:grpSpPr>
          <p:sp>
            <p:nvSpPr>
              <p:cNvPr id="32" name="橢圓 31"/>
              <p:cNvSpPr/>
              <p:nvPr/>
            </p:nvSpPr>
            <p:spPr>
              <a:xfrm>
                <a:off x="4283968" y="2708920"/>
                <a:ext cx="216024" cy="216024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33" name="弧形 32"/>
              <p:cNvSpPr/>
              <p:nvPr/>
            </p:nvSpPr>
            <p:spPr>
              <a:xfrm>
                <a:off x="4283968" y="2708920"/>
                <a:ext cx="216024" cy="432048"/>
              </a:xfrm>
              <a:prstGeom prst="arc">
                <a:avLst>
                  <a:gd name="adj1" fmla="val 16200000"/>
                  <a:gd name="adj2" fmla="val 5747557"/>
                </a:avLst>
              </a:prstGeom>
              <a:ln w="22225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grpSp>
          <p:nvGrpSpPr>
            <p:cNvPr id="26" name="群組 25"/>
            <p:cNvGrpSpPr/>
            <p:nvPr/>
          </p:nvGrpSpPr>
          <p:grpSpPr>
            <a:xfrm>
              <a:off x="5076056" y="5229200"/>
              <a:ext cx="108012" cy="216024"/>
              <a:chOff x="4283968" y="2708920"/>
              <a:chExt cx="216024" cy="432048"/>
            </a:xfrm>
            <a:scene3d>
              <a:camera prst="orthographicFront">
                <a:rot lat="0" lon="0" rev="5400000"/>
              </a:camera>
              <a:lightRig rig="threePt" dir="t"/>
            </a:scene3d>
          </p:grpSpPr>
          <p:sp>
            <p:nvSpPr>
              <p:cNvPr id="30" name="橢圓 29"/>
              <p:cNvSpPr/>
              <p:nvPr/>
            </p:nvSpPr>
            <p:spPr>
              <a:xfrm>
                <a:off x="4283968" y="2708920"/>
                <a:ext cx="216024" cy="216024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31" name="弧形 30"/>
              <p:cNvSpPr/>
              <p:nvPr/>
            </p:nvSpPr>
            <p:spPr>
              <a:xfrm>
                <a:off x="4283968" y="2708920"/>
                <a:ext cx="216024" cy="432048"/>
              </a:xfrm>
              <a:prstGeom prst="arc">
                <a:avLst>
                  <a:gd name="adj1" fmla="val 16200000"/>
                  <a:gd name="adj2" fmla="val 5747557"/>
                </a:avLst>
              </a:prstGeom>
              <a:ln w="22225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grpSp>
          <p:nvGrpSpPr>
            <p:cNvPr id="27" name="群組 26"/>
            <p:cNvGrpSpPr/>
            <p:nvPr/>
          </p:nvGrpSpPr>
          <p:grpSpPr>
            <a:xfrm>
              <a:off x="5328084" y="5085184"/>
              <a:ext cx="108012" cy="216024"/>
              <a:chOff x="4283968" y="2708920"/>
              <a:chExt cx="216024" cy="432048"/>
            </a:xfrm>
            <a:scene3d>
              <a:camera prst="orthographicFront">
                <a:rot lat="0" lon="0" rev="0"/>
              </a:camera>
              <a:lightRig rig="threePt" dir="t"/>
            </a:scene3d>
          </p:grpSpPr>
          <p:sp>
            <p:nvSpPr>
              <p:cNvPr id="28" name="橢圓 27"/>
              <p:cNvSpPr/>
              <p:nvPr/>
            </p:nvSpPr>
            <p:spPr>
              <a:xfrm>
                <a:off x="4283968" y="2708920"/>
                <a:ext cx="216024" cy="216024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9" name="弧形 28"/>
              <p:cNvSpPr/>
              <p:nvPr/>
            </p:nvSpPr>
            <p:spPr>
              <a:xfrm>
                <a:off x="4283968" y="2708920"/>
                <a:ext cx="216024" cy="432048"/>
              </a:xfrm>
              <a:prstGeom prst="arc">
                <a:avLst>
                  <a:gd name="adj1" fmla="val 16200000"/>
                  <a:gd name="adj2" fmla="val 5747557"/>
                </a:avLst>
              </a:prstGeom>
              <a:ln w="22225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</p:grpSp>
      <p:grpSp>
        <p:nvGrpSpPr>
          <p:cNvPr id="36" name="群組 35"/>
          <p:cNvGrpSpPr/>
          <p:nvPr/>
        </p:nvGrpSpPr>
        <p:grpSpPr>
          <a:xfrm>
            <a:off x="8388424" y="4221088"/>
            <a:ext cx="216024" cy="432048"/>
            <a:chOff x="4283968" y="2708920"/>
            <a:chExt cx="216024" cy="432048"/>
          </a:xfrm>
          <a:scene3d>
            <a:camera prst="orthographicFront">
              <a:rot lat="0" lon="0" rev="18000000"/>
            </a:camera>
            <a:lightRig rig="threePt" dir="t"/>
          </a:scene3d>
        </p:grpSpPr>
        <p:sp>
          <p:nvSpPr>
            <p:cNvPr id="37" name="橢圓 36"/>
            <p:cNvSpPr/>
            <p:nvPr/>
          </p:nvSpPr>
          <p:spPr>
            <a:xfrm>
              <a:off x="4283968" y="2708920"/>
              <a:ext cx="216024" cy="216024"/>
            </a:xfrm>
            <a:prstGeom prst="ellips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8" name="弧形 37"/>
            <p:cNvSpPr/>
            <p:nvPr/>
          </p:nvSpPr>
          <p:spPr>
            <a:xfrm>
              <a:off x="4283968" y="2708920"/>
              <a:ext cx="216024" cy="432048"/>
            </a:xfrm>
            <a:prstGeom prst="arc">
              <a:avLst>
                <a:gd name="adj1" fmla="val 16200000"/>
                <a:gd name="adj2" fmla="val 5747557"/>
              </a:avLst>
            </a:prstGeom>
            <a:ln w="222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39" name="群組 38"/>
          <p:cNvGrpSpPr/>
          <p:nvPr/>
        </p:nvGrpSpPr>
        <p:grpSpPr>
          <a:xfrm>
            <a:off x="7524328" y="4221088"/>
            <a:ext cx="216024" cy="432048"/>
            <a:chOff x="4283968" y="2708920"/>
            <a:chExt cx="216024" cy="432048"/>
          </a:xfrm>
          <a:scene3d>
            <a:camera prst="orthographicFront">
              <a:rot lat="0" lon="0" rev="3600000"/>
            </a:camera>
            <a:lightRig rig="threePt" dir="t"/>
          </a:scene3d>
        </p:grpSpPr>
        <p:sp>
          <p:nvSpPr>
            <p:cNvPr id="40" name="橢圓 39"/>
            <p:cNvSpPr/>
            <p:nvPr/>
          </p:nvSpPr>
          <p:spPr>
            <a:xfrm>
              <a:off x="4283968" y="2708920"/>
              <a:ext cx="216024" cy="216024"/>
            </a:xfrm>
            <a:prstGeom prst="ellips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1" name="弧形 40"/>
            <p:cNvSpPr/>
            <p:nvPr/>
          </p:nvSpPr>
          <p:spPr>
            <a:xfrm>
              <a:off x="4283968" y="2708920"/>
              <a:ext cx="216024" cy="432048"/>
            </a:xfrm>
            <a:prstGeom prst="arc">
              <a:avLst>
                <a:gd name="adj1" fmla="val 16200000"/>
                <a:gd name="adj2" fmla="val 5747557"/>
              </a:avLst>
            </a:prstGeom>
            <a:ln w="222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42" name="群組 41"/>
          <p:cNvGrpSpPr/>
          <p:nvPr/>
        </p:nvGrpSpPr>
        <p:grpSpPr>
          <a:xfrm>
            <a:off x="7956376" y="4869160"/>
            <a:ext cx="216024" cy="432048"/>
            <a:chOff x="4283968" y="2708920"/>
            <a:chExt cx="216024" cy="432048"/>
          </a:xfrm>
          <a:scene3d>
            <a:camera prst="orthographicFront">
              <a:rot lat="0" lon="0" rev="10800000"/>
            </a:camera>
            <a:lightRig rig="threePt" dir="t"/>
          </a:scene3d>
        </p:grpSpPr>
        <p:sp>
          <p:nvSpPr>
            <p:cNvPr id="43" name="橢圓 42"/>
            <p:cNvSpPr/>
            <p:nvPr/>
          </p:nvSpPr>
          <p:spPr>
            <a:xfrm>
              <a:off x="4283968" y="2708920"/>
              <a:ext cx="216024" cy="216024"/>
            </a:xfrm>
            <a:prstGeom prst="ellips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4" name="弧形 43"/>
            <p:cNvSpPr/>
            <p:nvPr/>
          </p:nvSpPr>
          <p:spPr>
            <a:xfrm>
              <a:off x="4283968" y="2708920"/>
              <a:ext cx="216024" cy="432048"/>
            </a:xfrm>
            <a:prstGeom prst="arc">
              <a:avLst>
                <a:gd name="adj1" fmla="val 16200000"/>
                <a:gd name="adj2" fmla="val 5747557"/>
              </a:avLst>
            </a:prstGeom>
            <a:ln w="222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45" name="群組 44"/>
          <p:cNvGrpSpPr/>
          <p:nvPr/>
        </p:nvGrpSpPr>
        <p:grpSpPr>
          <a:xfrm>
            <a:off x="7956376" y="3933056"/>
            <a:ext cx="216024" cy="432048"/>
            <a:chOff x="4283968" y="2708920"/>
            <a:chExt cx="216024" cy="432048"/>
          </a:xfrm>
        </p:grpSpPr>
        <p:sp>
          <p:nvSpPr>
            <p:cNvPr id="46" name="橢圓 45"/>
            <p:cNvSpPr/>
            <p:nvPr/>
          </p:nvSpPr>
          <p:spPr>
            <a:xfrm>
              <a:off x="4283968" y="2708920"/>
              <a:ext cx="216024" cy="216024"/>
            </a:xfrm>
            <a:prstGeom prst="ellips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7" name="弧形 46"/>
            <p:cNvSpPr/>
            <p:nvPr/>
          </p:nvSpPr>
          <p:spPr>
            <a:xfrm>
              <a:off x="4283968" y="2708920"/>
              <a:ext cx="216024" cy="432048"/>
            </a:xfrm>
            <a:prstGeom prst="arc">
              <a:avLst>
                <a:gd name="adj1" fmla="val 16200000"/>
                <a:gd name="adj2" fmla="val 5747557"/>
              </a:avLst>
            </a:prstGeom>
            <a:ln w="222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48" name="群組 47"/>
          <p:cNvGrpSpPr/>
          <p:nvPr/>
        </p:nvGrpSpPr>
        <p:grpSpPr>
          <a:xfrm>
            <a:off x="7524328" y="4653136"/>
            <a:ext cx="216024" cy="432048"/>
            <a:chOff x="4283968" y="2708920"/>
            <a:chExt cx="216024" cy="432048"/>
          </a:xfrm>
          <a:scene3d>
            <a:camera prst="orthographicFront">
              <a:rot lat="0" lon="0" rev="7200000"/>
            </a:camera>
            <a:lightRig rig="threePt" dir="t"/>
          </a:scene3d>
        </p:grpSpPr>
        <p:sp>
          <p:nvSpPr>
            <p:cNvPr id="49" name="橢圓 48"/>
            <p:cNvSpPr/>
            <p:nvPr/>
          </p:nvSpPr>
          <p:spPr>
            <a:xfrm>
              <a:off x="4283968" y="2708920"/>
              <a:ext cx="216024" cy="216024"/>
            </a:xfrm>
            <a:prstGeom prst="ellips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0" name="弧形 49"/>
            <p:cNvSpPr/>
            <p:nvPr/>
          </p:nvSpPr>
          <p:spPr>
            <a:xfrm>
              <a:off x="4283968" y="2708920"/>
              <a:ext cx="216024" cy="432048"/>
            </a:xfrm>
            <a:prstGeom prst="arc">
              <a:avLst>
                <a:gd name="adj1" fmla="val 16200000"/>
                <a:gd name="adj2" fmla="val 5747557"/>
              </a:avLst>
            </a:prstGeom>
            <a:ln w="222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51" name="群組 50"/>
          <p:cNvGrpSpPr/>
          <p:nvPr/>
        </p:nvGrpSpPr>
        <p:grpSpPr>
          <a:xfrm>
            <a:off x="8388424" y="4653136"/>
            <a:ext cx="216024" cy="432048"/>
            <a:chOff x="4283968" y="2708920"/>
            <a:chExt cx="216024" cy="432048"/>
          </a:xfrm>
          <a:scene3d>
            <a:camera prst="orthographicFront">
              <a:rot lat="0" lon="0" rev="14400000"/>
            </a:camera>
            <a:lightRig rig="threePt" dir="t"/>
          </a:scene3d>
        </p:grpSpPr>
        <p:sp>
          <p:nvSpPr>
            <p:cNvPr id="52" name="橢圓 51"/>
            <p:cNvSpPr/>
            <p:nvPr/>
          </p:nvSpPr>
          <p:spPr>
            <a:xfrm>
              <a:off x="4283968" y="2708920"/>
              <a:ext cx="216024" cy="216024"/>
            </a:xfrm>
            <a:prstGeom prst="ellips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3" name="弧形 52"/>
            <p:cNvSpPr/>
            <p:nvPr/>
          </p:nvSpPr>
          <p:spPr>
            <a:xfrm>
              <a:off x="4283968" y="2708920"/>
              <a:ext cx="216024" cy="432048"/>
            </a:xfrm>
            <a:prstGeom prst="arc">
              <a:avLst>
                <a:gd name="adj1" fmla="val 16200000"/>
                <a:gd name="adj2" fmla="val 5747557"/>
              </a:avLst>
            </a:prstGeom>
            <a:ln w="222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54" name="群組 53"/>
          <p:cNvGrpSpPr/>
          <p:nvPr/>
        </p:nvGrpSpPr>
        <p:grpSpPr>
          <a:xfrm>
            <a:off x="611560" y="4653136"/>
            <a:ext cx="216024" cy="432048"/>
            <a:chOff x="4283968" y="2708920"/>
            <a:chExt cx="216024" cy="432048"/>
          </a:xfrm>
        </p:grpSpPr>
        <p:sp>
          <p:nvSpPr>
            <p:cNvPr id="55" name="橢圓 54"/>
            <p:cNvSpPr/>
            <p:nvPr/>
          </p:nvSpPr>
          <p:spPr>
            <a:xfrm>
              <a:off x="4283968" y="2708920"/>
              <a:ext cx="216024" cy="216024"/>
            </a:xfrm>
            <a:prstGeom prst="ellips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6" name="弧形 55"/>
            <p:cNvSpPr/>
            <p:nvPr/>
          </p:nvSpPr>
          <p:spPr>
            <a:xfrm>
              <a:off x="4283968" y="2708920"/>
              <a:ext cx="216024" cy="432048"/>
            </a:xfrm>
            <a:prstGeom prst="arc">
              <a:avLst>
                <a:gd name="adj1" fmla="val 16200000"/>
                <a:gd name="adj2" fmla="val 5747557"/>
              </a:avLst>
            </a:prstGeom>
            <a:ln w="222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030141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文字方塊 1"/>
              <p:cNvSpPr txBox="1"/>
              <p:nvPr/>
            </p:nvSpPr>
            <p:spPr>
              <a:xfrm>
                <a:off x="1028833" y="207149"/>
                <a:ext cx="7944995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32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(b) Center Rectangular lattice (</a:t>
                </a:r>
                <a14:m>
                  <m:oMath xmlns:m="http://schemas.openxmlformats.org/officeDocument/2006/math">
                    <m:r>
                      <a:rPr lang="en-US" altLang="zh-TW" sz="320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zh-TW" altLang="en-US" sz="320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≠</m:t>
                    </m:r>
                    <m:r>
                      <a:rPr lang="en-US" altLang="zh-TW" sz="320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𝑏</m:t>
                    </m:r>
                  </m:oMath>
                </a14:m>
                <a:r>
                  <a:rPr lang="en-US" altLang="zh-TW" sz="32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; </a:t>
                </a:r>
                <a14:m>
                  <m:oMath xmlns:m="http://schemas.openxmlformats.org/officeDocument/2006/math">
                    <m:r>
                      <a:rPr lang="zh-TW" altLang="en-US" sz="320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𝛾</m:t>
                    </m:r>
                    <m:r>
                      <a:rPr lang="en-US" altLang="zh-TW" sz="320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en-US" altLang="zh-TW" sz="32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 90</a:t>
                </a:r>
                <a:r>
                  <a:rPr lang="en-US" altLang="zh-TW" sz="3200" baseline="300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o</a:t>
                </a:r>
                <a:r>
                  <a:rPr lang="en-US" altLang="zh-TW" sz="32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)</a:t>
                </a:r>
                <a:endParaRPr lang="zh-TW" altLang="en-US" sz="3200" dirty="0">
                  <a:solidFill>
                    <a:srgbClr val="0000FF"/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文字方塊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8833" y="207149"/>
                <a:ext cx="7944995" cy="584775"/>
              </a:xfrm>
              <a:prstGeom prst="rect">
                <a:avLst/>
              </a:prstGeom>
              <a:blipFill rotWithShape="0">
                <a:blip r:embed="rId2" cstate="print"/>
                <a:stretch>
                  <a:fillRect l="-1995" t="-14583" r="-614" b="-3229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文字方塊 2"/>
          <p:cNvSpPr txBox="1"/>
          <p:nvPr/>
        </p:nvSpPr>
        <p:spPr>
          <a:xfrm>
            <a:off x="1524857" y="1044025"/>
            <a:ext cx="54954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Maintain mirror symmetry </a:t>
            </a:r>
            <a:r>
              <a:rPr lang="en-US" altLang="zh-TW" sz="3200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zh-TW" sz="3200" i="1" kern="100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endParaRPr lang="zh-TW" altLang="zh-TW" sz="2800" i="1" kern="100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圖片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856" y="1767970"/>
            <a:ext cx="3479191" cy="28851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 1573"/>
          <p:cNvGrpSpPr>
            <a:grpSpLocks/>
          </p:cNvGrpSpPr>
          <p:nvPr/>
        </p:nvGrpSpPr>
        <p:grpSpPr bwMode="auto">
          <a:xfrm>
            <a:off x="1691679" y="4785378"/>
            <a:ext cx="3312367" cy="1811973"/>
            <a:chOff x="3597" y="3045"/>
            <a:chExt cx="3660" cy="2070"/>
          </a:xfrm>
        </p:grpSpPr>
        <p:sp>
          <p:nvSpPr>
            <p:cNvPr id="6" name="Oval 117"/>
            <p:cNvSpPr>
              <a:spLocks noChangeArrowheads="1"/>
            </p:cNvSpPr>
            <p:nvPr/>
          </p:nvSpPr>
          <p:spPr bwMode="auto">
            <a:xfrm>
              <a:off x="3597" y="3240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7" name="Oval 118"/>
            <p:cNvSpPr>
              <a:spLocks noChangeArrowheads="1"/>
            </p:cNvSpPr>
            <p:nvPr/>
          </p:nvSpPr>
          <p:spPr bwMode="auto">
            <a:xfrm>
              <a:off x="3600" y="3600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8" name="Oval 119"/>
            <p:cNvSpPr>
              <a:spLocks noChangeArrowheads="1"/>
            </p:cNvSpPr>
            <p:nvPr/>
          </p:nvSpPr>
          <p:spPr bwMode="auto">
            <a:xfrm>
              <a:off x="3600" y="3960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9" name="Oval 120"/>
            <p:cNvSpPr>
              <a:spLocks noChangeArrowheads="1"/>
            </p:cNvSpPr>
            <p:nvPr/>
          </p:nvSpPr>
          <p:spPr bwMode="auto">
            <a:xfrm>
              <a:off x="3600" y="4320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10" name="Oval 121"/>
            <p:cNvSpPr>
              <a:spLocks noChangeArrowheads="1"/>
            </p:cNvSpPr>
            <p:nvPr/>
          </p:nvSpPr>
          <p:spPr bwMode="auto">
            <a:xfrm>
              <a:off x="3600" y="4680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11" name="Oval 122"/>
            <p:cNvSpPr>
              <a:spLocks noChangeArrowheads="1"/>
            </p:cNvSpPr>
            <p:nvPr/>
          </p:nvSpPr>
          <p:spPr bwMode="auto">
            <a:xfrm>
              <a:off x="4320" y="3240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12" name="Oval 123"/>
            <p:cNvSpPr>
              <a:spLocks noChangeArrowheads="1"/>
            </p:cNvSpPr>
            <p:nvPr/>
          </p:nvSpPr>
          <p:spPr bwMode="auto">
            <a:xfrm>
              <a:off x="4320" y="3600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13" name="Oval 124"/>
            <p:cNvSpPr>
              <a:spLocks noChangeArrowheads="1"/>
            </p:cNvSpPr>
            <p:nvPr/>
          </p:nvSpPr>
          <p:spPr bwMode="auto">
            <a:xfrm>
              <a:off x="4317" y="3960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14" name="Oval 125"/>
            <p:cNvSpPr>
              <a:spLocks noChangeArrowheads="1"/>
            </p:cNvSpPr>
            <p:nvPr/>
          </p:nvSpPr>
          <p:spPr bwMode="auto">
            <a:xfrm>
              <a:off x="4320" y="4320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15" name="Oval 126"/>
            <p:cNvSpPr>
              <a:spLocks noChangeArrowheads="1"/>
            </p:cNvSpPr>
            <p:nvPr/>
          </p:nvSpPr>
          <p:spPr bwMode="auto">
            <a:xfrm>
              <a:off x="4320" y="4680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16" name="Oval 127"/>
            <p:cNvSpPr>
              <a:spLocks noChangeArrowheads="1"/>
            </p:cNvSpPr>
            <p:nvPr/>
          </p:nvSpPr>
          <p:spPr bwMode="auto">
            <a:xfrm>
              <a:off x="5040" y="3240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17" name="Oval 128"/>
            <p:cNvSpPr>
              <a:spLocks noChangeArrowheads="1"/>
            </p:cNvSpPr>
            <p:nvPr/>
          </p:nvSpPr>
          <p:spPr bwMode="auto">
            <a:xfrm>
              <a:off x="5040" y="3600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18" name="Oval 129"/>
            <p:cNvSpPr>
              <a:spLocks noChangeArrowheads="1"/>
            </p:cNvSpPr>
            <p:nvPr/>
          </p:nvSpPr>
          <p:spPr bwMode="auto">
            <a:xfrm>
              <a:off x="5037" y="3960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19" name="Oval 130"/>
            <p:cNvSpPr>
              <a:spLocks noChangeArrowheads="1"/>
            </p:cNvSpPr>
            <p:nvPr/>
          </p:nvSpPr>
          <p:spPr bwMode="auto">
            <a:xfrm>
              <a:off x="5040" y="4320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20" name="Oval 131"/>
            <p:cNvSpPr>
              <a:spLocks noChangeArrowheads="1"/>
            </p:cNvSpPr>
            <p:nvPr/>
          </p:nvSpPr>
          <p:spPr bwMode="auto">
            <a:xfrm>
              <a:off x="5040" y="4680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21" name="Oval 132"/>
            <p:cNvSpPr>
              <a:spLocks noChangeArrowheads="1"/>
            </p:cNvSpPr>
            <p:nvPr/>
          </p:nvSpPr>
          <p:spPr bwMode="auto">
            <a:xfrm>
              <a:off x="5760" y="3240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22" name="Oval 133"/>
            <p:cNvSpPr>
              <a:spLocks noChangeArrowheads="1"/>
            </p:cNvSpPr>
            <p:nvPr/>
          </p:nvSpPr>
          <p:spPr bwMode="auto">
            <a:xfrm>
              <a:off x="5760" y="3600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23" name="Oval 134"/>
            <p:cNvSpPr>
              <a:spLocks noChangeArrowheads="1"/>
            </p:cNvSpPr>
            <p:nvPr/>
          </p:nvSpPr>
          <p:spPr bwMode="auto">
            <a:xfrm>
              <a:off x="5760" y="3960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24" name="Oval 135"/>
            <p:cNvSpPr>
              <a:spLocks noChangeArrowheads="1"/>
            </p:cNvSpPr>
            <p:nvPr/>
          </p:nvSpPr>
          <p:spPr bwMode="auto">
            <a:xfrm>
              <a:off x="5760" y="4320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25" name="Oval 136"/>
            <p:cNvSpPr>
              <a:spLocks noChangeArrowheads="1"/>
            </p:cNvSpPr>
            <p:nvPr/>
          </p:nvSpPr>
          <p:spPr bwMode="auto">
            <a:xfrm>
              <a:off x="5760" y="4680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26" name="Oval 137"/>
            <p:cNvSpPr>
              <a:spLocks noChangeArrowheads="1"/>
            </p:cNvSpPr>
            <p:nvPr/>
          </p:nvSpPr>
          <p:spPr bwMode="auto">
            <a:xfrm>
              <a:off x="6480" y="3240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27" name="Oval 138"/>
            <p:cNvSpPr>
              <a:spLocks noChangeArrowheads="1"/>
            </p:cNvSpPr>
            <p:nvPr/>
          </p:nvSpPr>
          <p:spPr bwMode="auto">
            <a:xfrm>
              <a:off x="6480" y="3600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28" name="Oval 139"/>
            <p:cNvSpPr>
              <a:spLocks noChangeArrowheads="1"/>
            </p:cNvSpPr>
            <p:nvPr/>
          </p:nvSpPr>
          <p:spPr bwMode="auto">
            <a:xfrm>
              <a:off x="6477" y="3960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29" name="Oval 140"/>
            <p:cNvSpPr>
              <a:spLocks noChangeArrowheads="1"/>
            </p:cNvSpPr>
            <p:nvPr/>
          </p:nvSpPr>
          <p:spPr bwMode="auto">
            <a:xfrm>
              <a:off x="6480" y="4320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30" name="Oval 141"/>
            <p:cNvSpPr>
              <a:spLocks noChangeArrowheads="1"/>
            </p:cNvSpPr>
            <p:nvPr/>
          </p:nvSpPr>
          <p:spPr bwMode="auto">
            <a:xfrm>
              <a:off x="6480" y="4680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31" name="Oval 142"/>
            <p:cNvSpPr>
              <a:spLocks noChangeArrowheads="1"/>
            </p:cNvSpPr>
            <p:nvPr/>
          </p:nvSpPr>
          <p:spPr bwMode="auto">
            <a:xfrm>
              <a:off x="7200" y="3240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32" name="Oval 143"/>
            <p:cNvSpPr>
              <a:spLocks noChangeArrowheads="1"/>
            </p:cNvSpPr>
            <p:nvPr/>
          </p:nvSpPr>
          <p:spPr bwMode="auto">
            <a:xfrm>
              <a:off x="7200" y="3600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33" name="Oval 144"/>
            <p:cNvSpPr>
              <a:spLocks noChangeArrowheads="1"/>
            </p:cNvSpPr>
            <p:nvPr/>
          </p:nvSpPr>
          <p:spPr bwMode="auto">
            <a:xfrm>
              <a:off x="7197" y="3960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34" name="Oval 145"/>
            <p:cNvSpPr>
              <a:spLocks noChangeArrowheads="1"/>
            </p:cNvSpPr>
            <p:nvPr/>
          </p:nvSpPr>
          <p:spPr bwMode="auto">
            <a:xfrm>
              <a:off x="7200" y="4320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35" name="Oval 146"/>
            <p:cNvSpPr>
              <a:spLocks noChangeArrowheads="1"/>
            </p:cNvSpPr>
            <p:nvPr/>
          </p:nvSpPr>
          <p:spPr bwMode="auto">
            <a:xfrm>
              <a:off x="7200" y="4680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cxnSp>
          <p:nvCxnSpPr>
            <p:cNvPr id="36" name="Line 147"/>
            <p:cNvCxnSpPr/>
            <p:nvPr/>
          </p:nvCxnSpPr>
          <p:spPr bwMode="auto">
            <a:xfrm>
              <a:off x="3630" y="3135"/>
              <a:ext cx="0" cy="19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7" name="Line 148"/>
            <p:cNvCxnSpPr/>
            <p:nvPr/>
          </p:nvCxnSpPr>
          <p:spPr bwMode="auto">
            <a:xfrm>
              <a:off x="4365" y="3105"/>
              <a:ext cx="0" cy="19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8" name="Line 149"/>
            <p:cNvCxnSpPr/>
            <p:nvPr/>
          </p:nvCxnSpPr>
          <p:spPr bwMode="auto">
            <a:xfrm>
              <a:off x="5055" y="3135"/>
              <a:ext cx="0" cy="19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" name="Line 150"/>
            <p:cNvCxnSpPr/>
            <p:nvPr/>
          </p:nvCxnSpPr>
          <p:spPr bwMode="auto">
            <a:xfrm>
              <a:off x="5790" y="3120"/>
              <a:ext cx="0" cy="19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" name="Line 151"/>
            <p:cNvCxnSpPr/>
            <p:nvPr/>
          </p:nvCxnSpPr>
          <p:spPr bwMode="auto">
            <a:xfrm>
              <a:off x="6510" y="3075"/>
              <a:ext cx="0" cy="19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" name="Line 152"/>
            <p:cNvCxnSpPr/>
            <p:nvPr/>
          </p:nvCxnSpPr>
          <p:spPr bwMode="auto">
            <a:xfrm>
              <a:off x="7245" y="3045"/>
              <a:ext cx="0" cy="19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2" name="Oval 154"/>
            <p:cNvSpPr>
              <a:spLocks noChangeArrowheads="1"/>
            </p:cNvSpPr>
            <p:nvPr/>
          </p:nvSpPr>
          <p:spPr bwMode="auto">
            <a:xfrm>
              <a:off x="3945" y="3420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43" name="Oval 155"/>
            <p:cNvSpPr>
              <a:spLocks noChangeArrowheads="1"/>
            </p:cNvSpPr>
            <p:nvPr/>
          </p:nvSpPr>
          <p:spPr bwMode="auto">
            <a:xfrm>
              <a:off x="3960" y="3780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44" name="Oval 156"/>
            <p:cNvSpPr>
              <a:spLocks noChangeArrowheads="1"/>
            </p:cNvSpPr>
            <p:nvPr/>
          </p:nvSpPr>
          <p:spPr bwMode="auto">
            <a:xfrm>
              <a:off x="3932" y="4140"/>
              <a:ext cx="85" cy="85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45" name="Oval 157"/>
            <p:cNvSpPr>
              <a:spLocks noChangeArrowheads="1"/>
            </p:cNvSpPr>
            <p:nvPr/>
          </p:nvSpPr>
          <p:spPr bwMode="auto">
            <a:xfrm>
              <a:off x="3932" y="4500"/>
              <a:ext cx="85" cy="85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46" name="Oval 158"/>
            <p:cNvSpPr>
              <a:spLocks noChangeArrowheads="1"/>
            </p:cNvSpPr>
            <p:nvPr/>
          </p:nvSpPr>
          <p:spPr bwMode="auto">
            <a:xfrm>
              <a:off x="4680" y="3420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47" name="Oval 159"/>
            <p:cNvSpPr>
              <a:spLocks noChangeArrowheads="1"/>
            </p:cNvSpPr>
            <p:nvPr/>
          </p:nvSpPr>
          <p:spPr bwMode="auto">
            <a:xfrm>
              <a:off x="4695" y="3780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48" name="Oval 160"/>
            <p:cNvSpPr>
              <a:spLocks noChangeArrowheads="1"/>
            </p:cNvSpPr>
            <p:nvPr/>
          </p:nvSpPr>
          <p:spPr bwMode="auto">
            <a:xfrm>
              <a:off x="4695" y="4140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49" name="Oval 161"/>
            <p:cNvSpPr>
              <a:spLocks noChangeArrowheads="1"/>
            </p:cNvSpPr>
            <p:nvPr/>
          </p:nvSpPr>
          <p:spPr bwMode="auto">
            <a:xfrm>
              <a:off x="4695" y="4500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50" name="Oval 162"/>
            <p:cNvSpPr>
              <a:spLocks noChangeArrowheads="1"/>
            </p:cNvSpPr>
            <p:nvPr/>
          </p:nvSpPr>
          <p:spPr bwMode="auto">
            <a:xfrm>
              <a:off x="5400" y="3420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51" name="Oval 163"/>
            <p:cNvSpPr>
              <a:spLocks noChangeArrowheads="1"/>
            </p:cNvSpPr>
            <p:nvPr/>
          </p:nvSpPr>
          <p:spPr bwMode="auto">
            <a:xfrm>
              <a:off x="5415" y="3780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52" name="Oval 164"/>
            <p:cNvSpPr>
              <a:spLocks noChangeArrowheads="1"/>
            </p:cNvSpPr>
            <p:nvPr/>
          </p:nvSpPr>
          <p:spPr bwMode="auto">
            <a:xfrm>
              <a:off x="5415" y="4140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53" name="Oval 165"/>
            <p:cNvSpPr>
              <a:spLocks noChangeArrowheads="1"/>
            </p:cNvSpPr>
            <p:nvPr/>
          </p:nvSpPr>
          <p:spPr bwMode="auto">
            <a:xfrm>
              <a:off x="5415" y="4500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54" name="Oval 166"/>
            <p:cNvSpPr>
              <a:spLocks noChangeArrowheads="1"/>
            </p:cNvSpPr>
            <p:nvPr/>
          </p:nvSpPr>
          <p:spPr bwMode="auto">
            <a:xfrm>
              <a:off x="6120" y="3420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55" name="Oval 167"/>
            <p:cNvSpPr>
              <a:spLocks noChangeArrowheads="1"/>
            </p:cNvSpPr>
            <p:nvPr/>
          </p:nvSpPr>
          <p:spPr bwMode="auto">
            <a:xfrm>
              <a:off x="6135" y="3780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56" name="Oval 168"/>
            <p:cNvSpPr>
              <a:spLocks noChangeArrowheads="1"/>
            </p:cNvSpPr>
            <p:nvPr/>
          </p:nvSpPr>
          <p:spPr bwMode="auto">
            <a:xfrm>
              <a:off x="6135" y="4140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57" name="Oval 169"/>
            <p:cNvSpPr>
              <a:spLocks noChangeArrowheads="1"/>
            </p:cNvSpPr>
            <p:nvPr/>
          </p:nvSpPr>
          <p:spPr bwMode="auto">
            <a:xfrm>
              <a:off x="6135" y="4500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58" name="Oval 170"/>
            <p:cNvSpPr>
              <a:spLocks noChangeArrowheads="1"/>
            </p:cNvSpPr>
            <p:nvPr/>
          </p:nvSpPr>
          <p:spPr bwMode="auto">
            <a:xfrm>
              <a:off x="6840" y="3420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59" name="Oval 171"/>
            <p:cNvSpPr>
              <a:spLocks noChangeArrowheads="1"/>
            </p:cNvSpPr>
            <p:nvPr/>
          </p:nvSpPr>
          <p:spPr bwMode="auto">
            <a:xfrm>
              <a:off x="6855" y="3780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60" name="Oval 172"/>
            <p:cNvSpPr>
              <a:spLocks noChangeArrowheads="1"/>
            </p:cNvSpPr>
            <p:nvPr/>
          </p:nvSpPr>
          <p:spPr bwMode="auto">
            <a:xfrm>
              <a:off x="6855" y="4140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61" name="Oval 173"/>
            <p:cNvSpPr>
              <a:spLocks noChangeArrowheads="1"/>
            </p:cNvSpPr>
            <p:nvPr/>
          </p:nvSpPr>
          <p:spPr bwMode="auto">
            <a:xfrm>
              <a:off x="6855" y="4500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cxnSp>
          <p:nvCxnSpPr>
            <p:cNvPr id="62" name="Line 174"/>
            <p:cNvCxnSpPr/>
            <p:nvPr/>
          </p:nvCxnSpPr>
          <p:spPr bwMode="auto">
            <a:xfrm>
              <a:off x="3990" y="3120"/>
              <a:ext cx="0" cy="19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3" name="Line 175"/>
            <p:cNvCxnSpPr/>
            <p:nvPr/>
          </p:nvCxnSpPr>
          <p:spPr bwMode="auto">
            <a:xfrm>
              <a:off x="4725" y="3135"/>
              <a:ext cx="0" cy="19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4" name="Line 176"/>
            <p:cNvCxnSpPr/>
            <p:nvPr/>
          </p:nvCxnSpPr>
          <p:spPr bwMode="auto">
            <a:xfrm>
              <a:off x="5430" y="3120"/>
              <a:ext cx="0" cy="19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5" name="Line 177"/>
            <p:cNvCxnSpPr/>
            <p:nvPr/>
          </p:nvCxnSpPr>
          <p:spPr bwMode="auto">
            <a:xfrm>
              <a:off x="6165" y="3135"/>
              <a:ext cx="0" cy="19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6" name="Line 178"/>
            <p:cNvCxnSpPr/>
            <p:nvPr/>
          </p:nvCxnSpPr>
          <p:spPr bwMode="auto">
            <a:xfrm>
              <a:off x="6885" y="3075"/>
              <a:ext cx="0" cy="201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7" name="Rectangle 179"/>
            <p:cNvSpPr>
              <a:spLocks noChangeArrowheads="1"/>
            </p:cNvSpPr>
            <p:nvPr/>
          </p:nvSpPr>
          <p:spPr bwMode="auto">
            <a:xfrm>
              <a:off x="3627" y="3255"/>
              <a:ext cx="720" cy="360"/>
            </a:xfrm>
            <a:prstGeom prst="rect">
              <a:avLst/>
            </a:prstGeom>
            <a:noFill/>
            <a:ln w="1587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68" name="Oval 180"/>
            <p:cNvSpPr>
              <a:spLocks noChangeArrowheads="1"/>
            </p:cNvSpPr>
            <p:nvPr/>
          </p:nvSpPr>
          <p:spPr bwMode="auto">
            <a:xfrm>
              <a:off x="3600" y="3240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69" name="Oval 181"/>
            <p:cNvSpPr>
              <a:spLocks noChangeArrowheads="1"/>
            </p:cNvSpPr>
            <p:nvPr/>
          </p:nvSpPr>
          <p:spPr bwMode="auto">
            <a:xfrm>
              <a:off x="4320" y="3240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70" name="Oval 182"/>
            <p:cNvSpPr>
              <a:spLocks noChangeArrowheads="1"/>
            </p:cNvSpPr>
            <p:nvPr/>
          </p:nvSpPr>
          <p:spPr bwMode="auto">
            <a:xfrm>
              <a:off x="3600" y="3600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71" name="Oval 183"/>
            <p:cNvSpPr>
              <a:spLocks noChangeArrowheads="1"/>
            </p:cNvSpPr>
            <p:nvPr/>
          </p:nvSpPr>
          <p:spPr bwMode="auto">
            <a:xfrm>
              <a:off x="4320" y="3600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cxnSp>
          <p:nvCxnSpPr>
            <p:cNvPr id="72" name="Line 184"/>
            <p:cNvCxnSpPr/>
            <p:nvPr/>
          </p:nvCxnSpPr>
          <p:spPr bwMode="auto">
            <a:xfrm flipH="1">
              <a:off x="5400" y="3240"/>
              <a:ext cx="360" cy="180"/>
            </a:xfrm>
            <a:prstGeom prst="line">
              <a:avLst/>
            </a:prstGeom>
            <a:noFill/>
            <a:ln w="158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3" name="Line 185"/>
            <p:cNvCxnSpPr/>
            <p:nvPr/>
          </p:nvCxnSpPr>
          <p:spPr bwMode="auto">
            <a:xfrm>
              <a:off x="5400" y="3420"/>
              <a:ext cx="360" cy="180"/>
            </a:xfrm>
            <a:prstGeom prst="line">
              <a:avLst/>
            </a:prstGeom>
            <a:noFill/>
            <a:ln w="158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4" name="Line 186"/>
            <p:cNvCxnSpPr/>
            <p:nvPr/>
          </p:nvCxnSpPr>
          <p:spPr bwMode="auto">
            <a:xfrm>
              <a:off x="5760" y="3240"/>
              <a:ext cx="360" cy="180"/>
            </a:xfrm>
            <a:prstGeom prst="line">
              <a:avLst/>
            </a:prstGeom>
            <a:noFill/>
            <a:ln w="158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5" name="Oval 187"/>
            <p:cNvSpPr>
              <a:spLocks noChangeArrowheads="1"/>
            </p:cNvSpPr>
            <p:nvPr/>
          </p:nvSpPr>
          <p:spPr bwMode="auto">
            <a:xfrm>
              <a:off x="5400" y="3420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76" name="Oval 188"/>
            <p:cNvSpPr>
              <a:spLocks noChangeArrowheads="1"/>
            </p:cNvSpPr>
            <p:nvPr/>
          </p:nvSpPr>
          <p:spPr bwMode="auto">
            <a:xfrm>
              <a:off x="6120" y="3420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77" name="Oval 189"/>
            <p:cNvSpPr>
              <a:spLocks noChangeArrowheads="1"/>
            </p:cNvSpPr>
            <p:nvPr/>
          </p:nvSpPr>
          <p:spPr bwMode="auto">
            <a:xfrm>
              <a:off x="5732" y="3600"/>
              <a:ext cx="85" cy="85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78" name="Oval 190"/>
            <p:cNvSpPr>
              <a:spLocks noChangeArrowheads="1"/>
            </p:cNvSpPr>
            <p:nvPr/>
          </p:nvSpPr>
          <p:spPr bwMode="auto">
            <a:xfrm>
              <a:off x="5760" y="3240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cxnSp>
          <p:nvCxnSpPr>
            <p:cNvPr id="79" name="Line 743"/>
            <p:cNvCxnSpPr/>
            <p:nvPr/>
          </p:nvCxnSpPr>
          <p:spPr bwMode="auto">
            <a:xfrm flipV="1">
              <a:off x="5820" y="3435"/>
              <a:ext cx="360" cy="180"/>
            </a:xfrm>
            <a:prstGeom prst="line">
              <a:avLst/>
            </a:prstGeom>
            <a:noFill/>
            <a:ln w="158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0" name="Oval 744"/>
            <p:cNvSpPr>
              <a:spLocks noChangeArrowheads="1"/>
            </p:cNvSpPr>
            <p:nvPr/>
          </p:nvSpPr>
          <p:spPr bwMode="auto">
            <a:xfrm>
              <a:off x="6092" y="3420"/>
              <a:ext cx="85" cy="85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</p:grpSp>
      <p:pic>
        <p:nvPicPr>
          <p:cNvPr id="81" name="圖片 80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42083" y="2780928"/>
            <a:ext cx="2818349" cy="1809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2" name="文字方塊 81"/>
              <p:cNvSpPr txBox="1"/>
              <p:nvPr/>
            </p:nvSpPr>
            <p:spPr>
              <a:xfrm>
                <a:off x="5681534" y="4565460"/>
                <a:ext cx="299492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lvl="0"/>
                <a:r>
                  <a:rPr lang="en-US" altLang="zh-TW" sz="32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r>
                      <a:rPr lang="en-US" altLang="zh-TW" sz="3200" i="1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zh-TW" altLang="en-US" sz="3200" i="1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≠</m:t>
                    </m:r>
                    <m:r>
                      <a:rPr lang="en-US" altLang="zh-TW" sz="3200" i="1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𝑏</m:t>
                    </m:r>
                  </m:oMath>
                </a14:m>
                <a:r>
                  <a:rPr lang="en-US" altLang="zh-TW" sz="3200" dirty="0">
                    <a:solidFill>
                      <a:schemeClr val="accent5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 </a:t>
                </a:r>
                <a14:m>
                  <m:oMath xmlns:m="http://schemas.openxmlformats.org/officeDocument/2006/math">
                    <m:r>
                      <a:rPr lang="zh-TW" altLang="en-US" sz="3200" i="1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𝛾</m:t>
                    </m:r>
                    <m:r>
                      <a:rPr lang="en-US" altLang="zh-TW" sz="3200" i="1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en-US" altLang="zh-TW" sz="3200" i="1" dirty="0">
                    <a:solidFill>
                      <a:srgbClr val="0000FF"/>
                    </a:solidFill>
                    <a:latin typeface="Cambria Math" panose="020405030504060302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32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90</a:t>
                </a:r>
                <a:r>
                  <a:rPr lang="en-US" altLang="zh-TW" sz="3200" baseline="300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o</a:t>
                </a:r>
                <a:r>
                  <a:rPr lang="en-US" altLang="zh-TW" sz="3200" i="1" dirty="0">
                    <a:solidFill>
                      <a:srgbClr val="0000FF"/>
                    </a:solidFill>
                    <a:latin typeface="Cambria Math" panose="020405030504060302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)</a:t>
                </a:r>
              </a:p>
            </p:txBody>
          </p:sp>
        </mc:Choice>
        <mc:Fallback xmlns="">
          <p:sp>
            <p:nvSpPr>
              <p:cNvPr id="82" name="文字方塊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1534" y="4565460"/>
                <a:ext cx="2994922" cy="584775"/>
              </a:xfrm>
              <a:prstGeom prst="rect">
                <a:avLst/>
              </a:prstGeom>
              <a:blipFill rotWithShape="0">
                <a:blip r:embed="rId5" cstate="print"/>
                <a:stretch>
                  <a:fillRect l="-5092" t="-14583" r="-4481" b="-3229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4" name="直線接點 83"/>
          <p:cNvCxnSpPr/>
          <p:nvPr/>
        </p:nvCxnSpPr>
        <p:spPr>
          <a:xfrm>
            <a:off x="6372200" y="2837268"/>
            <a:ext cx="0" cy="1586239"/>
          </a:xfrm>
          <a:prstGeom prst="line">
            <a:avLst/>
          </a:prstGeom>
          <a:ln w="2222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線接點 84"/>
          <p:cNvCxnSpPr/>
          <p:nvPr/>
        </p:nvCxnSpPr>
        <p:spPr>
          <a:xfrm>
            <a:off x="7668344" y="2837268"/>
            <a:ext cx="0" cy="1586239"/>
          </a:xfrm>
          <a:prstGeom prst="line">
            <a:avLst/>
          </a:prstGeom>
          <a:ln w="2222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線接點 86"/>
          <p:cNvCxnSpPr/>
          <p:nvPr/>
        </p:nvCxnSpPr>
        <p:spPr>
          <a:xfrm>
            <a:off x="5436096" y="3341324"/>
            <a:ext cx="3240360" cy="0"/>
          </a:xfrm>
          <a:prstGeom prst="line">
            <a:avLst/>
          </a:prstGeom>
          <a:ln w="2222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線接點 87"/>
          <p:cNvCxnSpPr/>
          <p:nvPr/>
        </p:nvCxnSpPr>
        <p:spPr>
          <a:xfrm>
            <a:off x="5436096" y="3989396"/>
            <a:ext cx="3240360" cy="0"/>
          </a:xfrm>
          <a:prstGeom prst="line">
            <a:avLst/>
          </a:prstGeom>
          <a:ln w="2222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9" name="矩形 88"/>
              <p:cNvSpPr/>
              <p:nvPr/>
            </p:nvSpPr>
            <p:spPr>
              <a:xfrm>
                <a:off x="5781621" y="5397023"/>
                <a:ext cx="2606803" cy="1200329"/>
              </a:xfrm>
              <a:prstGeom prst="rect">
                <a:avLst/>
              </a:prstGeom>
              <a:ln>
                <a:solidFill>
                  <a:srgbClr val="FF0000"/>
                </a:solidFill>
              </a:ln>
            </p:spPr>
            <p:txBody>
              <a:bodyPr wrap="none">
                <a:sp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en-US" altLang="zh-TW" sz="2400" kern="100" dirty="0" smtClean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Rhombus cell</a:t>
                </a:r>
              </a:p>
              <a:p>
                <a:pPr algn="ctr">
                  <a:spcAft>
                    <a:spcPts val="0"/>
                  </a:spcAft>
                </a:pPr>
                <a:r>
                  <a:rPr lang="en-US" altLang="zh-TW" sz="2400" kern="1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zh-TW" sz="2400" kern="1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Primitive unit cell</a:t>
                </a:r>
                <a:r>
                  <a:rPr lang="en-US" altLang="zh-TW" sz="2400" kern="1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  <a:p>
                <a:pPr algn="ctr">
                  <a:spcAft>
                    <a:spcPts val="0"/>
                  </a:spcAft>
                </a:pPr>
                <a14:m>
                  <m:oMath xmlns:m="http://schemas.openxmlformats.org/officeDocument/2006/math">
                    <m:r>
                      <a:rPr lang="en-US" altLang="zh-TW" sz="240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altLang="zh-TW" sz="2400" b="0" i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zh-TW" sz="240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𝑏</m:t>
                    </m:r>
                  </m:oMath>
                </a14:m>
                <a:r>
                  <a:rPr lang="en-US" altLang="zh-TW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; </a:t>
                </a:r>
                <a14:m>
                  <m:oMath xmlns:m="http://schemas.openxmlformats.org/officeDocument/2006/math">
                    <m:r>
                      <a:rPr lang="zh-TW" altLang="en-US" sz="240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𝛾</m:t>
                    </m:r>
                    <m:r>
                      <a:rPr lang="en-US" altLang="zh-TW" sz="240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</m:t>
                    </m:r>
                  </m:oMath>
                </a14:m>
                <a:r>
                  <a:rPr lang="en-US" altLang="zh-TW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 90</a:t>
                </a:r>
                <a:r>
                  <a:rPr lang="en-US" altLang="zh-TW" sz="2400" baseline="300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o</a:t>
                </a:r>
                <a:endParaRPr lang="zh-TW" altLang="zh-TW" sz="2400" kern="1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9" name="矩形 8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1621" y="5397023"/>
                <a:ext cx="2606803" cy="1200329"/>
              </a:xfrm>
              <a:prstGeom prst="rect">
                <a:avLst/>
              </a:prstGeom>
              <a:blipFill rotWithShape="0">
                <a:blip r:embed="rId6" cstate="print"/>
                <a:stretch>
                  <a:fillRect l="-2558" t="-3518" r="-2326" b="-10050"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1" name="直線單箭頭接點 90"/>
          <p:cNvCxnSpPr/>
          <p:nvPr/>
        </p:nvCxnSpPr>
        <p:spPr>
          <a:xfrm flipH="1" flipV="1">
            <a:off x="3897209" y="5321092"/>
            <a:ext cx="1772027" cy="737919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線單箭頭接點 95"/>
          <p:cNvCxnSpPr/>
          <p:nvPr/>
        </p:nvCxnSpPr>
        <p:spPr>
          <a:xfrm flipV="1">
            <a:off x="2555776" y="4331915"/>
            <a:ext cx="2880320" cy="525932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7399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文字方塊 2"/>
              <p:cNvSpPr txBox="1"/>
              <p:nvPr/>
            </p:nvSpPr>
            <p:spPr>
              <a:xfrm>
                <a:off x="1028833" y="207149"/>
                <a:ext cx="701243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3200" dirty="0" smtClean="0">
                    <a:solidFill>
                      <a:srgbClr val="0000FF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(c) </a:t>
                </a:r>
                <a:r>
                  <a:rPr lang="en-US" altLang="zh-TW" sz="3200" kern="1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Parallelogram </a:t>
                </a:r>
                <a:r>
                  <a:rPr lang="en-US" altLang="zh-TW" sz="3200" kern="100" dirty="0" smtClean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lattice</a:t>
                </a:r>
                <a:r>
                  <a:rPr lang="en-US" altLang="zh-TW" sz="3200" dirty="0" smtClean="0">
                    <a:solidFill>
                      <a:srgbClr val="0000FF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32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r>
                      <a:rPr lang="en-US" altLang="zh-TW" sz="320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zh-TW" altLang="en-US" sz="320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≠</m:t>
                    </m:r>
                    <m:r>
                      <a:rPr lang="en-US" altLang="zh-TW" sz="320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𝑏</m:t>
                    </m:r>
                  </m:oMath>
                </a14:m>
                <a:r>
                  <a:rPr lang="en-US" altLang="zh-TW" sz="32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; </a:t>
                </a:r>
                <a14:m>
                  <m:oMath xmlns:m="http://schemas.openxmlformats.org/officeDocument/2006/math">
                    <m:r>
                      <a:rPr lang="zh-TW" altLang="en-US" sz="320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𝛾</m:t>
                    </m:r>
                    <m:r>
                      <a:rPr lang="zh-TW" altLang="en-US" sz="320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≠</m:t>
                    </m:r>
                  </m:oMath>
                </a14:m>
                <a:r>
                  <a:rPr lang="en-US" altLang="zh-TW" sz="3200" dirty="0" smtClean="0">
                    <a:solidFill>
                      <a:srgbClr val="0000FF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32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90</a:t>
                </a:r>
                <a:r>
                  <a:rPr lang="en-US" altLang="zh-TW" sz="3200" baseline="300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o</a:t>
                </a:r>
                <a:r>
                  <a:rPr lang="en-US" altLang="zh-TW" sz="32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)</a:t>
                </a:r>
                <a:endParaRPr lang="zh-TW" altLang="en-US" sz="3200" dirty="0">
                  <a:solidFill>
                    <a:srgbClr val="0000FF"/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文字方塊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8833" y="207149"/>
                <a:ext cx="7012432" cy="584775"/>
              </a:xfrm>
              <a:prstGeom prst="rect">
                <a:avLst/>
              </a:prstGeom>
              <a:blipFill rotWithShape="0">
                <a:blip r:embed="rId2" cstate="print"/>
                <a:stretch>
                  <a:fillRect l="-2261" t="-14583" r="-1217" b="-3229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矩形 3"/>
          <p:cNvSpPr/>
          <p:nvPr/>
        </p:nvSpPr>
        <p:spPr>
          <a:xfrm>
            <a:off x="1634640" y="836712"/>
            <a:ext cx="43781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Destroy mirror symmetry</a:t>
            </a:r>
            <a:endParaRPr lang="zh-TW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圖片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26078" y="1628800"/>
            <a:ext cx="4026042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圖片 5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07704" y="4918055"/>
            <a:ext cx="3384376" cy="1808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圖片 6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15738" y="4339238"/>
            <a:ext cx="2232248" cy="145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4325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文字方塊 1"/>
              <p:cNvSpPr txBox="1"/>
              <p:nvPr/>
            </p:nvSpPr>
            <p:spPr>
              <a:xfrm>
                <a:off x="1028833" y="207149"/>
                <a:ext cx="591918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3200" dirty="0" smtClean="0">
                    <a:solidFill>
                      <a:srgbClr val="0000FF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(d) Square </a:t>
                </a:r>
                <a:r>
                  <a:rPr lang="en-US" altLang="zh-TW" sz="32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lattice (</a:t>
                </a:r>
                <a14:m>
                  <m:oMath xmlns:m="http://schemas.openxmlformats.org/officeDocument/2006/math">
                    <m:r>
                      <a:rPr lang="en-US" altLang="zh-TW" sz="320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altLang="zh-TW" sz="3200" b="0" i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zh-TW" sz="320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𝑏</m:t>
                    </m:r>
                  </m:oMath>
                </a14:m>
                <a:r>
                  <a:rPr lang="en-US" altLang="zh-TW" sz="32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; </a:t>
                </a:r>
                <a14:m>
                  <m:oMath xmlns:m="http://schemas.openxmlformats.org/officeDocument/2006/math">
                    <m:r>
                      <a:rPr lang="zh-TW" altLang="en-US" sz="320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𝛾</m:t>
                    </m:r>
                    <m:r>
                      <a:rPr lang="en-US" altLang="zh-TW" sz="3200" b="0" i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en-US" altLang="zh-TW" sz="32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 90</a:t>
                </a:r>
                <a:r>
                  <a:rPr lang="en-US" altLang="zh-TW" sz="3200" baseline="300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o</a:t>
                </a:r>
                <a:r>
                  <a:rPr lang="en-US" altLang="zh-TW" sz="32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)</a:t>
                </a:r>
                <a:endParaRPr lang="zh-TW" altLang="en-US" sz="3200" dirty="0">
                  <a:solidFill>
                    <a:srgbClr val="0000FF"/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文字方塊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8833" y="207149"/>
                <a:ext cx="5919184" cy="584775"/>
              </a:xfrm>
              <a:prstGeom prst="rect">
                <a:avLst/>
              </a:prstGeom>
              <a:blipFill rotWithShape="0">
                <a:blip r:embed="rId2" cstate="print"/>
                <a:stretch>
                  <a:fillRect l="-2678" t="-14583" r="-824" b="-3229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1283"/>
          <p:cNvGrpSpPr>
            <a:grpSpLocks/>
          </p:cNvGrpSpPr>
          <p:nvPr/>
        </p:nvGrpSpPr>
        <p:grpSpPr bwMode="auto">
          <a:xfrm>
            <a:off x="1475656" y="980728"/>
            <a:ext cx="4176464" cy="1800200"/>
            <a:chOff x="2982" y="9120"/>
            <a:chExt cx="3555" cy="1557"/>
          </a:xfrm>
        </p:grpSpPr>
        <p:sp>
          <p:nvSpPr>
            <p:cNvPr id="5" name="Text Box 1281"/>
            <p:cNvSpPr txBox="1">
              <a:spLocks noChangeArrowheads="1"/>
            </p:cNvSpPr>
            <p:nvPr/>
          </p:nvSpPr>
          <p:spPr bwMode="auto">
            <a:xfrm>
              <a:off x="2982" y="9279"/>
              <a:ext cx="1110" cy="900"/>
            </a:xfrm>
            <a:prstGeom prst="rect">
              <a:avLst/>
            </a:prstGeom>
            <a:noFill/>
            <a:ln w="76200" cmpd="thickThin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137160" tIns="91440" rIns="137160" bIns="91440" anchor="ctr" anchorCtr="0" upright="1">
              <a:noAutofit/>
            </a:bodyPr>
            <a:lstStyle/>
            <a:p>
              <a:pPr algn="ctr">
                <a:lnSpc>
                  <a:spcPct val="150000"/>
                </a:lnSpc>
                <a:spcAft>
                  <a:spcPts val="0"/>
                </a:spcAft>
              </a:pPr>
              <a:r>
                <a:rPr lang="en-US" sz="3200" i="1" kern="100" dirty="0">
                  <a:effectLst/>
                  <a:latin typeface="Times New Roman" panose="02020603050405020304" pitchFamily="18" charset="0"/>
                  <a:ea typeface="新細明體" panose="02020500000000000000" pitchFamily="18" charset="-120"/>
                  <a:cs typeface="Times New Roman" panose="02020603050405020304" pitchFamily="18" charset="0"/>
                </a:rPr>
                <a:t>a</a:t>
              </a:r>
              <a:endParaRPr lang="zh-TW" sz="3200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</p:txBody>
        </p:sp>
        <p:grpSp>
          <p:nvGrpSpPr>
            <p:cNvPr id="6" name="Group 1282"/>
            <p:cNvGrpSpPr>
              <a:grpSpLocks/>
            </p:cNvGrpSpPr>
            <p:nvPr/>
          </p:nvGrpSpPr>
          <p:grpSpPr bwMode="auto">
            <a:xfrm>
              <a:off x="3780" y="9120"/>
              <a:ext cx="2757" cy="1557"/>
              <a:chOff x="3780" y="9120"/>
              <a:chExt cx="2757" cy="1557"/>
            </a:xfrm>
          </p:grpSpPr>
          <p:grpSp>
            <p:nvGrpSpPr>
              <p:cNvPr id="7" name="Group 749"/>
              <p:cNvGrpSpPr>
                <a:grpSpLocks/>
              </p:cNvGrpSpPr>
              <p:nvPr/>
            </p:nvGrpSpPr>
            <p:grpSpPr bwMode="auto">
              <a:xfrm>
                <a:off x="3780" y="9540"/>
                <a:ext cx="2757" cy="1137"/>
                <a:chOff x="3780" y="13680"/>
                <a:chExt cx="2757" cy="1137"/>
              </a:xfrm>
            </p:grpSpPr>
            <p:sp>
              <p:nvSpPr>
                <p:cNvPr id="9" name="Oval 750"/>
                <p:cNvSpPr>
                  <a:spLocks noChangeArrowheads="1"/>
                </p:cNvSpPr>
                <p:nvPr/>
              </p:nvSpPr>
              <p:spPr bwMode="auto">
                <a:xfrm>
                  <a:off x="3780" y="13680"/>
                  <a:ext cx="57" cy="57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10" name="Oval 751"/>
                <p:cNvSpPr>
                  <a:spLocks noChangeArrowheads="1"/>
                </p:cNvSpPr>
                <p:nvPr/>
              </p:nvSpPr>
              <p:spPr bwMode="auto">
                <a:xfrm>
                  <a:off x="4320" y="13680"/>
                  <a:ext cx="57" cy="57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11" name="Oval 752"/>
                <p:cNvSpPr>
                  <a:spLocks noChangeArrowheads="1"/>
                </p:cNvSpPr>
                <p:nvPr/>
              </p:nvSpPr>
              <p:spPr bwMode="auto">
                <a:xfrm>
                  <a:off x="4860" y="13680"/>
                  <a:ext cx="57" cy="57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12" name="Oval 753"/>
                <p:cNvSpPr>
                  <a:spLocks noChangeArrowheads="1"/>
                </p:cNvSpPr>
                <p:nvPr/>
              </p:nvSpPr>
              <p:spPr bwMode="auto">
                <a:xfrm>
                  <a:off x="5400" y="13680"/>
                  <a:ext cx="57" cy="57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13" name="Oval 754"/>
                <p:cNvSpPr>
                  <a:spLocks noChangeArrowheads="1"/>
                </p:cNvSpPr>
                <p:nvPr/>
              </p:nvSpPr>
              <p:spPr bwMode="auto">
                <a:xfrm>
                  <a:off x="5940" y="13680"/>
                  <a:ext cx="57" cy="57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14" name="Oval 755"/>
                <p:cNvSpPr>
                  <a:spLocks noChangeArrowheads="1"/>
                </p:cNvSpPr>
                <p:nvPr/>
              </p:nvSpPr>
              <p:spPr bwMode="auto">
                <a:xfrm>
                  <a:off x="6480" y="13680"/>
                  <a:ext cx="57" cy="57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15" name="Oval 756"/>
                <p:cNvSpPr>
                  <a:spLocks noChangeArrowheads="1"/>
                </p:cNvSpPr>
                <p:nvPr/>
              </p:nvSpPr>
              <p:spPr bwMode="auto">
                <a:xfrm>
                  <a:off x="3780" y="14220"/>
                  <a:ext cx="57" cy="57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16" name="Oval 757"/>
                <p:cNvSpPr>
                  <a:spLocks noChangeArrowheads="1"/>
                </p:cNvSpPr>
                <p:nvPr/>
              </p:nvSpPr>
              <p:spPr bwMode="auto">
                <a:xfrm>
                  <a:off x="4320" y="14220"/>
                  <a:ext cx="57" cy="57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17" name="Oval 758"/>
                <p:cNvSpPr>
                  <a:spLocks noChangeArrowheads="1"/>
                </p:cNvSpPr>
                <p:nvPr/>
              </p:nvSpPr>
              <p:spPr bwMode="auto">
                <a:xfrm>
                  <a:off x="4860" y="14220"/>
                  <a:ext cx="57" cy="57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18" name="Oval 759"/>
                <p:cNvSpPr>
                  <a:spLocks noChangeArrowheads="1"/>
                </p:cNvSpPr>
                <p:nvPr/>
              </p:nvSpPr>
              <p:spPr bwMode="auto">
                <a:xfrm>
                  <a:off x="5400" y="14220"/>
                  <a:ext cx="57" cy="57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19" name="Oval 760"/>
                <p:cNvSpPr>
                  <a:spLocks noChangeArrowheads="1"/>
                </p:cNvSpPr>
                <p:nvPr/>
              </p:nvSpPr>
              <p:spPr bwMode="auto">
                <a:xfrm>
                  <a:off x="5940" y="14220"/>
                  <a:ext cx="57" cy="57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20" name="Oval 761"/>
                <p:cNvSpPr>
                  <a:spLocks noChangeArrowheads="1"/>
                </p:cNvSpPr>
                <p:nvPr/>
              </p:nvSpPr>
              <p:spPr bwMode="auto">
                <a:xfrm>
                  <a:off x="6480" y="14220"/>
                  <a:ext cx="57" cy="57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21" name="Oval 762"/>
                <p:cNvSpPr>
                  <a:spLocks noChangeArrowheads="1"/>
                </p:cNvSpPr>
                <p:nvPr/>
              </p:nvSpPr>
              <p:spPr bwMode="auto">
                <a:xfrm>
                  <a:off x="3780" y="14760"/>
                  <a:ext cx="57" cy="57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22" name="Oval 763"/>
                <p:cNvSpPr>
                  <a:spLocks noChangeArrowheads="1"/>
                </p:cNvSpPr>
                <p:nvPr/>
              </p:nvSpPr>
              <p:spPr bwMode="auto">
                <a:xfrm>
                  <a:off x="4320" y="14760"/>
                  <a:ext cx="57" cy="57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23" name="Oval 764"/>
                <p:cNvSpPr>
                  <a:spLocks noChangeArrowheads="1"/>
                </p:cNvSpPr>
                <p:nvPr/>
              </p:nvSpPr>
              <p:spPr bwMode="auto">
                <a:xfrm>
                  <a:off x="4860" y="14760"/>
                  <a:ext cx="57" cy="57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24" name="Oval 765"/>
                <p:cNvSpPr>
                  <a:spLocks noChangeArrowheads="1"/>
                </p:cNvSpPr>
                <p:nvPr/>
              </p:nvSpPr>
              <p:spPr bwMode="auto">
                <a:xfrm>
                  <a:off x="5400" y="14760"/>
                  <a:ext cx="57" cy="57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25" name="Oval 766"/>
                <p:cNvSpPr>
                  <a:spLocks noChangeArrowheads="1"/>
                </p:cNvSpPr>
                <p:nvPr/>
              </p:nvSpPr>
              <p:spPr bwMode="auto">
                <a:xfrm>
                  <a:off x="5940" y="14760"/>
                  <a:ext cx="57" cy="57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26" name="Oval 767"/>
                <p:cNvSpPr>
                  <a:spLocks noChangeArrowheads="1"/>
                </p:cNvSpPr>
                <p:nvPr/>
              </p:nvSpPr>
              <p:spPr bwMode="auto">
                <a:xfrm>
                  <a:off x="6480" y="14760"/>
                  <a:ext cx="57" cy="57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27" name="Oval 768"/>
                <p:cNvSpPr>
                  <a:spLocks noChangeArrowheads="1"/>
                </p:cNvSpPr>
                <p:nvPr/>
              </p:nvSpPr>
              <p:spPr bwMode="auto">
                <a:xfrm>
                  <a:off x="3780" y="13680"/>
                  <a:ext cx="57" cy="57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28" name="Oval 769"/>
                <p:cNvSpPr>
                  <a:spLocks noChangeArrowheads="1"/>
                </p:cNvSpPr>
                <p:nvPr/>
              </p:nvSpPr>
              <p:spPr bwMode="auto">
                <a:xfrm>
                  <a:off x="4320" y="13680"/>
                  <a:ext cx="57" cy="57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29" name="Oval 770"/>
                <p:cNvSpPr>
                  <a:spLocks noChangeArrowheads="1"/>
                </p:cNvSpPr>
                <p:nvPr/>
              </p:nvSpPr>
              <p:spPr bwMode="auto">
                <a:xfrm>
                  <a:off x="4320" y="14220"/>
                  <a:ext cx="57" cy="57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30" name="Oval 771"/>
                <p:cNvSpPr>
                  <a:spLocks noChangeArrowheads="1"/>
                </p:cNvSpPr>
                <p:nvPr/>
              </p:nvSpPr>
              <p:spPr bwMode="auto">
                <a:xfrm>
                  <a:off x="3780" y="14220"/>
                  <a:ext cx="57" cy="57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zh-TW" altLang="en-US"/>
                </a:p>
              </p:txBody>
            </p:sp>
            <p:cxnSp>
              <p:nvCxnSpPr>
                <p:cNvPr id="31" name="Line 772"/>
                <p:cNvCxnSpPr/>
                <p:nvPr/>
              </p:nvCxnSpPr>
              <p:spPr bwMode="auto">
                <a:xfrm>
                  <a:off x="4365" y="13725"/>
                  <a:ext cx="0" cy="540"/>
                </a:xfrm>
                <a:prstGeom prst="line">
                  <a:avLst/>
                </a:prstGeom>
                <a:noFill/>
                <a:ln w="15875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32" name="Line 773"/>
                <p:cNvCxnSpPr/>
                <p:nvPr/>
              </p:nvCxnSpPr>
              <p:spPr bwMode="auto">
                <a:xfrm>
                  <a:off x="3810" y="13740"/>
                  <a:ext cx="0" cy="540"/>
                </a:xfrm>
                <a:prstGeom prst="line">
                  <a:avLst/>
                </a:prstGeom>
                <a:noFill/>
                <a:ln w="15875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33" name="Line 774"/>
                <p:cNvCxnSpPr/>
                <p:nvPr/>
              </p:nvCxnSpPr>
              <p:spPr bwMode="auto">
                <a:xfrm>
                  <a:off x="3825" y="13710"/>
                  <a:ext cx="539" cy="0"/>
                </a:xfrm>
                <a:prstGeom prst="line">
                  <a:avLst/>
                </a:prstGeom>
                <a:noFill/>
                <a:ln w="15875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34" name="Line 775"/>
                <p:cNvCxnSpPr/>
                <p:nvPr/>
              </p:nvCxnSpPr>
              <p:spPr bwMode="auto">
                <a:xfrm>
                  <a:off x="3825" y="14250"/>
                  <a:ext cx="539" cy="0"/>
                </a:xfrm>
                <a:prstGeom prst="line">
                  <a:avLst/>
                </a:prstGeom>
                <a:noFill/>
                <a:ln w="15875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sp>
            <p:nvSpPr>
              <p:cNvPr id="8" name="Text Box 1277"/>
              <p:cNvSpPr txBox="1">
                <a:spLocks noChangeArrowheads="1"/>
              </p:cNvSpPr>
              <p:nvPr/>
            </p:nvSpPr>
            <p:spPr bwMode="auto">
              <a:xfrm>
                <a:off x="3855" y="9120"/>
                <a:ext cx="1130" cy="42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en-US" sz="3200" kern="100" dirty="0">
                    <a:effectLst/>
                    <a:latin typeface="Times New Roman" panose="02020603050405020304" pitchFamily="18" charset="0"/>
                    <a:ea typeface="新細明體" panose="02020500000000000000" pitchFamily="18" charset="-120"/>
                  </a:rPr>
                  <a:t>b</a:t>
                </a:r>
                <a:endParaRPr lang="zh-TW" sz="3200" kern="100" dirty="0">
                  <a:effectLst/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</p:txBody>
          </p:sp>
        </p:grpSp>
      </p:grpSp>
      <p:pic>
        <p:nvPicPr>
          <p:cNvPr id="35" name="圖片 3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4208" y="1124843"/>
            <a:ext cx="2009140" cy="1931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7" name="文字方塊 36"/>
              <p:cNvSpPr txBox="1"/>
              <p:nvPr/>
            </p:nvSpPr>
            <p:spPr>
              <a:xfrm>
                <a:off x="1043608" y="3276273"/>
                <a:ext cx="6672596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3200" dirty="0" smtClean="0">
                    <a:solidFill>
                      <a:srgbClr val="0000FF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(e) </a:t>
                </a:r>
                <a:r>
                  <a:rPr lang="en-US" altLang="zh-TW" sz="3200" kern="1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hexagonal </a:t>
                </a:r>
                <a:r>
                  <a:rPr lang="en-US" altLang="zh-TW" sz="3200" kern="100" dirty="0" smtClean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lattice</a:t>
                </a:r>
                <a:r>
                  <a:rPr lang="en-US" altLang="zh-TW" sz="3200" dirty="0" smtClean="0">
                    <a:solidFill>
                      <a:srgbClr val="0000FF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32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r>
                      <a:rPr lang="en-US" altLang="zh-TW" sz="320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altLang="zh-TW" sz="3200" b="0" i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zh-TW" sz="320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𝑏</m:t>
                    </m:r>
                  </m:oMath>
                </a14:m>
                <a:r>
                  <a:rPr lang="en-US" altLang="zh-TW" sz="32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; </a:t>
                </a:r>
                <a14:m>
                  <m:oMath xmlns:m="http://schemas.openxmlformats.org/officeDocument/2006/math">
                    <m:r>
                      <a:rPr lang="zh-TW" altLang="en-US" sz="320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𝛾</m:t>
                    </m:r>
                    <m:r>
                      <a:rPr lang="en-US" altLang="zh-TW" sz="3200" b="0" i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en-US" altLang="zh-TW" sz="32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3200" dirty="0" smtClean="0">
                    <a:solidFill>
                      <a:srgbClr val="0000FF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120</a:t>
                </a:r>
                <a:r>
                  <a:rPr lang="en-US" altLang="zh-TW" sz="3200" baseline="30000" dirty="0" smtClean="0">
                    <a:solidFill>
                      <a:srgbClr val="0000FF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o</a:t>
                </a:r>
                <a:r>
                  <a:rPr lang="en-US" altLang="zh-TW" sz="32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)</a:t>
                </a:r>
                <a:endParaRPr lang="zh-TW" altLang="en-US" sz="3200" dirty="0">
                  <a:solidFill>
                    <a:srgbClr val="0000FF"/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7" name="文字方塊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3276273"/>
                <a:ext cx="6672596" cy="584775"/>
              </a:xfrm>
              <a:prstGeom prst="rect">
                <a:avLst/>
              </a:prstGeom>
              <a:blipFill rotWithShape="0">
                <a:blip r:embed="rId4" cstate="print"/>
                <a:stretch>
                  <a:fillRect l="-2283" t="-14583" r="-365" b="-3229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8" name="圖片 37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363200" y="4221088"/>
            <a:ext cx="4771442" cy="1735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" name="圖片 38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44208" y="4198664"/>
            <a:ext cx="2208530" cy="1445895"/>
          </a:xfrm>
          <a:prstGeom prst="rect">
            <a:avLst/>
          </a:prstGeom>
          <a:noFill/>
          <a:ln w="9525">
            <a:solidFill>
              <a:srgbClr val="00206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3842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4787064"/>
            <a:ext cx="2228215" cy="1326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圖片 2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4725144"/>
            <a:ext cx="2304256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圖片 3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55558" y="1052736"/>
            <a:ext cx="2195830" cy="145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圖片 4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63574" y="2642191"/>
            <a:ext cx="2009140" cy="1931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圖片 5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71719" y="2749773"/>
            <a:ext cx="2208530" cy="1445895"/>
          </a:xfrm>
          <a:prstGeom prst="rect">
            <a:avLst/>
          </a:prstGeom>
          <a:noFill/>
          <a:ln w="9525">
            <a:solidFill>
              <a:srgbClr val="002060"/>
            </a:solidFill>
            <a:miter lim="800000"/>
            <a:headEnd/>
            <a:tailEnd/>
          </a:ln>
        </p:spPr>
      </p:pic>
      <p:sp>
        <p:nvSpPr>
          <p:cNvPr id="7" name="矩形 6"/>
          <p:cNvSpPr/>
          <p:nvPr/>
        </p:nvSpPr>
        <p:spPr>
          <a:xfrm>
            <a:off x="1043608" y="332656"/>
            <a:ext cx="558838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Symmetry </a:t>
            </a:r>
            <a:r>
              <a:rPr lang="en-US" altLang="zh-TW" sz="3200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elements in 2D lattice</a:t>
            </a:r>
            <a:endParaRPr lang="zh-TW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1475656" y="6165304"/>
            <a:ext cx="57406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Rectangular = center rectangular?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2313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755576" y="323945"/>
            <a:ext cx="81369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3200" kern="100" dirty="0" smtClean="0">
                <a:solidFill>
                  <a:srgbClr val="99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3-2-3. 3-D lattice:</a:t>
            </a:r>
            <a:r>
              <a:rPr lang="en-US" altLang="zh-TW" sz="3200" kern="100" dirty="0" smtClean="0">
                <a:solidFill>
                  <a:srgbClr val="9933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3200" kern="100" dirty="0">
                <a:solidFill>
                  <a:srgbClr val="9933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7 </a:t>
            </a:r>
            <a:r>
              <a:rPr lang="en-US" altLang="zh-TW" sz="3200" kern="100" dirty="0" smtClean="0">
                <a:solidFill>
                  <a:srgbClr val="9933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systems, 14 </a:t>
            </a:r>
            <a:r>
              <a:rPr lang="en-US" altLang="zh-TW" sz="3200" kern="100" dirty="0" err="1">
                <a:solidFill>
                  <a:srgbClr val="9933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Bravais</a:t>
            </a:r>
            <a:r>
              <a:rPr lang="en-US" altLang="zh-TW" sz="3200" kern="100" dirty="0">
                <a:solidFill>
                  <a:srgbClr val="9933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lattices</a:t>
            </a:r>
            <a:endParaRPr lang="zh-TW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矩形 2"/>
              <p:cNvSpPr/>
              <p:nvPr/>
            </p:nvSpPr>
            <p:spPr>
              <a:xfrm>
                <a:off x="1115616" y="980728"/>
                <a:ext cx="5870518" cy="10772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TW" sz="3200" kern="1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Starting from </a:t>
                </a:r>
                <a:r>
                  <a:rPr lang="en-US" altLang="zh-TW" sz="3200" kern="1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parallelogram </a:t>
                </a:r>
                <a:r>
                  <a:rPr lang="en-US" altLang="zh-TW" sz="3200" kern="1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lattice</a:t>
                </a:r>
              </a:p>
              <a:p>
                <a:r>
                  <a:rPr lang="en-US" altLang="zh-TW" sz="3200" dirty="0" smtClean="0">
                    <a:solidFill>
                      <a:srgbClr val="0000FF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r>
                      <a:rPr lang="en-US" altLang="zh-TW" sz="320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zh-TW" altLang="en-US" sz="320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≠</m:t>
                    </m:r>
                    <m:r>
                      <a:rPr lang="en-US" altLang="zh-TW" sz="320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𝑏</m:t>
                    </m:r>
                  </m:oMath>
                </a14:m>
                <a:r>
                  <a:rPr lang="en-US" altLang="zh-TW" sz="32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; </a:t>
                </a:r>
                <a14:m>
                  <m:oMath xmlns:m="http://schemas.openxmlformats.org/officeDocument/2006/math">
                    <m:r>
                      <a:rPr lang="zh-TW" altLang="en-US" sz="320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𝛾</m:t>
                    </m:r>
                    <m:r>
                      <a:rPr lang="zh-TW" altLang="en-US" sz="320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≠</m:t>
                    </m:r>
                  </m:oMath>
                </a14:m>
                <a:r>
                  <a:rPr lang="en-US" altLang="zh-TW" sz="32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 90</a:t>
                </a:r>
                <a:r>
                  <a:rPr lang="en-US" altLang="zh-TW" sz="3200" baseline="300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o</a:t>
                </a:r>
                <a:r>
                  <a:rPr lang="en-US" altLang="zh-TW" sz="3200" dirty="0" smtClean="0">
                    <a:solidFill>
                      <a:srgbClr val="0000FF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)</a:t>
                </a:r>
                <a:r>
                  <a:rPr lang="en-US" altLang="zh-TW" sz="3200" kern="1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zh-TW" alt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矩形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980728"/>
                <a:ext cx="5870518" cy="1077218"/>
              </a:xfrm>
              <a:prstGeom prst="rect">
                <a:avLst/>
              </a:prstGeom>
              <a:blipFill rotWithShape="0">
                <a:blip r:embed="rId2" cstate="print"/>
                <a:stretch>
                  <a:fillRect l="-2596" t="-7910" r="-1869" b="-16949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矩形 3"/>
          <p:cNvSpPr/>
          <p:nvPr/>
        </p:nvSpPr>
        <p:spPr>
          <a:xfrm>
            <a:off x="1107766" y="2204864"/>
            <a:ext cx="749668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altLang="zh-TW" sz="3200" kern="1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(1)Triclinic </a:t>
            </a:r>
            <a:r>
              <a:rPr lang="en-US" altLang="zh-TW" sz="3200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         </a:t>
            </a:r>
            <a:r>
              <a:rPr lang="en-US" altLang="zh-TW" sz="3200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1-fold </a:t>
            </a:r>
            <a:r>
              <a:rPr lang="en-US" altLang="zh-TW" sz="32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rotation (1)</a:t>
            </a:r>
            <a:endParaRPr lang="zh-TW" altLang="zh-TW" sz="32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圖片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3068960"/>
            <a:ext cx="3168352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3" name="群組 32"/>
          <p:cNvGrpSpPr/>
          <p:nvPr/>
        </p:nvGrpSpPr>
        <p:grpSpPr>
          <a:xfrm>
            <a:off x="5508104" y="4869160"/>
            <a:ext cx="1296144" cy="1256988"/>
            <a:chOff x="4720580" y="5445224"/>
            <a:chExt cx="571500" cy="581025"/>
          </a:xfrm>
        </p:grpSpPr>
        <p:sp>
          <p:nvSpPr>
            <p:cNvPr id="19" name="Oval 402"/>
            <p:cNvSpPr>
              <a:spLocks noChangeArrowheads="1"/>
            </p:cNvSpPr>
            <p:nvPr/>
          </p:nvSpPr>
          <p:spPr bwMode="auto">
            <a:xfrm>
              <a:off x="4720580" y="5454749"/>
              <a:ext cx="571500" cy="571500"/>
            </a:xfrm>
            <a:prstGeom prst="ellipse">
              <a:avLst/>
            </a:prstGeom>
            <a:solidFill>
              <a:srgbClr val="FFFFFF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cxnSp>
          <p:nvCxnSpPr>
            <p:cNvPr id="20" name="Line 403"/>
            <p:cNvCxnSpPr>
              <a:cxnSpLocks noChangeShapeType="1"/>
            </p:cNvCxnSpPr>
            <p:nvPr/>
          </p:nvCxnSpPr>
          <p:spPr bwMode="auto">
            <a:xfrm>
              <a:off x="5006330" y="5445224"/>
              <a:ext cx="0" cy="57150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1" name="Oval 404"/>
            <p:cNvSpPr>
              <a:spLocks noChangeArrowheads="1"/>
            </p:cNvSpPr>
            <p:nvPr/>
          </p:nvSpPr>
          <p:spPr bwMode="auto">
            <a:xfrm>
              <a:off x="5025380" y="5950049"/>
              <a:ext cx="36195" cy="36195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</p:grpSp>
      <p:grpSp>
        <p:nvGrpSpPr>
          <p:cNvPr id="32" name="群組 31"/>
          <p:cNvGrpSpPr/>
          <p:nvPr/>
        </p:nvGrpSpPr>
        <p:grpSpPr>
          <a:xfrm>
            <a:off x="2327835" y="5033422"/>
            <a:ext cx="2452441" cy="1069993"/>
            <a:chOff x="2282180" y="5536411"/>
            <a:chExt cx="1600200" cy="593978"/>
          </a:xfrm>
        </p:grpSpPr>
        <p:sp>
          <p:nvSpPr>
            <p:cNvPr id="18" name="AutoShape 393"/>
            <p:cNvSpPr>
              <a:spLocks noChangeArrowheads="1"/>
            </p:cNvSpPr>
            <p:nvPr/>
          </p:nvSpPr>
          <p:spPr bwMode="auto">
            <a:xfrm flipH="1">
              <a:off x="2618849" y="5536411"/>
              <a:ext cx="1257300" cy="228600"/>
            </a:xfrm>
            <a:prstGeom prst="parallelogram">
              <a:avLst>
                <a:gd name="adj" fmla="val 137500"/>
              </a:avLst>
            </a:prstGeom>
            <a:solidFill>
              <a:srgbClr val="FFFFFF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grpSp>
          <p:nvGrpSpPr>
            <p:cNvPr id="22" name="Group 1256"/>
            <p:cNvGrpSpPr>
              <a:grpSpLocks/>
            </p:cNvGrpSpPr>
            <p:nvPr/>
          </p:nvGrpSpPr>
          <p:grpSpPr bwMode="auto">
            <a:xfrm>
              <a:off x="2282180" y="5540474"/>
              <a:ext cx="1600200" cy="589915"/>
              <a:chOff x="3375" y="11850"/>
              <a:chExt cx="2520" cy="929"/>
            </a:xfrm>
          </p:grpSpPr>
          <p:cxnSp>
            <p:nvCxnSpPr>
              <p:cNvPr id="23" name="Line 394"/>
              <p:cNvCxnSpPr/>
              <p:nvPr/>
            </p:nvCxnSpPr>
            <p:spPr bwMode="auto">
              <a:xfrm flipH="1">
                <a:off x="3915" y="12210"/>
                <a:ext cx="540" cy="54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4" name="Line 395"/>
              <p:cNvCxnSpPr/>
              <p:nvPr/>
            </p:nvCxnSpPr>
            <p:spPr bwMode="auto">
              <a:xfrm flipH="1">
                <a:off x="3375" y="11850"/>
                <a:ext cx="540" cy="54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5" name="Line 396"/>
              <p:cNvCxnSpPr/>
              <p:nvPr/>
            </p:nvCxnSpPr>
            <p:spPr bwMode="auto">
              <a:xfrm flipH="1">
                <a:off x="4793" y="11880"/>
                <a:ext cx="540" cy="54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6" name="Line 397"/>
              <p:cNvCxnSpPr/>
              <p:nvPr/>
            </p:nvCxnSpPr>
            <p:spPr bwMode="auto">
              <a:xfrm flipH="1">
                <a:off x="5355" y="12210"/>
                <a:ext cx="540" cy="54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7" name="AutoShape 398"/>
              <p:cNvSpPr>
                <a:spLocks noChangeArrowheads="1"/>
              </p:cNvSpPr>
              <p:nvPr/>
            </p:nvSpPr>
            <p:spPr bwMode="auto">
              <a:xfrm flipH="1">
                <a:off x="3375" y="12390"/>
                <a:ext cx="1980" cy="360"/>
              </a:xfrm>
              <a:prstGeom prst="parallelogram">
                <a:avLst>
                  <a:gd name="adj" fmla="val 137500"/>
                </a:avLst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zh-TW" altLang="en-US"/>
              </a:p>
            </p:txBody>
          </p:sp>
          <p:sp>
            <p:nvSpPr>
              <p:cNvPr id="30" name="Text Box 803"/>
              <p:cNvSpPr txBox="1">
                <a:spLocks noChangeArrowheads="1"/>
              </p:cNvSpPr>
              <p:nvPr/>
            </p:nvSpPr>
            <p:spPr bwMode="auto">
              <a:xfrm flipV="1">
                <a:off x="3675" y="12315"/>
                <a:ext cx="528" cy="4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en-US" sz="1200" kern="100">
                    <a:effectLst/>
                    <a:latin typeface="Times New Roman" panose="02020603050405020304" pitchFamily="18" charset="0"/>
                    <a:ea typeface="新細明體" panose="02020500000000000000" pitchFamily="18" charset="-120"/>
                  </a:rPr>
                  <a:t> </a:t>
                </a:r>
                <a:endParaRPr lang="zh-TW" sz="1200" kern="100">
                  <a:effectLst/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</p:txBody>
          </p:sp>
          <p:sp>
            <p:nvSpPr>
              <p:cNvPr id="31" name="Text Box 804"/>
              <p:cNvSpPr txBox="1">
                <a:spLocks noChangeArrowheads="1"/>
              </p:cNvSpPr>
              <p:nvPr/>
            </p:nvSpPr>
            <p:spPr bwMode="auto">
              <a:xfrm>
                <a:off x="3405" y="12210"/>
                <a:ext cx="488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spcAft>
                    <a:spcPts val="0"/>
                  </a:spcAft>
                </a:pPr>
                <a:endParaRPr lang="en-US" sz="1200" kern="100">
                  <a:effectLst/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</p:txBody>
          </p:sp>
        </p:grpSp>
      </p:grpSp>
      <p:sp>
        <p:nvSpPr>
          <p:cNvPr id="34" name="Text Box 399"/>
          <p:cNvSpPr txBox="1">
            <a:spLocks noChangeArrowheads="1"/>
          </p:cNvSpPr>
          <p:nvPr/>
        </p:nvSpPr>
        <p:spPr bwMode="auto">
          <a:xfrm>
            <a:off x="3207807" y="5572651"/>
            <a:ext cx="550363" cy="5496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spcAft>
                <a:spcPts val="0"/>
              </a:spcAft>
            </a:pPr>
            <a:r>
              <a:rPr lang="en-US" sz="2400" b="1" i="1" kern="100" dirty="0" smtClean="0"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b</a:t>
            </a:r>
            <a:endParaRPr lang="zh-TW" sz="2400" b="1" i="1" kern="100" dirty="0">
              <a:effectLst/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35" name="Text Box 399"/>
          <p:cNvSpPr txBox="1">
            <a:spLocks noChangeArrowheads="1"/>
          </p:cNvSpPr>
          <p:nvPr/>
        </p:nvSpPr>
        <p:spPr bwMode="auto">
          <a:xfrm>
            <a:off x="2494577" y="5236957"/>
            <a:ext cx="550363" cy="5496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spcAft>
                <a:spcPts val="0"/>
              </a:spcAft>
            </a:pPr>
            <a:r>
              <a:rPr lang="en-US" sz="2400" i="1" kern="100" dirty="0" smtClean="0">
                <a:effectLst/>
                <a:latin typeface="Times New Roman" panose="02020603050405020304" pitchFamily="18" charset="0"/>
                <a:ea typeface="新細明體" panose="02020500000000000000" pitchFamily="18" charset="-120"/>
                <a:sym typeface="Symbol" panose="05050102010706020507" pitchFamily="18" charset="2"/>
              </a:rPr>
              <a:t></a:t>
            </a:r>
            <a:endParaRPr lang="zh-TW" sz="2400" i="1" kern="100" dirty="0">
              <a:effectLst/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36" name="Text Box 399"/>
          <p:cNvSpPr txBox="1">
            <a:spLocks noChangeArrowheads="1"/>
          </p:cNvSpPr>
          <p:nvPr/>
        </p:nvSpPr>
        <p:spPr bwMode="auto">
          <a:xfrm>
            <a:off x="2581477" y="5474923"/>
            <a:ext cx="550363" cy="5496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spcAft>
                <a:spcPts val="0"/>
              </a:spcAft>
            </a:pPr>
            <a:r>
              <a:rPr lang="en-US" sz="2400" i="1" kern="100" dirty="0" smtClean="0">
                <a:effectLst/>
                <a:latin typeface="Times New Roman" panose="02020603050405020304" pitchFamily="18" charset="0"/>
                <a:ea typeface="新細明體" panose="02020500000000000000" pitchFamily="18" charset="-120"/>
                <a:sym typeface="Symbol" panose="05050102010706020507" pitchFamily="18" charset="2"/>
              </a:rPr>
              <a:t></a:t>
            </a:r>
            <a:endParaRPr lang="zh-TW" sz="2400" i="1" kern="100" dirty="0">
              <a:effectLst/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37" name="Text Box 399"/>
          <p:cNvSpPr txBox="1">
            <a:spLocks noChangeArrowheads="1"/>
          </p:cNvSpPr>
          <p:nvPr/>
        </p:nvSpPr>
        <p:spPr bwMode="auto">
          <a:xfrm>
            <a:off x="1920425" y="5442883"/>
            <a:ext cx="550363" cy="5496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spcAft>
                <a:spcPts val="0"/>
              </a:spcAft>
            </a:pPr>
            <a:r>
              <a:rPr lang="en-US" sz="2400" i="1" kern="100" dirty="0" smtClean="0">
                <a:effectLst/>
                <a:latin typeface="Times New Roman" panose="02020603050405020304" pitchFamily="18" charset="0"/>
                <a:ea typeface="新細明體" panose="02020500000000000000" pitchFamily="18" charset="-120"/>
                <a:sym typeface="Symbol" panose="05050102010706020507" pitchFamily="18" charset="2"/>
              </a:rPr>
              <a:t></a:t>
            </a:r>
            <a:endParaRPr lang="zh-TW" sz="2400" i="1" kern="100" dirty="0">
              <a:effectLst/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38" name="Text Box 399"/>
          <p:cNvSpPr txBox="1">
            <a:spLocks noChangeArrowheads="1"/>
          </p:cNvSpPr>
          <p:nvPr/>
        </p:nvSpPr>
        <p:spPr bwMode="auto">
          <a:xfrm>
            <a:off x="2267744" y="5759718"/>
            <a:ext cx="550363" cy="5496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spcAft>
                <a:spcPts val="0"/>
              </a:spcAft>
            </a:pPr>
            <a:r>
              <a:rPr lang="en-US" sz="2400" b="1" i="1" kern="100" dirty="0" smtClean="0"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a</a:t>
            </a:r>
            <a:endParaRPr lang="zh-TW" sz="2400" b="1" i="1" kern="100" dirty="0">
              <a:effectLst/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39" name="Text Box 399"/>
          <p:cNvSpPr txBox="1">
            <a:spLocks noChangeArrowheads="1"/>
          </p:cNvSpPr>
          <p:nvPr/>
        </p:nvSpPr>
        <p:spPr bwMode="auto">
          <a:xfrm>
            <a:off x="2221437" y="4967630"/>
            <a:ext cx="550363" cy="5496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spcAft>
                <a:spcPts val="0"/>
              </a:spcAft>
            </a:pPr>
            <a:r>
              <a:rPr lang="en-US" sz="2400" b="1" i="1" kern="100" dirty="0" smtClean="0"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c</a:t>
            </a:r>
            <a:endParaRPr lang="zh-TW" sz="2400" b="1" i="1" kern="100" dirty="0">
              <a:effectLst/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cxnSp>
        <p:nvCxnSpPr>
          <p:cNvPr id="41" name="直線單箭頭接點 40"/>
          <p:cNvCxnSpPr/>
          <p:nvPr/>
        </p:nvCxnSpPr>
        <p:spPr>
          <a:xfrm>
            <a:off x="2494577" y="3284984"/>
            <a:ext cx="382137" cy="288032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矩形 41"/>
              <p:cNvSpPr/>
              <p:nvPr/>
            </p:nvSpPr>
            <p:spPr>
              <a:xfrm>
                <a:off x="1402641" y="6156593"/>
                <a:ext cx="5401607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TW" sz="3200" dirty="0" smtClean="0">
                    <a:solidFill>
                      <a:srgbClr val="0000FF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r>
                      <a:rPr lang="en-US" altLang="zh-TW" sz="320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zh-TW" altLang="en-US" sz="320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≠</m:t>
                    </m:r>
                    <m:r>
                      <a:rPr lang="en-US" altLang="zh-TW" sz="320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altLang="zh-TW" sz="320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</m:t>
                    </m:r>
                    <m:r>
                      <a:rPr lang="en-US" altLang="zh-TW" sz="32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𝑐</m:t>
                    </m:r>
                  </m:oMath>
                </a14:m>
                <a:r>
                  <a:rPr lang="en-US" altLang="zh-TW" sz="32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; </a:t>
                </a:r>
                <a14:m>
                  <m:oMath xmlns:m="http://schemas.openxmlformats.org/officeDocument/2006/math">
                    <m:r>
                      <a:rPr lang="el-GR" altLang="zh-TW" sz="320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𝛼</m:t>
                    </m:r>
                    <m:r>
                      <a:rPr lang="el-GR" altLang="zh-TW" sz="320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</m:t>
                    </m:r>
                    <m:r>
                      <a:rPr lang="el-GR" altLang="zh-TW" sz="320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𝛽</m:t>
                    </m:r>
                    <m:r>
                      <a:rPr lang="el-GR" altLang="zh-TW" sz="320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</m:t>
                    </m:r>
                    <m:r>
                      <a:rPr lang="zh-TW" altLang="en-US" sz="3200" i="1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𝛾</m:t>
                    </m:r>
                    <m:r>
                      <a:rPr lang="zh-TW" altLang="en-US" sz="320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≠</m:t>
                    </m:r>
                  </m:oMath>
                </a14:m>
                <a:r>
                  <a:rPr lang="en-US" altLang="zh-TW" sz="32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 90</a:t>
                </a:r>
                <a:r>
                  <a:rPr lang="en-US" altLang="zh-TW" sz="3200" baseline="300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o</a:t>
                </a:r>
                <a:r>
                  <a:rPr lang="en-US" altLang="zh-TW" sz="3200" dirty="0" smtClean="0">
                    <a:solidFill>
                      <a:srgbClr val="0000FF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)</a:t>
                </a:r>
                <a:r>
                  <a:rPr lang="en-US" altLang="zh-TW" sz="3200" kern="1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zh-TW" alt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2" name="矩形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2641" y="6156593"/>
                <a:ext cx="5401607" cy="584775"/>
              </a:xfrm>
              <a:prstGeom prst="rect">
                <a:avLst/>
              </a:prstGeom>
              <a:blipFill rotWithShape="0">
                <a:blip r:embed="rId4" cstate="print"/>
                <a:stretch>
                  <a:fillRect l="-2822" t="-14583" r="-113" b="-3229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89917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矩形 1"/>
              <p:cNvSpPr/>
              <p:nvPr/>
            </p:nvSpPr>
            <p:spPr>
              <a:xfrm>
                <a:off x="1043608" y="260648"/>
                <a:ext cx="7344816" cy="161326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zh-TW" sz="3200" kern="1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lattice center symmetry at lattice point as shown above which the molecule is isotropic (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altLang="zh-TW" sz="3200" i="1" kern="1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zh-TW" sz="3200" b="0" i="1" kern="1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e>
                    </m:acc>
                  </m:oMath>
                </a14:m>
                <a:r>
                  <a:rPr lang="en-US" altLang="zh-TW" sz="3200" kern="1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zh-TW" alt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矩形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260648"/>
                <a:ext cx="7344816" cy="1613262"/>
              </a:xfrm>
              <a:prstGeom prst="rect">
                <a:avLst/>
              </a:prstGeom>
              <a:blipFill rotWithShape="0">
                <a:blip r:embed="rId2" cstate="print"/>
                <a:stretch>
                  <a:fillRect l="-2075" t="-5303" b="-909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" name="群組 10"/>
          <p:cNvGrpSpPr/>
          <p:nvPr/>
        </p:nvGrpSpPr>
        <p:grpSpPr>
          <a:xfrm>
            <a:off x="3098115" y="2060848"/>
            <a:ext cx="1689909" cy="1668636"/>
            <a:chOff x="4106227" y="2986088"/>
            <a:chExt cx="931545" cy="887412"/>
          </a:xfrm>
        </p:grpSpPr>
        <p:cxnSp>
          <p:nvCxnSpPr>
            <p:cNvPr id="3" name="Line 406"/>
            <p:cNvCxnSpPr/>
            <p:nvPr/>
          </p:nvCxnSpPr>
          <p:spPr bwMode="auto">
            <a:xfrm>
              <a:off x="4581525" y="2987675"/>
              <a:ext cx="0" cy="88582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" name="Oval 407"/>
            <p:cNvSpPr>
              <a:spLocks noChangeArrowheads="1"/>
            </p:cNvSpPr>
            <p:nvPr/>
          </p:nvSpPr>
          <p:spPr bwMode="auto">
            <a:xfrm>
              <a:off x="4612640" y="3755390"/>
              <a:ext cx="58420" cy="5588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5" name="Oval 408"/>
            <p:cNvSpPr>
              <a:spLocks noChangeArrowheads="1"/>
            </p:cNvSpPr>
            <p:nvPr/>
          </p:nvSpPr>
          <p:spPr bwMode="auto">
            <a:xfrm>
              <a:off x="4472940" y="3046730"/>
              <a:ext cx="58420" cy="5588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grpSp>
          <p:nvGrpSpPr>
            <p:cNvPr id="6" name="Group 1233"/>
            <p:cNvGrpSpPr>
              <a:grpSpLocks/>
            </p:cNvGrpSpPr>
            <p:nvPr/>
          </p:nvGrpSpPr>
          <p:grpSpPr bwMode="auto">
            <a:xfrm>
              <a:off x="4106227" y="2986088"/>
              <a:ext cx="931545" cy="885825"/>
              <a:chOff x="7020" y="900"/>
              <a:chExt cx="900" cy="900"/>
            </a:xfrm>
          </p:grpSpPr>
          <p:sp>
            <p:nvSpPr>
              <p:cNvPr id="7" name="Oval 405"/>
              <p:cNvSpPr>
                <a:spLocks noChangeArrowheads="1"/>
              </p:cNvSpPr>
              <p:nvPr/>
            </p:nvSpPr>
            <p:spPr bwMode="auto">
              <a:xfrm>
                <a:off x="7020" y="900"/>
                <a:ext cx="900" cy="900"/>
              </a:xfrm>
              <a:prstGeom prst="ellipse">
                <a:avLst/>
              </a:prstGeom>
              <a:solidFill>
                <a:srgbClr val="FFFFFF"/>
              </a:solidFill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zh-TW" altLang="en-US"/>
              </a:p>
            </p:txBody>
          </p:sp>
          <p:cxnSp>
            <p:nvCxnSpPr>
              <p:cNvPr id="8" name="Line 406"/>
              <p:cNvCxnSpPr/>
              <p:nvPr/>
            </p:nvCxnSpPr>
            <p:spPr bwMode="auto">
              <a:xfrm>
                <a:off x="7470" y="900"/>
                <a:ext cx="0" cy="90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9" name="Oval 407"/>
              <p:cNvSpPr>
                <a:spLocks noChangeArrowheads="1"/>
              </p:cNvSpPr>
              <p:nvPr/>
            </p:nvSpPr>
            <p:spPr bwMode="auto">
              <a:xfrm>
                <a:off x="7500" y="1680"/>
                <a:ext cx="57" cy="57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zh-TW" altLang="en-US"/>
              </a:p>
            </p:txBody>
          </p:sp>
          <p:sp>
            <p:nvSpPr>
              <p:cNvPr id="10" name="Oval 408"/>
              <p:cNvSpPr>
                <a:spLocks noChangeArrowheads="1"/>
              </p:cNvSpPr>
              <p:nvPr/>
            </p:nvSpPr>
            <p:spPr bwMode="auto">
              <a:xfrm>
                <a:off x="7365" y="960"/>
                <a:ext cx="57" cy="57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zh-TW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303486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1259632" y="3167097"/>
            <a:ext cx="7704856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one </a:t>
            </a:r>
            <a:r>
              <a:rPr kumimoji="0" lang="en-US" altLang="zh-TW" sz="32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diad</a:t>
            </a:r>
            <a:r>
              <a:rPr kumimoji="0" lang="en-US" altLang="zh-TW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axis </a:t>
            </a:r>
            <a:endParaRPr kumimoji="0" lang="en-US" altLang="zh-TW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(only one axis perpendicular to</a:t>
            </a:r>
            <a:r>
              <a:rPr kumimoji="0" lang="en-US" altLang="zh-TW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kumimoji="0" lang="en-US" altLang="zh-TW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the drawing plane </a:t>
            </a:r>
            <a:r>
              <a:rPr lang="en-US" altLang="zh-TW" sz="320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maintain 2-fold symmetry in </a:t>
            </a:r>
            <a:r>
              <a:rPr lang="en-US" altLang="zh-TW" sz="3200" dirty="0" smtClean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a parallelogram </a:t>
            </a:r>
            <a:r>
              <a:rPr lang="en-US" altLang="zh-TW" sz="320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lattice)</a:t>
            </a:r>
            <a:endParaRPr kumimoji="0" lang="en-US" altLang="zh-TW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83568" y="404664"/>
            <a:ext cx="39020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kern="1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 Monoclinic system</a:t>
            </a:r>
            <a:endParaRPr lang="zh-TW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" name="直線單箭頭接點 12"/>
          <p:cNvCxnSpPr/>
          <p:nvPr/>
        </p:nvCxnSpPr>
        <p:spPr>
          <a:xfrm>
            <a:off x="3031083" y="1257994"/>
            <a:ext cx="1152128" cy="1588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單箭頭接點 13"/>
          <p:cNvCxnSpPr/>
          <p:nvPr/>
        </p:nvCxnSpPr>
        <p:spPr>
          <a:xfrm rot="5400000">
            <a:off x="2419015" y="1438014"/>
            <a:ext cx="792088" cy="432048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單箭頭接點 14"/>
          <p:cNvCxnSpPr/>
          <p:nvPr/>
        </p:nvCxnSpPr>
        <p:spPr>
          <a:xfrm>
            <a:off x="2599035" y="2050082"/>
            <a:ext cx="1152128" cy="1588"/>
          </a:xfrm>
          <a:prstGeom prst="straightConnector1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單箭頭接點 15"/>
          <p:cNvCxnSpPr/>
          <p:nvPr/>
        </p:nvCxnSpPr>
        <p:spPr>
          <a:xfrm rot="5400000">
            <a:off x="3571143" y="1438014"/>
            <a:ext cx="792088" cy="432048"/>
          </a:xfrm>
          <a:prstGeom prst="straightConnector1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橢圓 16"/>
          <p:cNvSpPr/>
          <p:nvPr/>
        </p:nvSpPr>
        <p:spPr>
          <a:xfrm>
            <a:off x="2987824" y="1124744"/>
            <a:ext cx="72008" cy="288032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橢圓 17"/>
          <p:cNvSpPr/>
          <p:nvPr/>
        </p:nvSpPr>
        <p:spPr>
          <a:xfrm>
            <a:off x="3563888" y="1124744"/>
            <a:ext cx="72008" cy="288032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橢圓 18"/>
          <p:cNvSpPr/>
          <p:nvPr/>
        </p:nvSpPr>
        <p:spPr>
          <a:xfrm>
            <a:off x="4139952" y="1124744"/>
            <a:ext cx="72008" cy="288032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橢圓 19"/>
          <p:cNvSpPr/>
          <p:nvPr/>
        </p:nvSpPr>
        <p:spPr>
          <a:xfrm>
            <a:off x="2771800" y="1484784"/>
            <a:ext cx="72008" cy="288032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橢圓 20"/>
          <p:cNvSpPr/>
          <p:nvPr/>
        </p:nvSpPr>
        <p:spPr>
          <a:xfrm>
            <a:off x="3347864" y="1484784"/>
            <a:ext cx="72008" cy="288032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橢圓 21"/>
          <p:cNvSpPr/>
          <p:nvPr/>
        </p:nvSpPr>
        <p:spPr>
          <a:xfrm>
            <a:off x="3923928" y="1484784"/>
            <a:ext cx="72008" cy="288032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橢圓 22"/>
          <p:cNvSpPr/>
          <p:nvPr/>
        </p:nvSpPr>
        <p:spPr>
          <a:xfrm>
            <a:off x="2555776" y="1916832"/>
            <a:ext cx="72008" cy="288032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橢圓 23"/>
          <p:cNvSpPr/>
          <p:nvPr/>
        </p:nvSpPr>
        <p:spPr>
          <a:xfrm>
            <a:off x="3131840" y="1916832"/>
            <a:ext cx="72008" cy="288032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橢圓 24"/>
          <p:cNvSpPr/>
          <p:nvPr/>
        </p:nvSpPr>
        <p:spPr>
          <a:xfrm>
            <a:off x="3707904" y="1916832"/>
            <a:ext cx="72008" cy="288032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矩形 63"/>
              <p:cNvSpPr/>
              <p:nvPr/>
            </p:nvSpPr>
            <p:spPr>
              <a:xfrm>
                <a:off x="1463236" y="2420888"/>
                <a:ext cx="5413020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TW" sz="3200" dirty="0" smtClean="0">
                    <a:solidFill>
                      <a:srgbClr val="0000FF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r>
                      <a:rPr lang="en-US" altLang="zh-TW" sz="320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zh-TW" altLang="en-US" sz="320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≠</m:t>
                    </m:r>
                    <m:r>
                      <a:rPr lang="en-US" altLang="zh-TW" sz="320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altLang="zh-TW" sz="320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</m:t>
                    </m:r>
                    <m:r>
                      <a:rPr lang="en-US" altLang="zh-TW" sz="32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𝑐</m:t>
                    </m:r>
                  </m:oMath>
                </a14:m>
                <a:r>
                  <a:rPr lang="en-US" altLang="zh-TW" sz="32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; </a:t>
                </a:r>
                <a14:m>
                  <m:oMath xmlns:m="http://schemas.openxmlformats.org/officeDocument/2006/math">
                    <m:r>
                      <a:rPr lang="el-GR" altLang="zh-TW" sz="320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𝛼</m:t>
                    </m:r>
                    <m:r>
                      <a:rPr lang="en-US" altLang="zh-TW" sz="32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l-GR" altLang="zh-TW" sz="320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𝛽</m:t>
                    </m:r>
                    <m:r>
                      <a:rPr lang="en-US" altLang="zh-TW" sz="32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m:rPr>
                        <m:nor/>
                      </m:rPr>
                      <a:rPr lang="en-US" altLang="zh-TW" sz="3200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90</m:t>
                    </m:r>
                    <m:r>
                      <m:rPr>
                        <m:nor/>
                      </m:rPr>
                      <a:rPr lang="en-US" altLang="zh-TW" sz="3200" baseline="30000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o</m:t>
                    </m:r>
                    <m:r>
                      <a:rPr lang="zh-TW" altLang="en-US" sz="320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≠</m:t>
                    </m:r>
                    <m:r>
                      <a:rPr lang="zh-TW" altLang="en-US" sz="3200" i="1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𝛾</m:t>
                    </m:r>
                  </m:oMath>
                </a14:m>
                <a:r>
                  <a:rPr lang="en-US" altLang="zh-TW" sz="3200" dirty="0" smtClean="0">
                    <a:solidFill>
                      <a:srgbClr val="0000FF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)</a:t>
                </a:r>
                <a:r>
                  <a:rPr lang="en-US" altLang="zh-TW" sz="3200" kern="1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zh-TW" alt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4" name="矩形 6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3236" y="2420888"/>
                <a:ext cx="5413020" cy="584775"/>
              </a:xfrm>
              <a:prstGeom prst="rect">
                <a:avLst/>
              </a:prstGeom>
              <a:blipFill rotWithShape="0">
                <a:blip r:embed="rId2" cstate="print"/>
                <a:stretch>
                  <a:fillRect l="-2815" t="-14583" r="-113" b="-3229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79444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899592" y="404664"/>
            <a:ext cx="66295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 Primitive monoclinic lattice (P cell)</a:t>
            </a:r>
            <a:endParaRPr lang="zh-TW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" name="Group 1258"/>
          <p:cNvGrpSpPr>
            <a:grpSpLocks/>
          </p:cNvGrpSpPr>
          <p:nvPr/>
        </p:nvGrpSpPr>
        <p:grpSpPr bwMode="auto">
          <a:xfrm>
            <a:off x="1763688" y="1340768"/>
            <a:ext cx="1800200" cy="1224136"/>
            <a:chOff x="4230" y="7668"/>
            <a:chExt cx="1703" cy="1238"/>
          </a:xfrm>
        </p:grpSpPr>
        <p:sp>
          <p:nvSpPr>
            <p:cNvPr id="4" name="Text Box 309"/>
            <p:cNvSpPr txBox="1">
              <a:spLocks noChangeArrowheads="1"/>
            </p:cNvSpPr>
            <p:nvPr/>
          </p:nvSpPr>
          <p:spPr bwMode="auto">
            <a:xfrm>
              <a:off x="4260" y="8265"/>
              <a:ext cx="420" cy="5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1200" b="1" kern="100">
                  <a:effectLst/>
                  <a:latin typeface="Times New Roman" panose="02020603050405020304" pitchFamily="18" charset="0"/>
                  <a:ea typeface="新細明體" panose="02020500000000000000" pitchFamily="18" charset="-120"/>
                </a:rPr>
                <a:t>a</a:t>
              </a:r>
              <a:endParaRPr lang="zh-TW" sz="1200" kern="100">
                <a:effectLst/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5" name="Text Box 310"/>
            <p:cNvSpPr txBox="1">
              <a:spLocks noChangeArrowheads="1"/>
            </p:cNvSpPr>
            <p:nvPr/>
          </p:nvSpPr>
          <p:spPr bwMode="auto">
            <a:xfrm>
              <a:off x="4860" y="8100"/>
              <a:ext cx="54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1200" b="1" kern="100">
                  <a:effectLst/>
                  <a:latin typeface="Times New Roman" panose="02020603050405020304" pitchFamily="18" charset="0"/>
                  <a:ea typeface="新細明體" panose="02020500000000000000" pitchFamily="18" charset="-120"/>
                </a:rPr>
                <a:t>b</a:t>
              </a:r>
              <a:endParaRPr lang="zh-TW" sz="1200" kern="100">
                <a:effectLst/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6" name="Text Box 311"/>
            <p:cNvSpPr txBox="1">
              <a:spLocks noChangeArrowheads="1"/>
            </p:cNvSpPr>
            <p:nvPr/>
          </p:nvSpPr>
          <p:spPr bwMode="auto">
            <a:xfrm>
              <a:off x="4590" y="7710"/>
              <a:ext cx="540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1200" b="1" kern="100">
                  <a:effectLst/>
                  <a:latin typeface="Times New Roman" panose="02020603050405020304" pitchFamily="18" charset="0"/>
                  <a:ea typeface="新細明體" panose="02020500000000000000" pitchFamily="18" charset="-120"/>
                </a:rPr>
                <a:t>c</a:t>
              </a:r>
              <a:endParaRPr lang="zh-TW" sz="1200" kern="100">
                <a:effectLst/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7" name="Text Box 312"/>
            <p:cNvSpPr txBox="1">
              <a:spLocks noChangeArrowheads="1"/>
            </p:cNvSpPr>
            <p:nvPr/>
          </p:nvSpPr>
          <p:spPr bwMode="auto">
            <a:xfrm>
              <a:off x="4560" y="8115"/>
              <a:ext cx="508" cy="7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endParaRPr lang="zh-TW" sz="1200" kern="100">
                <a:effectLst/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8" name="Text Box 313"/>
            <p:cNvSpPr txBox="1">
              <a:spLocks noChangeArrowheads="1"/>
            </p:cNvSpPr>
            <p:nvPr/>
          </p:nvSpPr>
          <p:spPr bwMode="auto">
            <a:xfrm>
              <a:off x="4320" y="8100"/>
              <a:ext cx="528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endParaRPr lang="zh-TW" sz="1200" kern="100">
                <a:effectLst/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9" name="Text Box 314"/>
            <p:cNvSpPr txBox="1">
              <a:spLocks noChangeArrowheads="1"/>
            </p:cNvSpPr>
            <p:nvPr/>
          </p:nvSpPr>
          <p:spPr bwMode="auto">
            <a:xfrm>
              <a:off x="4470" y="8415"/>
              <a:ext cx="48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endParaRPr lang="zh-TW" sz="1200" kern="100">
                <a:effectLst/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grpSp>
          <p:nvGrpSpPr>
            <p:cNvPr id="10" name="Group 1246"/>
            <p:cNvGrpSpPr>
              <a:grpSpLocks/>
            </p:cNvGrpSpPr>
            <p:nvPr/>
          </p:nvGrpSpPr>
          <p:grpSpPr bwMode="auto">
            <a:xfrm>
              <a:off x="4230" y="7668"/>
              <a:ext cx="1703" cy="1238"/>
              <a:chOff x="4230" y="7665"/>
              <a:chExt cx="1703" cy="1238"/>
            </a:xfrm>
          </p:grpSpPr>
          <p:grpSp>
            <p:nvGrpSpPr>
              <p:cNvPr id="11" name="Group 1245"/>
              <p:cNvGrpSpPr>
                <a:grpSpLocks/>
              </p:cNvGrpSpPr>
              <p:nvPr/>
            </p:nvGrpSpPr>
            <p:grpSpPr bwMode="auto">
              <a:xfrm>
                <a:off x="4248" y="7740"/>
                <a:ext cx="1662" cy="1155"/>
                <a:chOff x="4248" y="7740"/>
                <a:chExt cx="1662" cy="1155"/>
              </a:xfrm>
            </p:grpSpPr>
            <p:sp>
              <p:nvSpPr>
                <p:cNvPr id="20" name="AutoShape 305"/>
                <p:cNvSpPr>
                  <a:spLocks noChangeArrowheads="1"/>
                </p:cNvSpPr>
                <p:nvPr/>
              </p:nvSpPr>
              <p:spPr bwMode="auto">
                <a:xfrm>
                  <a:off x="4260" y="7755"/>
                  <a:ext cx="1620" cy="360"/>
                </a:xfrm>
                <a:prstGeom prst="parallelogram">
                  <a:avLst>
                    <a:gd name="adj" fmla="val 112500"/>
                  </a:avLst>
                </a:prstGeom>
                <a:solidFill>
                  <a:srgbClr val="FFFFFF"/>
                </a:solidFill>
                <a:ln w="158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21" name="Rectangle 306"/>
                <p:cNvSpPr>
                  <a:spLocks noChangeArrowheads="1"/>
                </p:cNvSpPr>
                <p:nvPr/>
              </p:nvSpPr>
              <p:spPr bwMode="auto">
                <a:xfrm>
                  <a:off x="4290" y="8115"/>
                  <a:ext cx="1230" cy="780"/>
                </a:xfrm>
                <a:prstGeom prst="rect">
                  <a:avLst/>
                </a:prstGeom>
                <a:solidFill>
                  <a:srgbClr val="FFFFFF"/>
                </a:solidFill>
                <a:ln w="158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22" name="Rectangle 307"/>
                <p:cNvSpPr>
                  <a:spLocks noChangeArrowheads="1"/>
                </p:cNvSpPr>
                <p:nvPr/>
              </p:nvSpPr>
              <p:spPr bwMode="auto">
                <a:xfrm>
                  <a:off x="4680" y="7740"/>
                  <a:ext cx="1230" cy="780"/>
                </a:xfrm>
                <a:prstGeom prst="rect">
                  <a:avLst/>
                </a:prstGeom>
                <a:noFill/>
                <a:ln w="15875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zh-TW" altLang="en-US"/>
                </a:p>
              </p:txBody>
            </p:sp>
            <p:sp>
              <p:nvSpPr>
                <p:cNvPr id="23" name="AutoShape 308"/>
                <p:cNvSpPr>
                  <a:spLocks noChangeArrowheads="1"/>
                </p:cNvSpPr>
                <p:nvPr/>
              </p:nvSpPr>
              <p:spPr bwMode="auto">
                <a:xfrm>
                  <a:off x="4248" y="8535"/>
                  <a:ext cx="1620" cy="360"/>
                </a:xfrm>
                <a:prstGeom prst="parallelogram">
                  <a:avLst>
                    <a:gd name="adj" fmla="val 112500"/>
                  </a:avLst>
                </a:prstGeom>
                <a:noFill/>
                <a:ln w="15875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zh-TW" altLang="en-US"/>
                </a:p>
              </p:txBody>
            </p:sp>
          </p:grpSp>
          <p:sp>
            <p:nvSpPr>
              <p:cNvPr id="12" name="Oval 974"/>
              <p:cNvSpPr>
                <a:spLocks noChangeArrowheads="1"/>
              </p:cNvSpPr>
              <p:nvPr/>
            </p:nvSpPr>
            <p:spPr bwMode="auto">
              <a:xfrm>
                <a:off x="5820" y="7665"/>
                <a:ext cx="113" cy="113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zh-TW" altLang="en-US"/>
              </a:p>
            </p:txBody>
          </p:sp>
          <p:sp>
            <p:nvSpPr>
              <p:cNvPr id="13" name="Oval 975"/>
              <p:cNvSpPr>
                <a:spLocks noChangeArrowheads="1"/>
              </p:cNvSpPr>
              <p:nvPr/>
            </p:nvSpPr>
            <p:spPr bwMode="auto">
              <a:xfrm>
                <a:off x="4620" y="7665"/>
                <a:ext cx="113" cy="113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zh-TW" altLang="en-US"/>
              </a:p>
            </p:txBody>
          </p:sp>
          <p:sp>
            <p:nvSpPr>
              <p:cNvPr id="14" name="Oval 976"/>
              <p:cNvSpPr>
                <a:spLocks noChangeArrowheads="1"/>
              </p:cNvSpPr>
              <p:nvPr/>
            </p:nvSpPr>
            <p:spPr bwMode="auto">
              <a:xfrm>
                <a:off x="5430" y="8025"/>
                <a:ext cx="113" cy="113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zh-TW" altLang="en-US"/>
              </a:p>
            </p:txBody>
          </p:sp>
          <p:sp>
            <p:nvSpPr>
              <p:cNvPr id="15" name="Oval 977"/>
              <p:cNvSpPr>
                <a:spLocks noChangeArrowheads="1"/>
              </p:cNvSpPr>
              <p:nvPr/>
            </p:nvSpPr>
            <p:spPr bwMode="auto">
              <a:xfrm>
                <a:off x="4230" y="8025"/>
                <a:ext cx="113" cy="113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zh-TW" altLang="en-US"/>
              </a:p>
            </p:txBody>
          </p:sp>
          <p:sp>
            <p:nvSpPr>
              <p:cNvPr id="16" name="Oval 978"/>
              <p:cNvSpPr>
                <a:spLocks noChangeArrowheads="1"/>
              </p:cNvSpPr>
              <p:nvPr/>
            </p:nvSpPr>
            <p:spPr bwMode="auto">
              <a:xfrm>
                <a:off x="5820" y="8430"/>
                <a:ext cx="113" cy="113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zh-TW" altLang="en-US"/>
              </a:p>
            </p:txBody>
          </p:sp>
          <p:sp>
            <p:nvSpPr>
              <p:cNvPr id="17" name="Oval 979"/>
              <p:cNvSpPr>
                <a:spLocks noChangeArrowheads="1"/>
              </p:cNvSpPr>
              <p:nvPr/>
            </p:nvSpPr>
            <p:spPr bwMode="auto">
              <a:xfrm>
                <a:off x="4620" y="8430"/>
                <a:ext cx="113" cy="113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zh-TW" altLang="en-US"/>
              </a:p>
            </p:txBody>
          </p:sp>
          <p:sp>
            <p:nvSpPr>
              <p:cNvPr id="18" name="Oval 980"/>
              <p:cNvSpPr>
                <a:spLocks noChangeArrowheads="1"/>
              </p:cNvSpPr>
              <p:nvPr/>
            </p:nvSpPr>
            <p:spPr bwMode="auto">
              <a:xfrm>
                <a:off x="5430" y="8790"/>
                <a:ext cx="113" cy="113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zh-TW" altLang="en-US"/>
              </a:p>
            </p:txBody>
          </p:sp>
          <p:sp>
            <p:nvSpPr>
              <p:cNvPr id="19" name="Oval 981"/>
              <p:cNvSpPr>
                <a:spLocks noChangeArrowheads="1"/>
              </p:cNvSpPr>
              <p:nvPr/>
            </p:nvSpPr>
            <p:spPr bwMode="auto">
              <a:xfrm>
                <a:off x="4230" y="8790"/>
                <a:ext cx="113" cy="113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zh-TW" altLang="en-US"/>
              </a:p>
            </p:txBody>
          </p:sp>
        </p:grpSp>
      </p:grpSp>
      <p:cxnSp>
        <p:nvCxnSpPr>
          <p:cNvPr id="24" name="直線單箭頭接點 23"/>
          <p:cNvCxnSpPr/>
          <p:nvPr/>
        </p:nvCxnSpPr>
        <p:spPr>
          <a:xfrm>
            <a:off x="5695379" y="2266106"/>
            <a:ext cx="1152128" cy="1588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單箭頭接點 24"/>
          <p:cNvCxnSpPr/>
          <p:nvPr/>
        </p:nvCxnSpPr>
        <p:spPr>
          <a:xfrm rot="5400000">
            <a:off x="5083311" y="2446126"/>
            <a:ext cx="792088" cy="432048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單箭頭接點 25"/>
          <p:cNvCxnSpPr/>
          <p:nvPr/>
        </p:nvCxnSpPr>
        <p:spPr>
          <a:xfrm>
            <a:off x="5263331" y="3058194"/>
            <a:ext cx="1152128" cy="1588"/>
          </a:xfrm>
          <a:prstGeom prst="straightConnector1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單箭頭接點 26"/>
          <p:cNvCxnSpPr/>
          <p:nvPr/>
        </p:nvCxnSpPr>
        <p:spPr>
          <a:xfrm rot="5400000">
            <a:off x="6235439" y="2446126"/>
            <a:ext cx="792088" cy="432048"/>
          </a:xfrm>
          <a:prstGeom prst="straightConnector1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橢圓 27"/>
          <p:cNvSpPr/>
          <p:nvPr/>
        </p:nvSpPr>
        <p:spPr>
          <a:xfrm>
            <a:off x="5652120" y="2132856"/>
            <a:ext cx="72008" cy="288032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9" name="橢圓 28"/>
          <p:cNvSpPr/>
          <p:nvPr/>
        </p:nvSpPr>
        <p:spPr>
          <a:xfrm>
            <a:off x="6228184" y="2132856"/>
            <a:ext cx="72008" cy="288032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0" name="橢圓 29"/>
          <p:cNvSpPr/>
          <p:nvPr/>
        </p:nvSpPr>
        <p:spPr>
          <a:xfrm>
            <a:off x="6804248" y="2132856"/>
            <a:ext cx="72008" cy="288032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1" name="橢圓 30"/>
          <p:cNvSpPr/>
          <p:nvPr/>
        </p:nvSpPr>
        <p:spPr>
          <a:xfrm>
            <a:off x="5436096" y="2492896"/>
            <a:ext cx="72008" cy="288032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2" name="橢圓 31"/>
          <p:cNvSpPr/>
          <p:nvPr/>
        </p:nvSpPr>
        <p:spPr>
          <a:xfrm>
            <a:off x="6012160" y="2492896"/>
            <a:ext cx="72008" cy="288032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3" name="橢圓 32"/>
          <p:cNvSpPr/>
          <p:nvPr/>
        </p:nvSpPr>
        <p:spPr>
          <a:xfrm>
            <a:off x="6588224" y="2492896"/>
            <a:ext cx="72008" cy="288032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4" name="橢圓 33"/>
          <p:cNvSpPr/>
          <p:nvPr/>
        </p:nvSpPr>
        <p:spPr>
          <a:xfrm>
            <a:off x="5220072" y="2924944"/>
            <a:ext cx="72008" cy="288032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5" name="橢圓 34"/>
          <p:cNvSpPr/>
          <p:nvPr/>
        </p:nvSpPr>
        <p:spPr>
          <a:xfrm>
            <a:off x="5796136" y="2924944"/>
            <a:ext cx="72008" cy="288032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6" name="橢圓 35"/>
          <p:cNvSpPr/>
          <p:nvPr/>
        </p:nvSpPr>
        <p:spPr>
          <a:xfrm>
            <a:off x="6372200" y="2924944"/>
            <a:ext cx="72008" cy="288032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37" name="直線單箭頭接點 36"/>
          <p:cNvCxnSpPr/>
          <p:nvPr/>
        </p:nvCxnSpPr>
        <p:spPr>
          <a:xfrm>
            <a:off x="5695379" y="1113978"/>
            <a:ext cx="1152128" cy="1588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單箭頭接點 37"/>
          <p:cNvCxnSpPr/>
          <p:nvPr/>
        </p:nvCxnSpPr>
        <p:spPr>
          <a:xfrm rot="5400000">
            <a:off x="5083311" y="1293998"/>
            <a:ext cx="792088" cy="432048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單箭頭接點 38"/>
          <p:cNvCxnSpPr/>
          <p:nvPr/>
        </p:nvCxnSpPr>
        <p:spPr>
          <a:xfrm>
            <a:off x="5263331" y="1906066"/>
            <a:ext cx="1152128" cy="1588"/>
          </a:xfrm>
          <a:prstGeom prst="straightConnector1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單箭頭接點 39"/>
          <p:cNvCxnSpPr/>
          <p:nvPr/>
        </p:nvCxnSpPr>
        <p:spPr>
          <a:xfrm rot="5400000">
            <a:off x="6235439" y="1293998"/>
            <a:ext cx="792088" cy="432048"/>
          </a:xfrm>
          <a:prstGeom prst="straightConnector1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橢圓 40"/>
          <p:cNvSpPr/>
          <p:nvPr/>
        </p:nvSpPr>
        <p:spPr>
          <a:xfrm>
            <a:off x="5652120" y="980728"/>
            <a:ext cx="72008" cy="288032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橢圓 41"/>
          <p:cNvSpPr/>
          <p:nvPr/>
        </p:nvSpPr>
        <p:spPr>
          <a:xfrm>
            <a:off x="6228184" y="980728"/>
            <a:ext cx="72008" cy="288032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3" name="橢圓 42"/>
          <p:cNvSpPr/>
          <p:nvPr/>
        </p:nvSpPr>
        <p:spPr>
          <a:xfrm>
            <a:off x="6804248" y="980728"/>
            <a:ext cx="72008" cy="288032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4" name="橢圓 43"/>
          <p:cNvSpPr/>
          <p:nvPr/>
        </p:nvSpPr>
        <p:spPr>
          <a:xfrm>
            <a:off x="5436096" y="1340768"/>
            <a:ext cx="72008" cy="288032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5" name="橢圓 44"/>
          <p:cNvSpPr/>
          <p:nvPr/>
        </p:nvSpPr>
        <p:spPr>
          <a:xfrm>
            <a:off x="6012160" y="1340768"/>
            <a:ext cx="72008" cy="288032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6" name="橢圓 45"/>
          <p:cNvSpPr/>
          <p:nvPr/>
        </p:nvSpPr>
        <p:spPr>
          <a:xfrm>
            <a:off x="6588224" y="1340768"/>
            <a:ext cx="72008" cy="288032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7" name="橢圓 46"/>
          <p:cNvSpPr/>
          <p:nvPr/>
        </p:nvSpPr>
        <p:spPr>
          <a:xfrm>
            <a:off x="5220072" y="1772816"/>
            <a:ext cx="72008" cy="288032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8" name="橢圓 47"/>
          <p:cNvSpPr/>
          <p:nvPr/>
        </p:nvSpPr>
        <p:spPr>
          <a:xfrm>
            <a:off x="5796136" y="1772816"/>
            <a:ext cx="72008" cy="288032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9" name="橢圓 48"/>
          <p:cNvSpPr/>
          <p:nvPr/>
        </p:nvSpPr>
        <p:spPr>
          <a:xfrm>
            <a:off x="6372200" y="1772816"/>
            <a:ext cx="72008" cy="288032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51" name="直線單箭頭接點 50"/>
          <p:cNvCxnSpPr>
            <a:stCxn id="28" idx="6"/>
            <a:endCxn id="41" idx="6"/>
          </p:cNvCxnSpPr>
          <p:nvPr/>
        </p:nvCxnSpPr>
        <p:spPr>
          <a:xfrm flipV="1">
            <a:off x="5724128" y="1124744"/>
            <a:ext cx="0" cy="1152128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矩形 51"/>
          <p:cNvSpPr/>
          <p:nvPr/>
        </p:nvSpPr>
        <p:spPr>
          <a:xfrm>
            <a:off x="899592" y="3348281"/>
            <a:ext cx="611417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(2) Base centered monoclinic lattice</a:t>
            </a:r>
            <a:endParaRPr lang="zh-TW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1" name="群組 70"/>
          <p:cNvGrpSpPr/>
          <p:nvPr/>
        </p:nvGrpSpPr>
        <p:grpSpPr>
          <a:xfrm>
            <a:off x="1754696" y="4149088"/>
            <a:ext cx="2025217" cy="1604060"/>
            <a:chOff x="1754695" y="4578375"/>
            <a:chExt cx="1081405" cy="805258"/>
          </a:xfrm>
        </p:grpSpPr>
        <p:grpSp>
          <p:nvGrpSpPr>
            <p:cNvPr id="54" name="Group 1259"/>
            <p:cNvGrpSpPr>
              <a:grpSpLocks/>
            </p:cNvGrpSpPr>
            <p:nvPr/>
          </p:nvGrpSpPr>
          <p:grpSpPr bwMode="auto">
            <a:xfrm>
              <a:off x="1754695" y="4578375"/>
              <a:ext cx="1081405" cy="786130"/>
              <a:chOff x="4110" y="10005"/>
              <a:chExt cx="1703" cy="1238"/>
            </a:xfrm>
          </p:grpSpPr>
          <p:sp>
            <p:nvSpPr>
              <p:cNvPr id="55" name="AutoShape 315"/>
              <p:cNvSpPr>
                <a:spLocks noChangeArrowheads="1"/>
              </p:cNvSpPr>
              <p:nvPr/>
            </p:nvSpPr>
            <p:spPr bwMode="auto">
              <a:xfrm>
                <a:off x="4140" y="10080"/>
                <a:ext cx="1620" cy="360"/>
              </a:xfrm>
              <a:prstGeom prst="parallelogram">
                <a:avLst>
                  <a:gd name="adj" fmla="val 112500"/>
                </a:avLst>
              </a:prstGeom>
              <a:solidFill>
                <a:srgbClr val="FFFFFF"/>
              </a:solidFill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zh-TW" altLang="en-US"/>
              </a:p>
            </p:txBody>
          </p:sp>
          <p:sp>
            <p:nvSpPr>
              <p:cNvPr id="56" name="Rectangle 316"/>
              <p:cNvSpPr>
                <a:spLocks noChangeArrowheads="1"/>
              </p:cNvSpPr>
              <p:nvPr/>
            </p:nvSpPr>
            <p:spPr bwMode="auto">
              <a:xfrm>
                <a:off x="4170" y="10440"/>
                <a:ext cx="1230" cy="780"/>
              </a:xfrm>
              <a:prstGeom prst="rect">
                <a:avLst/>
              </a:prstGeom>
              <a:solidFill>
                <a:srgbClr val="FFFFFF"/>
              </a:solidFill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zh-TW" altLang="en-US"/>
              </a:p>
            </p:txBody>
          </p:sp>
          <p:sp>
            <p:nvSpPr>
              <p:cNvPr id="57" name="Rectangle 317"/>
              <p:cNvSpPr>
                <a:spLocks noChangeArrowheads="1"/>
              </p:cNvSpPr>
              <p:nvPr/>
            </p:nvSpPr>
            <p:spPr bwMode="auto">
              <a:xfrm>
                <a:off x="4560" y="10081"/>
                <a:ext cx="1230" cy="780"/>
              </a:xfrm>
              <a:prstGeom prst="rect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zh-TW" altLang="en-US"/>
              </a:p>
            </p:txBody>
          </p:sp>
          <p:sp>
            <p:nvSpPr>
              <p:cNvPr id="58" name="AutoShape 318"/>
              <p:cNvSpPr>
                <a:spLocks noChangeArrowheads="1"/>
              </p:cNvSpPr>
              <p:nvPr/>
            </p:nvSpPr>
            <p:spPr bwMode="auto">
              <a:xfrm>
                <a:off x="4128" y="10860"/>
                <a:ext cx="1620" cy="360"/>
              </a:xfrm>
              <a:prstGeom prst="parallelogram">
                <a:avLst>
                  <a:gd name="adj" fmla="val 112500"/>
                </a:avLst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zh-TW" altLang="en-US"/>
              </a:p>
            </p:txBody>
          </p:sp>
          <p:sp>
            <p:nvSpPr>
              <p:cNvPr id="59" name="Oval 319"/>
              <p:cNvSpPr>
                <a:spLocks noChangeArrowheads="1"/>
              </p:cNvSpPr>
              <p:nvPr/>
            </p:nvSpPr>
            <p:spPr bwMode="auto">
              <a:xfrm>
                <a:off x="5700" y="10005"/>
                <a:ext cx="113" cy="113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zh-TW" altLang="en-US"/>
              </a:p>
            </p:txBody>
          </p:sp>
          <p:sp>
            <p:nvSpPr>
              <p:cNvPr id="60" name="Oval 320"/>
              <p:cNvSpPr>
                <a:spLocks noChangeArrowheads="1"/>
              </p:cNvSpPr>
              <p:nvPr/>
            </p:nvSpPr>
            <p:spPr bwMode="auto">
              <a:xfrm>
                <a:off x="4500" y="10005"/>
                <a:ext cx="113" cy="113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zh-TW" altLang="en-US"/>
              </a:p>
            </p:txBody>
          </p:sp>
          <p:sp>
            <p:nvSpPr>
              <p:cNvPr id="61" name="Oval 321"/>
              <p:cNvSpPr>
                <a:spLocks noChangeArrowheads="1"/>
              </p:cNvSpPr>
              <p:nvPr/>
            </p:nvSpPr>
            <p:spPr bwMode="auto">
              <a:xfrm>
                <a:off x="5310" y="10365"/>
                <a:ext cx="113" cy="113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zh-TW" altLang="en-US"/>
              </a:p>
            </p:txBody>
          </p:sp>
          <p:sp>
            <p:nvSpPr>
              <p:cNvPr id="62" name="Oval 322"/>
              <p:cNvSpPr>
                <a:spLocks noChangeArrowheads="1"/>
              </p:cNvSpPr>
              <p:nvPr/>
            </p:nvSpPr>
            <p:spPr bwMode="auto">
              <a:xfrm>
                <a:off x="4110" y="10365"/>
                <a:ext cx="113" cy="113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zh-TW" altLang="en-US"/>
              </a:p>
            </p:txBody>
          </p:sp>
          <p:sp>
            <p:nvSpPr>
              <p:cNvPr id="63" name="Oval 323"/>
              <p:cNvSpPr>
                <a:spLocks noChangeArrowheads="1"/>
              </p:cNvSpPr>
              <p:nvPr/>
            </p:nvSpPr>
            <p:spPr bwMode="auto">
              <a:xfrm>
                <a:off x="5700" y="10770"/>
                <a:ext cx="113" cy="113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zh-TW" altLang="en-US"/>
              </a:p>
            </p:txBody>
          </p:sp>
          <p:sp>
            <p:nvSpPr>
              <p:cNvPr id="64" name="Oval 324"/>
              <p:cNvSpPr>
                <a:spLocks noChangeArrowheads="1"/>
              </p:cNvSpPr>
              <p:nvPr/>
            </p:nvSpPr>
            <p:spPr bwMode="auto">
              <a:xfrm>
                <a:off x="4500" y="10770"/>
                <a:ext cx="113" cy="113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zh-TW" altLang="en-US"/>
              </a:p>
            </p:txBody>
          </p:sp>
          <p:sp>
            <p:nvSpPr>
              <p:cNvPr id="65" name="Oval 325"/>
              <p:cNvSpPr>
                <a:spLocks noChangeArrowheads="1"/>
              </p:cNvSpPr>
              <p:nvPr/>
            </p:nvSpPr>
            <p:spPr bwMode="auto">
              <a:xfrm>
                <a:off x="5310" y="11130"/>
                <a:ext cx="113" cy="113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zh-TW" altLang="en-US"/>
              </a:p>
            </p:txBody>
          </p:sp>
          <p:sp>
            <p:nvSpPr>
              <p:cNvPr id="66" name="Oval 326"/>
              <p:cNvSpPr>
                <a:spLocks noChangeArrowheads="1"/>
              </p:cNvSpPr>
              <p:nvPr/>
            </p:nvSpPr>
            <p:spPr bwMode="auto">
              <a:xfrm>
                <a:off x="4110" y="11130"/>
                <a:ext cx="113" cy="113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zh-TW" altLang="en-US"/>
              </a:p>
            </p:txBody>
          </p:sp>
          <p:sp>
            <p:nvSpPr>
              <p:cNvPr id="67" name="Oval 327"/>
              <p:cNvSpPr>
                <a:spLocks noChangeArrowheads="1"/>
              </p:cNvSpPr>
              <p:nvPr/>
            </p:nvSpPr>
            <p:spPr bwMode="auto">
              <a:xfrm>
                <a:off x="5505" y="10590"/>
                <a:ext cx="113" cy="113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zh-TW" altLang="en-US"/>
              </a:p>
            </p:txBody>
          </p:sp>
          <p:sp>
            <p:nvSpPr>
              <p:cNvPr id="68" name="Oval 328"/>
              <p:cNvSpPr>
                <a:spLocks noChangeArrowheads="1"/>
              </p:cNvSpPr>
              <p:nvPr/>
            </p:nvSpPr>
            <p:spPr bwMode="auto">
              <a:xfrm>
                <a:off x="4305" y="10590"/>
                <a:ext cx="113" cy="113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zh-TW" altLang="en-US"/>
              </a:p>
            </p:txBody>
          </p:sp>
          <p:sp>
            <p:nvSpPr>
              <p:cNvPr id="69" name="Text Box 329"/>
              <p:cNvSpPr txBox="1">
                <a:spLocks noChangeArrowheads="1"/>
              </p:cNvSpPr>
              <p:nvPr/>
            </p:nvSpPr>
            <p:spPr bwMode="auto">
              <a:xfrm>
                <a:off x="4485" y="10005"/>
                <a:ext cx="540" cy="7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en-US" sz="2800" b="1" i="1" kern="100">
                    <a:effectLst/>
                    <a:latin typeface="Times New Roman" panose="02020603050405020304" pitchFamily="18" charset="0"/>
                    <a:ea typeface="新細明體" panose="02020500000000000000" pitchFamily="18" charset="-120"/>
                  </a:rPr>
                  <a:t>c</a:t>
                </a:r>
                <a:endParaRPr lang="zh-TW" sz="2800" i="1" kern="100">
                  <a:effectLst/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</p:txBody>
          </p:sp>
          <p:sp>
            <p:nvSpPr>
              <p:cNvPr id="70" name="Text Box 331"/>
              <p:cNvSpPr txBox="1">
                <a:spLocks noChangeArrowheads="1"/>
              </p:cNvSpPr>
              <p:nvPr/>
            </p:nvSpPr>
            <p:spPr bwMode="auto">
              <a:xfrm>
                <a:off x="4785" y="10455"/>
                <a:ext cx="540" cy="5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en-US" sz="2800" b="1" i="1" kern="100">
                    <a:effectLst/>
                    <a:latin typeface="Times New Roman" panose="02020603050405020304" pitchFamily="18" charset="0"/>
                    <a:ea typeface="新細明體" panose="02020500000000000000" pitchFamily="18" charset="-120"/>
                  </a:rPr>
                  <a:t>b</a:t>
                </a:r>
                <a:endParaRPr lang="zh-TW" sz="2800" i="1" kern="100">
                  <a:effectLst/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</p:txBody>
          </p:sp>
        </p:grpSp>
        <p:sp>
          <p:nvSpPr>
            <p:cNvPr id="53" name="Text Box 330"/>
            <p:cNvSpPr txBox="1">
              <a:spLocks noChangeArrowheads="1"/>
            </p:cNvSpPr>
            <p:nvPr/>
          </p:nvSpPr>
          <p:spPr bwMode="auto">
            <a:xfrm>
              <a:off x="1762647" y="5012158"/>
              <a:ext cx="342900" cy="371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2800" b="1" i="1" kern="100" dirty="0">
                  <a:effectLst/>
                  <a:latin typeface="Times New Roman" panose="02020603050405020304" pitchFamily="18" charset="0"/>
                  <a:ea typeface="新細明體" panose="02020500000000000000" pitchFamily="18" charset="-120"/>
                </a:rPr>
                <a:t>a</a:t>
              </a:r>
              <a:endParaRPr lang="zh-TW" sz="2800" i="1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</p:grpSp>
      <p:sp>
        <p:nvSpPr>
          <p:cNvPr id="72" name="矩形 71"/>
          <p:cNvSpPr/>
          <p:nvPr/>
        </p:nvSpPr>
        <p:spPr>
          <a:xfrm>
            <a:off x="1623480" y="6156593"/>
            <a:ext cx="582884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B-face centered monoclinic lattice</a:t>
            </a:r>
            <a:endParaRPr lang="zh-TW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0" name="直線單箭頭接點 99"/>
          <p:cNvCxnSpPr/>
          <p:nvPr/>
        </p:nvCxnSpPr>
        <p:spPr>
          <a:xfrm>
            <a:off x="5047307" y="4714378"/>
            <a:ext cx="1152128" cy="1588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直線單箭頭接點 100"/>
          <p:cNvCxnSpPr/>
          <p:nvPr/>
        </p:nvCxnSpPr>
        <p:spPr>
          <a:xfrm rot="5400000">
            <a:off x="4435239" y="4894398"/>
            <a:ext cx="792088" cy="432048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直線單箭頭接點 101"/>
          <p:cNvCxnSpPr/>
          <p:nvPr/>
        </p:nvCxnSpPr>
        <p:spPr>
          <a:xfrm>
            <a:off x="4615259" y="5506466"/>
            <a:ext cx="1152128" cy="1588"/>
          </a:xfrm>
          <a:prstGeom prst="straightConnector1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直線單箭頭接點 102"/>
          <p:cNvCxnSpPr/>
          <p:nvPr/>
        </p:nvCxnSpPr>
        <p:spPr>
          <a:xfrm rot="5400000">
            <a:off x="5587367" y="4894398"/>
            <a:ext cx="792088" cy="432048"/>
          </a:xfrm>
          <a:prstGeom prst="straightConnector1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橢圓 103"/>
          <p:cNvSpPr/>
          <p:nvPr/>
        </p:nvSpPr>
        <p:spPr>
          <a:xfrm>
            <a:off x="5004048" y="4581128"/>
            <a:ext cx="72008" cy="288032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5" name="橢圓 104"/>
          <p:cNvSpPr/>
          <p:nvPr/>
        </p:nvSpPr>
        <p:spPr>
          <a:xfrm>
            <a:off x="5580112" y="4581128"/>
            <a:ext cx="72008" cy="288032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6" name="橢圓 105"/>
          <p:cNvSpPr/>
          <p:nvPr/>
        </p:nvSpPr>
        <p:spPr>
          <a:xfrm>
            <a:off x="6156176" y="4581128"/>
            <a:ext cx="72008" cy="288032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7" name="橢圓 106"/>
          <p:cNvSpPr/>
          <p:nvPr/>
        </p:nvSpPr>
        <p:spPr>
          <a:xfrm>
            <a:off x="4788024" y="4941168"/>
            <a:ext cx="72008" cy="288032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8" name="橢圓 107"/>
          <p:cNvSpPr/>
          <p:nvPr/>
        </p:nvSpPr>
        <p:spPr>
          <a:xfrm>
            <a:off x="5364088" y="4941168"/>
            <a:ext cx="72008" cy="288032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9" name="橢圓 108"/>
          <p:cNvSpPr/>
          <p:nvPr/>
        </p:nvSpPr>
        <p:spPr>
          <a:xfrm>
            <a:off x="5940152" y="4941168"/>
            <a:ext cx="72008" cy="288032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0" name="橢圓 109"/>
          <p:cNvSpPr/>
          <p:nvPr/>
        </p:nvSpPr>
        <p:spPr>
          <a:xfrm>
            <a:off x="4572000" y="5373216"/>
            <a:ext cx="72008" cy="288032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1" name="橢圓 110"/>
          <p:cNvSpPr/>
          <p:nvPr/>
        </p:nvSpPr>
        <p:spPr>
          <a:xfrm>
            <a:off x="5148064" y="5373216"/>
            <a:ext cx="72008" cy="288032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2" name="橢圓 111"/>
          <p:cNvSpPr/>
          <p:nvPr/>
        </p:nvSpPr>
        <p:spPr>
          <a:xfrm>
            <a:off x="5724128" y="5373216"/>
            <a:ext cx="72008" cy="288032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14" name="直線單箭頭接點 113"/>
          <p:cNvCxnSpPr>
            <a:stCxn id="104" idx="2"/>
          </p:cNvCxnSpPr>
          <p:nvPr/>
        </p:nvCxnSpPr>
        <p:spPr>
          <a:xfrm flipH="1" flipV="1">
            <a:off x="4788024" y="4579540"/>
            <a:ext cx="216024" cy="145604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直線接點 115"/>
          <p:cNvCxnSpPr/>
          <p:nvPr/>
        </p:nvCxnSpPr>
        <p:spPr>
          <a:xfrm flipV="1">
            <a:off x="4788024" y="4365104"/>
            <a:ext cx="10545" cy="798596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直線接點 128"/>
          <p:cNvCxnSpPr/>
          <p:nvPr/>
        </p:nvCxnSpPr>
        <p:spPr>
          <a:xfrm>
            <a:off x="7524328" y="1916832"/>
            <a:ext cx="108012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直線接點 129"/>
          <p:cNvCxnSpPr/>
          <p:nvPr/>
        </p:nvCxnSpPr>
        <p:spPr>
          <a:xfrm>
            <a:off x="7164288" y="2492896"/>
            <a:ext cx="108012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直線接點 130"/>
          <p:cNvCxnSpPr/>
          <p:nvPr/>
        </p:nvCxnSpPr>
        <p:spPr>
          <a:xfrm flipH="1">
            <a:off x="8244408" y="1916832"/>
            <a:ext cx="360040" cy="610479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直線接點 131"/>
          <p:cNvCxnSpPr/>
          <p:nvPr/>
        </p:nvCxnSpPr>
        <p:spPr>
          <a:xfrm flipH="1">
            <a:off x="7164288" y="1916832"/>
            <a:ext cx="360040" cy="610479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6" name="群組 135"/>
          <p:cNvGrpSpPr/>
          <p:nvPr/>
        </p:nvGrpSpPr>
        <p:grpSpPr>
          <a:xfrm>
            <a:off x="8100392" y="2276912"/>
            <a:ext cx="360000" cy="360000"/>
            <a:chOff x="8100392" y="3573056"/>
            <a:chExt cx="360000" cy="360000"/>
          </a:xfrm>
        </p:grpSpPr>
        <p:sp>
          <p:nvSpPr>
            <p:cNvPr id="137" name="橢圓 136"/>
            <p:cNvSpPr/>
            <p:nvPr/>
          </p:nvSpPr>
          <p:spPr>
            <a:xfrm>
              <a:off x="8172400" y="3645024"/>
              <a:ext cx="209600" cy="22039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8" name="橢圓 137"/>
            <p:cNvSpPr/>
            <p:nvPr/>
          </p:nvSpPr>
          <p:spPr>
            <a:xfrm>
              <a:off x="8100392" y="3573056"/>
              <a:ext cx="360000" cy="360000"/>
            </a:xfrm>
            <a:prstGeom prst="ellipse">
              <a:avLst/>
            </a:prstGeom>
            <a:noFill/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51" name="群組 150"/>
          <p:cNvGrpSpPr/>
          <p:nvPr/>
        </p:nvGrpSpPr>
        <p:grpSpPr>
          <a:xfrm>
            <a:off x="8460472" y="1700808"/>
            <a:ext cx="360000" cy="360000"/>
            <a:chOff x="8100392" y="3573056"/>
            <a:chExt cx="360000" cy="360000"/>
          </a:xfrm>
        </p:grpSpPr>
        <p:sp>
          <p:nvSpPr>
            <p:cNvPr id="152" name="橢圓 151"/>
            <p:cNvSpPr/>
            <p:nvPr/>
          </p:nvSpPr>
          <p:spPr>
            <a:xfrm>
              <a:off x="8172400" y="3645024"/>
              <a:ext cx="209600" cy="22039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3" name="橢圓 152"/>
            <p:cNvSpPr/>
            <p:nvPr/>
          </p:nvSpPr>
          <p:spPr>
            <a:xfrm>
              <a:off x="8100392" y="3573056"/>
              <a:ext cx="360000" cy="360000"/>
            </a:xfrm>
            <a:prstGeom prst="ellipse">
              <a:avLst/>
            </a:prstGeom>
            <a:noFill/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54" name="群組 153"/>
          <p:cNvGrpSpPr/>
          <p:nvPr/>
        </p:nvGrpSpPr>
        <p:grpSpPr>
          <a:xfrm>
            <a:off x="7380352" y="1700808"/>
            <a:ext cx="360000" cy="360000"/>
            <a:chOff x="8100392" y="3573056"/>
            <a:chExt cx="360000" cy="360000"/>
          </a:xfrm>
        </p:grpSpPr>
        <p:sp>
          <p:nvSpPr>
            <p:cNvPr id="155" name="橢圓 154"/>
            <p:cNvSpPr/>
            <p:nvPr/>
          </p:nvSpPr>
          <p:spPr>
            <a:xfrm>
              <a:off x="8172400" y="3645024"/>
              <a:ext cx="209600" cy="22039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6" name="橢圓 155"/>
            <p:cNvSpPr/>
            <p:nvPr/>
          </p:nvSpPr>
          <p:spPr>
            <a:xfrm>
              <a:off x="8100392" y="3573056"/>
              <a:ext cx="360000" cy="360000"/>
            </a:xfrm>
            <a:prstGeom prst="ellipse">
              <a:avLst/>
            </a:prstGeom>
            <a:noFill/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57" name="群組 156"/>
          <p:cNvGrpSpPr/>
          <p:nvPr/>
        </p:nvGrpSpPr>
        <p:grpSpPr>
          <a:xfrm>
            <a:off x="7020272" y="2276872"/>
            <a:ext cx="360000" cy="360000"/>
            <a:chOff x="8100392" y="3573056"/>
            <a:chExt cx="360000" cy="360000"/>
          </a:xfrm>
        </p:grpSpPr>
        <p:sp>
          <p:nvSpPr>
            <p:cNvPr id="158" name="橢圓 157"/>
            <p:cNvSpPr/>
            <p:nvPr/>
          </p:nvSpPr>
          <p:spPr>
            <a:xfrm>
              <a:off x="8172400" y="3645024"/>
              <a:ext cx="209600" cy="22039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9" name="橢圓 158"/>
            <p:cNvSpPr/>
            <p:nvPr/>
          </p:nvSpPr>
          <p:spPr>
            <a:xfrm>
              <a:off x="8100392" y="3573056"/>
              <a:ext cx="360000" cy="360000"/>
            </a:xfrm>
            <a:prstGeom prst="ellipse">
              <a:avLst/>
            </a:prstGeom>
            <a:noFill/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44" name="群組 143"/>
          <p:cNvGrpSpPr/>
          <p:nvPr/>
        </p:nvGrpSpPr>
        <p:grpSpPr>
          <a:xfrm>
            <a:off x="6458718" y="4171483"/>
            <a:ext cx="2455108" cy="1602452"/>
            <a:chOff x="892756" y="1970564"/>
            <a:chExt cx="2455108" cy="1602452"/>
          </a:xfrm>
        </p:grpSpPr>
        <p:sp>
          <p:nvSpPr>
            <p:cNvPr id="145" name="手繪多邊形 144"/>
            <p:cNvSpPr/>
            <p:nvPr/>
          </p:nvSpPr>
          <p:spPr>
            <a:xfrm>
              <a:off x="1612836" y="1970564"/>
              <a:ext cx="739140" cy="1592580"/>
            </a:xfrm>
            <a:custGeom>
              <a:avLst/>
              <a:gdLst>
                <a:gd name="connsiteX0" fmla="*/ 0 w 739140"/>
                <a:gd name="connsiteY0" fmla="*/ 144780 h 1592580"/>
                <a:gd name="connsiteX1" fmla="*/ 739140 w 739140"/>
                <a:gd name="connsiteY1" fmla="*/ 0 h 1592580"/>
                <a:gd name="connsiteX2" fmla="*/ 739140 w 739140"/>
                <a:gd name="connsiteY2" fmla="*/ 1455420 h 1592580"/>
                <a:gd name="connsiteX3" fmla="*/ 7620 w 739140"/>
                <a:gd name="connsiteY3" fmla="*/ 1592580 h 1592580"/>
                <a:gd name="connsiteX4" fmla="*/ 0 w 739140"/>
                <a:gd name="connsiteY4" fmla="*/ 144780 h 15925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9140" h="1592580">
                  <a:moveTo>
                    <a:pt x="0" y="144780"/>
                  </a:moveTo>
                  <a:lnTo>
                    <a:pt x="739140" y="0"/>
                  </a:lnTo>
                  <a:lnTo>
                    <a:pt x="739140" y="1455420"/>
                  </a:lnTo>
                  <a:lnTo>
                    <a:pt x="7620" y="1592580"/>
                  </a:lnTo>
                  <a:lnTo>
                    <a:pt x="0" y="144780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6" name="手繪多邊形 145"/>
            <p:cNvSpPr/>
            <p:nvPr/>
          </p:nvSpPr>
          <p:spPr>
            <a:xfrm>
              <a:off x="2608724" y="1980436"/>
              <a:ext cx="739140" cy="1592580"/>
            </a:xfrm>
            <a:custGeom>
              <a:avLst/>
              <a:gdLst>
                <a:gd name="connsiteX0" fmla="*/ 0 w 739140"/>
                <a:gd name="connsiteY0" fmla="*/ 144780 h 1592580"/>
                <a:gd name="connsiteX1" fmla="*/ 739140 w 739140"/>
                <a:gd name="connsiteY1" fmla="*/ 0 h 1592580"/>
                <a:gd name="connsiteX2" fmla="*/ 739140 w 739140"/>
                <a:gd name="connsiteY2" fmla="*/ 1455420 h 1592580"/>
                <a:gd name="connsiteX3" fmla="*/ 7620 w 739140"/>
                <a:gd name="connsiteY3" fmla="*/ 1592580 h 1592580"/>
                <a:gd name="connsiteX4" fmla="*/ 0 w 739140"/>
                <a:gd name="connsiteY4" fmla="*/ 144780 h 15925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9140" h="1592580">
                  <a:moveTo>
                    <a:pt x="0" y="144780"/>
                  </a:moveTo>
                  <a:lnTo>
                    <a:pt x="739140" y="0"/>
                  </a:lnTo>
                  <a:lnTo>
                    <a:pt x="739140" y="1455420"/>
                  </a:lnTo>
                  <a:lnTo>
                    <a:pt x="7620" y="1592580"/>
                  </a:lnTo>
                  <a:lnTo>
                    <a:pt x="0" y="144780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47" name="直線單箭頭接點 146"/>
            <p:cNvCxnSpPr/>
            <p:nvPr/>
          </p:nvCxnSpPr>
          <p:spPr>
            <a:xfrm rot="10800000" flipV="1">
              <a:off x="2620948" y="3410724"/>
              <a:ext cx="720080" cy="144016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線單箭頭接點 147"/>
            <p:cNvCxnSpPr/>
            <p:nvPr/>
          </p:nvCxnSpPr>
          <p:spPr>
            <a:xfrm flipV="1">
              <a:off x="1612836" y="3554740"/>
              <a:ext cx="1008112" cy="8384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直線接點 148"/>
            <p:cNvCxnSpPr/>
            <p:nvPr/>
          </p:nvCxnSpPr>
          <p:spPr>
            <a:xfrm rot="5400000" flipH="1" flipV="1">
              <a:off x="1278444" y="2762652"/>
              <a:ext cx="1440160" cy="0"/>
            </a:xfrm>
            <a:prstGeom prst="line">
              <a:avLst/>
            </a:prstGeom>
            <a:ln w="22225">
              <a:solidFill>
                <a:schemeClr val="tx1"/>
              </a:solidFill>
              <a:prstDash val="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線單箭頭接點 149"/>
            <p:cNvCxnSpPr/>
            <p:nvPr/>
          </p:nvCxnSpPr>
          <p:spPr>
            <a:xfrm rot="16200000" flipV="1">
              <a:off x="1841684" y="2919492"/>
              <a:ext cx="648072" cy="334392"/>
            </a:xfrm>
            <a:prstGeom prst="straightConnector1">
              <a:avLst/>
            </a:prstGeom>
            <a:ln w="22225">
              <a:solidFill>
                <a:schemeClr val="accent1">
                  <a:lumMod val="75000"/>
                </a:schemeClr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線接點 159"/>
            <p:cNvCxnSpPr/>
            <p:nvPr/>
          </p:nvCxnSpPr>
          <p:spPr>
            <a:xfrm rot="5400000" flipH="1" flipV="1">
              <a:off x="2656952" y="2726648"/>
              <a:ext cx="1368152" cy="0"/>
            </a:xfrm>
            <a:prstGeom prst="line">
              <a:avLst/>
            </a:prstGeom>
            <a:ln w="222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直線單箭頭接點 162"/>
            <p:cNvCxnSpPr/>
            <p:nvPr/>
          </p:nvCxnSpPr>
          <p:spPr>
            <a:xfrm>
              <a:off x="2332916" y="1970564"/>
              <a:ext cx="1008112" cy="1588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線單箭頭接點 163"/>
            <p:cNvCxnSpPr/>
            <p:nvPr/>
          </p:nvCxnSpPr>
          <p:spPr>
            <a:xfrm rot="10800000" flipV="1">
              <a:off x="1612836" y="1970564"/>
              <a:ext cx="720080" cy="144016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直線單箭頭接點 164"/>
            <p:cNvCxnSpPr/>
            <p:nvPr/>
          </p:nvCxnSpPr>
          <p:spPr>
            <a:xfrm rot="10800000" flipV="1">
              <a:off x="2620948" y="1970565"/>
              <a:ext cx="720080" cy="144016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直線單箭頭接點 171"/>
            <p:cNvCxnSpPr/>
            <p:nvPr/>
          </p:nvCxnSpPr>
          <p:spPr>
            <a:xfrm flipV="1">
              <a:off x="1612836" y="2114581"/>
              <a:ext cx="1008112" cy="8384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直線接點 172"/>
            <p:cNvCxnSpPr/>
            <p:nvPr/>
          </p:nvCxnSpPr>
          <p:spPr>
            <a:xfrm rot="5400000">
              <a:off x="892756" y="2834660"/>
              <a:ext cx="1440160" cy="0"/>
            </a:xfrm>
            <a:prstGeom prst="line">
              <a:avLst/>
            </a:prstGeom>
            <a:ln w="222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直線接點 173"/>
            <p:cNvCxnSpPr/>
            <p:nvPr/>
          </p:nvCxnSpPr>
          <p:spPr>
            <a:xfrm rot="5400000">
              <a:off x="1900868" y="2834660"/>
              <a:ext cx="1440160" cy="0"/>
            </a:xfrm>
            <a:prstGeom prst="line">
              <a:avLst/>
            </a:prstGeom>
            <a:ln w="222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5" name="橢圓 174"/>
            <p:cNvSpPr/>
            <p:nvPr/>
          </p:nvSpPr>
          <p:spPr>
            <a:xfrm>
              <a:off x="1926516" y="2690644"/>
              <a:ext cx="144016" cy="144016"/>
            </a:xfrm>
            <a:prstGeom prst="ellips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6" name="橢圓 175"/>
            <p:cNvSpPr/>
            <p:nvPr/>
          </p:nvSpPr>
          <p:spPr>
            <a:xfrm>
              <a:off x="2934628" y="2690644"/>
              <a:ext cx="144016" cy="144016"/>
            </a:xfrm>
            <a:prstGeom prst="ellips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77" name="直線單箭頭接點 176"/>
            <p:cNvCxnSpPr/>
            <p:nvPr/>
          </p:nvCxnSpPr>
          <p:spPr>
            <a:xfrm>
              <a:off x="2332916" y="3412311"/>
              <a:ext cx="1008112" cy="1588"/>
            </a:xfrm>
            <a:prstGeom prst="straightConnector1">
              <a:avLst/>
            </a:prstGeom>
            <a:ln w="22225">
              <a:solidFill>
                <a:srgbClr val="FF0000"/>
              </a:solidFill>
              <a:prstDash val="soli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直線單箭頭接點 177"/>
            <p:cNvCxnSpPr/>
            <p:nvPr/>
          </p:nvCxnSpPr>
          <p:spPr>
            <a:xfrm rot="10800000" flipV="1">
              <a:off x="1612836" y="3410723"/>
              <a:ext cx="720080" cy="144016"/>
            </a:xfrm>
            <a:prstGeom prst="straightConnector1">
              <a:avLst/>
            </a:prstGeom>
            <a:ln w="22225">
              <a:solidFill>
                <a:srgbClr val="FF0000"/>
              </a:solidFill>
              <a:prstDash val="soli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直線接點 178"/>
            <p:cNvCxnSpPr/>
            <p:nvPr/>
          </p:nvCxnSpPr>
          <p:spPr>
            <a:xfrm rot="5400000" flipH="1" flipV="1">
              <a:off x="1612836" y="2692231"/>
              <a:ext cx="1440160" cy="0"/>
            </a:xfrm>
            <a:prstGeom prst="line">
              <a:avLst/>
            </a:prstGeom>
            <a:ln w="22225">
              <a:solidFill>
                <a:srgbClr val="FF0000"/>
              </a:solidFill>
              <a:prstDash val="soli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直線單箭頭接點 179"/>
            <p:cNvCxnSpPr/>
            <p:nvPr/>
          </p:nvCxnSpPr>
          <p:spPr>
            <a:xfrm rot="16200000" flipV="1">
              <a:off x="1507291" y="2271420"/>
              <a:ext cx="648072" cy="334392"/>
            </a:xfrm>
            <a:prstGeom prst="straightConnector1">
              <a:avLst/>
            </a:prstGeom>
            <a:ln w="22225">
              <a:solidFill>
                <a:schemeClr val="accent1">
                  <a:lumMod val="75000"/>
                </a:schemeClr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直線單箭頭接點 180"/>
            <p:cNvCxnSpPr/>
            <p:nvPr/>
          </p:nvCxnSpPr>
          <p:spPr>
            <a:xfrm rot="16200000" flipV="1">
              <a:off x="2849796" y="2919493"/>
              <a:ext cx="648072" cy="334392"/>
            </a:xfrm>
            <a:prstGeom prst="straightConnector1">
              <a:avLst/>
            </a:prstGeom>
            <a:ln w="22225">
              <a:solidFill>
                <a:schemeClr val="accent1">
                  <a:lumMod val="75000"/>
                </a:schemeClr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直線單箭頭接點 181"/>
            <p:cNvCxnSpPr/>
            <p:nvPr/>
          </p:nvCxnSpPr>
          <p:spPr>
            <a:xfrm>
              <a:off x="1972876" y="2762652"/>
              <a:ext cx="1008112" cy="1588"/>
            </a:xfrm>
            <a:prstGeom prst="straightConnector1">
              <a:avLst/>
            </a:prstGeom>
            <a:ln w="22225">
              <a:solidFill>
                <a:schemeClr val="accent6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直線單箭頭接點 182"/>
            <p:cNvCxnSpPr/>
            <p:nvPr/>
          </p:nvCxnSpPr>
          <p:spPr>
            <a:xfrm rot="10800000" flipV="1">
              <a:off x="1252796" y="2762652"/>
              <a:ext cx="720080" cy="144016"/>
            </a:xfrm>
            <a:prstGeom prst="straightConnector1">
              <a:avLst/>
            </a:prstGeom>
            <a:ln w="22225">
              <a:solidFill>
                <a:schemeClr val="accent6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直線單箭頭接點 183"/>
            <p:cNvCxnSpPr/>
            <p:nvPr/>
          </p:nvCxnSpPr>
          <p:spPr>
            <a:xfrm rot="10800000" flipV="1">
              <a:off x="2260908" y="2762653"/>
              <a:ext cx="720080" cy="144016"/>
            </a:xfrm>
            <a:prstGeom prst="straightConnector1">
              <a:avLst/>
            </a:prstGeom>
            <a:ln w="22225">
              <a:solidFill>
                <a:schemeClr val="accent6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直線單箭頭接點 184"/>
            <p:cNvCxnSpPr/>
            <p:nvPr/>
          </p:nvCxnSpPr>
          <p:spPr>
            <a:xfrm flipV="1">
              <a:off x="1252796" y="2906669"/>
              <a:ext cx="1008112" cy="8384"/>
            </a:xfrm>
            <a:prstGeom prst="straightConnector1">
              <a:avLst/>
            </a:prstGeom>
            <a:ln w="22225">
              <a:solidFill>
                <a:schemeClr val="accent6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直線單箭頭接點 185"/>
            <p:cNvCxnSpPr/>
            <p:nvPr/>
          </p:nvCxnSpPr>
          <p:spPr>
            <a:xfrm>
              <a:off x="1612836" y="2114580"/>
              <a:ext cx="1008112" cy="1588"/>
            </a:xfrm>
            <a:prstGeom prst="straightConnector1">
              <a:avLst/>
            </a:prstGeom>
            <a:ln w="22225">
              <a:solidFill>
                <a:schemeClr val="accent6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直線單箭頭接點 186"/>
            <p:cNvCxnSpPr/>
            <p:nvPr/>
          </p:nvCxnSpPr>
          <p:spPr>
            <a:xfrm rot="10800000" flipV="1">
              <a:off x="892756" y="2114580"/>
              <a:ext cx="720080" cy="144016"/>
            </a:xfrm>
            <a:prstGeom prst="straightConnector1">
              <a:avLst/>
            </a:prstGeom>
            <a:ln w="22225">
              <a:solidFill>
                <a:schemeClr val="accent6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直線單箭頭接點 187"/>
            <p:cNvCxnSpPr/>
            <p:nvPr/>
          </p:nvCxnSpPr>
          <p:spPr>
            <a:xfrm rot="10800000" flipV="1">
              <a:off x="1900868" y="2114581"/>
              <a:ext cx="720080" cy="144016"/>
            </a:xfrm>
            <a:prstGeom prst="straightConnector1">
              <a:avLst/>
            </a:prstGeom>
            <a:ln w="22225">
              <a:solidFill>
                <a:schemeClr val="accent6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直線單箭頭接點 188"/>
            <p:cNvCxnSpPr/>
            <p:nvPr/>
          </p:nvCxnSpPr>
          <p:spPr>
            <a:xfrm flipV="1">
              <a:off x="892756" y="2258597"/>
              <a:ext cx="1008112" cy="8384"/>
            </a:xfrm>
            <a:prstGeom prst="straightConnector1">
              <a:avLst/>
            </a:prstGeom>
            <a:ln w="22225">
              <a:solidFill>
                <a:schemeClr val="accent6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38831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1006053" y="188640"/>
            <a:ext cx="7798930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second layer coincident to the middle of </a:t>
            </a:r>
            <a:endParaRPr lang="en-US" altLang="zh-TW" sz="3200" kern="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3200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zh-TW" sz="32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first </a:t>
            </a:r>
            <a:r>
              <a:rPr lang="en-US" altLang="zh-TW" sz="3200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layer</a:t>
            </a:r>
            <a:r>
              <a:rPr lang="zh-TW" altLang="en-US" sz="3200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3200" kern="100" dirty="0" smtClean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and </a:t>
            </a:r>
            <a:r>
              <a:rPr lang="en-US" altLang="zh-TW" sz="3200" kern="10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maintain 2-fold </a:t>
            </a:r>
            <a:r>
              <a:rPr lang="en-US" altLang="zh-TW" sz="3200" kern="100" dirty="0" smtClean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symmetry</a:t>
            </a:r>
          </a:p>
          <a:p>
            <a:endParaRPr lang="en-US" altLang="zh-TW" sz="3200" kern="100" dirty="0"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r>
              <a:rPr lang="en-US" altLang="zh-TW" sz="32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Note: other ways to maintain 2-fold symmetry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" name="Group 1260"/>
          <p:cNvGrpSpPr>
            <a:grpSpLocks/>
          </p:cNvGrpSpPr>
          <p:nvPr/>
        </p:nvGrpSpPr>
        <p:grpSpPr bwMode="auto">
          <a:xfrm>
            <a:off x="1403646" y="2276872"/>
            <a:ext cx="2520279" cy="2698783"/>
            <a:chOff x="4245" y="13605"/>
            <a:chExt cx="1703" cy="1456"/>
          </a:xfrm>
        </p:grpSpPr>
        <p:sp>
          <p:nvSpPr>
            <p:cNvPr id="7" name="Rectangle 333"/>
            <p:cNvSpPr>
              <a:spLocks noChangeArrowheads="1"/>
            </p:cNvSpPr>
            <p:nvPr/>
          </p:nvSpPr>
          <p:spPr bwMode="auto">
            <a:xfrm>
              <a:off x="4290" y="14055"/>
              <a:ext cx="1230" cy="780"/>
            </a:xfrm>
            <a:prstGeom prst="rect">
              <a:avLst/>
            </a:prstGeom>
            <a:solidFill>
              <a:srgbClr val="FFFFFF"/>
            </a:solidFill>
            <a:ln w="222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8" name="Rectangle 334"/>
            <p:cNvSpPr>
              <a:spLocks noChangeArrowheads="1"/>
            </p:cNvSpPr>
            <p:nvPr/>
          </p:nvSpPr>
          <p:spPr bwMode="auto">
            <a:xfrm>
              <a:off x="4680" y="13680"/>
              <a:ext cx="1230" cy="780"/>
            </a:xfrm>
            <a:prstGeom prst="rect">
              <a:avLst/>
            </a:prstGeom>
            <a:noFill/>
            <a:ln w="222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10" name="Oval 336"/>
            <p:cNvSpPr>
              <a:spLocks noChangeArrowheads="1"/>
            </p:cNvSpPr>
            <p:nvPr/>
          </p:nvSpPr>
          <p:spPr bwMode="auto">
            <a:xfrm>
              <a:off x="5835" y="13605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11" name="Oval 337"/>
            <p:cNvSpPr>
              <a:spLocks noChangeArrowheads="1"/>
            </p:cNvSpPr>
            <p:nvPr/>
          </p:nvSpPr>
          <p:spPr bwMode="auto">
            <a:xfrm>
              <a:off x="4635" y="13605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12" name="Oval 338"/>
            <p:cNvSpPr>
              <a:spLocks noChangeArrowheads="1"/>
            </p:cNvSpPr>
            <p:nvPr/>
          </p:nvSpPr>
          <p:spPr bwMode="auto">
            <a:xfrm>
              <a:off x="5445" y="13965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13" name="Oval 339"/>
            <p:cNvSpPr>
              <a:spLocks noChangeArrowheads="1"/>
            </p:cNvSpPr>
            <p:nvPr/>
          </p:nvSpPr>
          <p:spPr bwMode="auto">
            <a:xfrm>
              <a:off x="4245" y="13965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14" name="Oval 340"/>
            <p:cNvSpPr>
              <a:spLocks noChangeArrowheads="1"/>
            </p:cNvSpPr>
            <p:nvPr/>
          </p:nvSpPr>
          <p:spPr bwMode="auto">
            <a:xfrm>
              <a:off x="5835" y="14370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15" name="Oval 341"/>
            <p:cNvSpPr>
              <a:spLocks noChangeArrowheads="1"/>
            </p:cNvSpPr>
            <p:nvPr/>
          </p:nvSpPr>
          <p:spPr bwMode="auto">
            <a:xfrm>
              <a:off x="4635" y="14370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16" name="Oval 342"/>
            <p:cNvSpPr>
              <a:spLocks noChangeArrowheads="1"/>
            </p:cNvSpPr>
            <p:nvPr/>
          </p:nvSpPr>
          <p:spPr bwMode="auto">
            <a:xfrm>
              <a:off x="5445" y="14730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17" name="Oval 343"/>
            <p:cNvSpPr>
              <a:spLocks noChangeArrowheads="1"/>
            </p:cNvSpPr>
            <p:nvPr/>
          </p:nvSpPr>
          <p:spPr bwMode="auto">
            <a:xfrm>
              <a:off x="4245" y="14730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18" name="Oval 344"/>
            <p:cNvSpPr>
              <a:spLocks noChangeArrowheads="1"/>
            </p:cNvSpPr>
            <p:nvPr/>
          </p:nvSpPr>
          <p:spPr bwMode="auto">
            <a:xfrm>
              <a:off x="5220" y="14040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19" name="Oval 345"/>
            <p:cNvSpPr>
              <a:spLocks noChangeArrowheads="1"/>
            </p:cNvSpPr>
            <p:nvPr/>
          </p:nvSpPr>
          <p:spPr bwMode="auto">
            <a:xfrm>
              <a:off x="4830" y="14400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20" name="Text Box 346"/>
            <p:cNvSpPr txBox="1">
              <a:spLocks noChangeArrowheads="1"/>
            </p:cNvSpPr>
            <p:nvPr/>
          </p:nvSpPr>
          <p:spPr bwMode="auto">
            <a:xfrm>
              <a:off x="4348" y="14326"/>
              <a:ext cx="540" cy="7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2800" b="1" i="1" kern="100" dirty="0">
                  <a:effectLst/>
                  <a:latin typeface="Times New Roman" panose="02020603050405020304" pitchFamily="18" charset="0"/>
                  <a:ea typeface="新細明體" panose="02020500000000000000" pitchFamily="18" charset="-120"/>
                </a:rPr>
                <a:t>a</a:t>
              </a:r>
              <a:endParaRPr lang="zh-TW" sz="2800" i="1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22" name="Text Box 348"/>
            <p:cNvSpPr txBox="1">
              <a:spLocks noChangeArrowheads="1"/>
            </p:cNvSpPr>
            <p:nvPr/>
          </p:nvSpPr>
          <p:spPr bwMode="auto">
            <a:xfrm>
              <a:off x="4476" y="13875"/>
              <a:ext cx="540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2800" b="1" i="1" kern="100" dirty="0">
                  <a:effectLst/>
                  <a:latin typeface="Times New Roman" panose="02020603050405020304" pitchFamily="18" charset="0"/>
                  <a:ea typeface="新細明體" panose="02020500000000000000" pitchFamily="18" charset="-120"/>
                </a:rPr>
                <a:t>c</a:t>
              </a:r>
              <a:endParaRPr lang="zh-TW" sz="2800" i="1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21" name="Text Box 347"/>
            <p:cNvSpPr txBox="1">
              <a:spLocks noChangeArrowheads="1"/>
            </p:cNvSpPr>
            <p:nvPr/>
          </p:nvSpPr>
          <p:spPr bwMode="auto">
            <a:xfrm>
              <a:off x="5128" y="14220"/>
              <a:ext cx="54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2800" b="1" i="1" kern="100" dirty="0">
                  <a:effectLst/>
                  <a:latin typeface="Times New Roman" panose="02020603050405020304" pitchFamily="18" charset="0"/>
                  <a:ea typeface="新細明體" panose="02020500000000000000" pitchFamily="18" charset="-120"/>
                </a:rPr>
                <a:t>b</a:t>
              </a:r>
              <a:endParaRPr lang="zh-TW" sz="2800" i="1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</p:grpSp>
      <p:cxnSp>
        <p:nvCxnSpPr>
          <p:cNvPr id="24" name="直線接點 23"/>
          <p:cNvCxnSpPr>
            <a:stCxn id="10" idx="3"/>
          </p:cNvCxnSpPr>
          <p:nvPr/>
        </p:nvCxnSpPr>
        <p:spPr>
          <a:xfrm flipH="1">
            <a:off x="3263148" y="2455654"/>
            <a:ext cx="518038" cy="62752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接點 25"/>
          <p:cNvCxnSpPr/>
          <p:nvPr/>
        </p:nvCxnSpPr>
        <p:spPr>
          <a:xfrm flipH="1">
            <a:off x="3275856" y="3881603"/>
            <a:ext cx="518038" cy="62752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接點 26"/>
          <p:cNvCxnSpPr/>
          <p:nvPr/>
        </p:nvCxnSpPr>
        <p:spPr>
          <a:xfrm flipH="1">
            <a:off x="1475656" y="2420892"/>
            <a:ext cx="518038" cy="62752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接點 27"/>
          <p:cNvCxnSpPr/>
          <p:nvPr/>
        </p:nvCxnSpPr>
        <p:spPr>
          <a:xfrm flipH="1">
            <a:off x="1533682" y="3809595"/>
            <a:ext cx="518038" cy="62752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矩形 28"/>
          <p:cNvSpPr/>
          <p:nvPr/>
        </p:nvSpPr>
        <p:spPr>
          <a:xfrm>
            <a:off x="4098899" y="3863950"/>
            <a:ext cx="3137397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A-face </a:t>
            </a:r>
            <a:r>
              <a:rPr lang="en-US" altLang="zh-TW" sz="3200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centered</a:t>
            </a:r>
          </a:p>
          <a:p>
            <a:r>
              <a:rPr lang="en-US" altLang="zh-TW" sz="3200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monoclinic </a:t>
            </a:r>
            <a:r>
              <a:rPr lang="en-US" altLang="zh-TW" sz="32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lattice</a:t>
            </a:r>
            <a:endParaRPr lang="zh-TW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827584" y="4797152"/>
            <a:ext cx="584326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355600">
              <a:spcAft>
                <a:spcPts val="0"/>
              </a:spcAft>
            </a:pPr>
            <a:r>
              <a:rPr lang="en-US" altLang="zh-TW" sz="32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relabeling lattice coordination</a:t>
            </a:r>
            <a:endParaRPr lang="zh-TW" altLang="zh-TW" sz="32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899592" y="6156593"/>
            <a:ext cx="79208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3200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A-face </a:t>
            </a:r>
            <a:r>
              <a:rPr lang="en-US" altLang="zh-TW" sz="32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centered </a:t>
            </a:r>
            <a:r>
              <a:rPr lang="en-US" altLang="zh-TW" sz="3200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monoclinic </a:t>
            </a:r>
            <a:r>
              <a:rPr lang="en-US" altLang="zh-TW" sz="32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B-face centered</a:t>
            </a:r>
            <a:endParaRPr lang="zh-TW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4672537"/>
              </p:ext>
            </p:extLst>
          </p:nvPr>
        </p:nvGraphicFramePr>
        <p:xfrm>
          <a:off x="3500512" y="5436513"/>
          <a:ext cx="2794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74" name="方程式" r:id="rId3" imgW="139680" imgH="215640" progId="Equation.3">
                  <p:embed/>
                </p:oleObj>
              </mc:Choice>
              <mc:Fallback>
                <p:oleObj name="方程式" r:id="rId3" imgW="139680" imgH="215640" progId="Equation.3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0512" y="5436513"/>
                        <a:ext cx="2794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6059685"/>
              </p:ext>
            </p:extLst>
          </p:nvPr>
        </p:nvGraphicFramePr>
        <p:xfrm>
          <a:off x="1509688" y="5571996"/>
          <a:ext cx="2540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75" name="方程式" r:id="rId5" imgW="126720" imgH="177480" progId="Equation.3">
                  <p:embed/>
                </p:oleObj>
              </mc:Choice>
              <mc:Fallback>
                <p:oleObj name="方程式" r:id="rId5" imgW="126720" imgH="177480" progId="Equation.3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9688" y="5571996"/>
                        <a:ext cx="2540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4" name="直線單箭頭接點 33"/>
          <p:cNvCxnSpPr/>
          <p:nvPr/>
        </p:nvCxnSpPr>
        <p:spPr>
          <a:xfrm>
            <a:off x="2411760" y="5654125"/>
            <a:ext cx="1008112" cy="1588"/>
          </a:xfrm>
          <a:prstGeom prst="straightConnector1">
            <a:avLst/>
          </a:prstGeom>
          <a:ln w="22225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單箭頭接點 34"/>
          <p:cNvCxnSpPr/>
          <p:nvPr/>
        </p:nvCxnSpPr>
        <p:spPr>
          <a:xfrm flipH="1">
            <a:off x="1792701" y="5652537"/>
            <a:ext cx="619059" cy="284198"/>
          </a:xfrm>
          <a:prstGeom prst="straightConnector1">
            <a:avLst/>
          </a:prstGeom>
          <a:ln w="22225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8510923"/>
              </p:ext>
            </p:extLst>
          </p:nvPr>
        </p:nvGraphicFramePr>
        <p:xfrm>
          <a:off x="5588744" y="5365643"/>
          <a:ext cx="2794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76" name="方程式" r:id="rId7" imgW="139680" imgH="215640" progId="Equation.3">
                  <p:embed/>
                </p:oleObj>
              </mc:Choice>
              <mc:Fallback>
                <p:oleObj name="方程式" r:id="rId7" imgW="139680" imgH="215640" progId="Equation.3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8744" y="5365643"/>
                        <a:ext cx="2794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8134099"/>
              </p:ext>
            </p:extLst>
          </p:nvPr>
        </p:nvGraphicFramePr>
        <p:xfrm>
          <a:off x="6012160" y="5661248"/>
          <a:ext cx="2540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77" name="方程式" r:id="rId8" imgW="126720" imgH="177480" progId="Equation.3">
                  <p:embed/>
                </p:oleObj>
              </mc:Choice>
              <mc:Fallback>
                <p:oleObj name="方程式" r:id="rId8" imgW="126720" imgH="177480" progId="Equation.3">
                  <p:embed/>
                  <p:pic>
                    <p:nvPicPr>
                      <p:cNvPr id="0" name="Picture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5661248"/>
                        <a:ext cx="2540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8" name="直線單箭頭接點 37"/>
          <p:cNvCxnSpPr/>
          <p:nvPr/>
        </p:nvCxnSpPr>
        <p:spPr>
          <a:xfrm>
            <a:off x="4860032" y="5877272"/>
            <a:ext cx="1008112" cy="1588"/>
          </a:xfrm>
          <a:prstGeom prst="straightConnector1">
            <a:avLst/>
          </a:prstGeom>
          <a:ln w="22225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單箭頭接點 39"/>
          <p:cNvCxnSpPr/>
          <p:nvPr/>
        </p:nvCxnSpPr>
        <p:spPr>
          <a:xfrm>
            <a:off x="4831283" y="2770162"/>
            <a:ext cx="1152128" cy="1588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單箭頭接點 40"/>
          <p:cNvCxnSpPr/>
          <p:nvPr/>
        </p:nvCxnSpPr>
        <p:spPr>
          <a:xfrm rot="5400000">
            <a:off x="4219215" y="2950182"/>
            <a:ext cx="792088" cy="432048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單箭頭接點 41"/>
          <p:cNvCxnSpPr/>
          <p:nvPr/>
        </p:nvCxnSpPr>
        <p:spPr>
          <a:xfrm>
            <a:off x="4399235" y="3562250"/>
            <a:ext cx="1152128" cy="1588"/>
          </a:xfrm>
          <a:prstGeom prst="straightConnector1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單箭頭接點 42"/>
          <p:cNvCxnSpPr/>
          <p:nvPr/>
        </p:nvCxnSpPr>
        <p:spPr>
          <a:xfrm rot="5400000">
            <a:off x="5371343" y="2950182"/>
            <a:ext cx="792088" cy="432048"/>
          </a:xfrm>
          <a:prstGeom prst="straightConnector1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橢圓 43"/>
          <p:cNvSpPr/>
          <p:nvPr/>
        </p:nvSpPr>
        <p:spPr>
          <a:xfrm>
            <a:off x="4788024" y="2636912"/>
            <a:ext cx="72008" cy="288032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5" name="橢圓 44"/>
          <p:cNvSpPr/>
          <p:nvPr/>
        </p:nvSpPr>
        <p:spPr>
          <a:xfrm>
            <a:off x="5364088" y="2636912"/>
            <a:ext cx="72008" cy="288032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6" name="橢圓 45"/>
          <p:cNvSpPr/>
          <p:nvPr/>
        </p:nvSpPr>
        <p:spPr>
          <a:xfrm>
            <a:off x="5940152" y="2636912"/>
            <a:ext cx="72008" cy="288032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7" name="橢圓 46"/>
          <p:cNvSpPr/>
          <p:nvPr/>
        </p:nvSpPr>
        <p:spPr>
          <a:xfrm>
            <a:off x="4572000" y="2996952"/>
            <a:ext cx="72008" cy="288032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8" name="橢圓 47"/>
          <p:cNvSpPr/>
          <p:nvPr/>
        </p:nvSpPr>
        <p:spPr>
          <a:xfrm>
            <a:off x="5148064" y="2996952"/>
            <a:ext cx="72008" cy="288032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9" name="橢圓 48"/>
          <p:cNvSpPr/>
          <p:nvPr/>
        </p:nvSpPr>
        <p:spPr>
          <a:xfrm>
            <a:off x="5724128" y="2996952"/>
            <a:ext cx="72008" cy="288032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0" name="橢圓 49"/>
          <p:cNvSpPr/>
          <p:nvPr/>
        </p:nvSpPr>
        <p:spPr>
          <a:xfrm>
            <a:off x="4355976" y="3429000"/>
            <a:ext cx="72008" cy="288032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1" name="橢圓 50"/>
          <p:cNvSpPr/>
          <p:nvPr/>
        </p:nvSpPr>
        <p:spPr>
          <a:xfrm>
            <a:off x="4932040" y="3429000"/>
            <a:ext cx="72008" cy="288032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2" name="橢圓 51"/>
          <p:cNvSpPr/>
          <p:nvPr/>
        </p:nvSpPr>
        <p:spPr>
          <a:xfrm>
            <a:off x="5508104" y="3429000"/>
            <a:ext cx="72008" cy="288032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53" name="直線單箭頭接點 52"/>
          <p:cNvCxnSpPr>
            <a:stCxn id="44" idx="2"/>
          </p:cNvCxnSpPr>
          <p:nvPr/>
        </p:nvCxnSpPr>
        <p:spPr>
          <a:xfrm flipV="1">
            <a:off x="4788024" y="2394759"/>
            <a:ext cx="648072" cy="386169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接點 53"/>
          <p:cNvCxnSpPr/>
          <p:nvPr/>
        </p:nvCxnSpPr>
        <p:spPr>
          <a:xfrm flipV="1">
            <a:off x="5425551" y="2394759"/>
            <a:ext cx="10545" cy="392677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5" name="群組 64"/>
          <p:cNvGrpSpPr/>
          <p:nvPr/>
        </p:nvGrpSpPr>
        <p:grpSpPr>
          <a:xfrm>
            <a:off x="6334149" y="2326584"/>
            <a:ext cx="2751916" cy="1592561"/>
            <a:chOff x="5204460" y="1916832"/>
            <a:chExt cx="2751916" cy="1592561"/>
          </a:xfrm>
        </p:grpSpPr>
        <p:sp>
          <p:nvSpPr>
            <p:cNvPr id="66" name="手繪多邊形 65"/>
            <p:cNvSpPr/>
            <p:nvPr/>
          </p:nvSpPr>
          <p:spPr>
            <a:xfrm>
              <a:off x="5940152" y="1925217"/>
              <a:ext cx="1028700" cy="1447800"/>
            </a:xfrm>
            <a:custGeom>
              <a:avLst/>
              <a:gdLst>
                <a:gd name="connsiteX0" fmla="*/ 7620 w 1028700"/>
                <a:gd name="connsiteY0" fmla="*/ 0 h 1447800"/>
                <a:gd name="connsiteX1" fmla="*/ 1028700 w 1028700"/>
                <a:gd name="connsiteY1" fmla="*/ 7620 h 1447800"/>
                <a:gd name="connsiteX2" fmla="*/ 1021080 w 1028700"/>
                <a:gd name="connsiteY2" fmla="*/ 1432560 h 1447800"/>
                <a:gd name="connsiteX3" fmla="*/ 0 w 1028700"/>
                <a:gd name="connsiteY3" fmla="*/ 1447800 h 1447800"/>
                <a:gd name="connsiteX4" fmla="*/ 7620 w 1028700"/>
                <a:gd name="connsiteY4" fmla="*/ 0 h 144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28700" h="1447800">
                  <a:moveTo>
                    <a:pt x="7620" y="0"/>
                  </a:moveTo>
                  <a:lnTo>
                    <a:pt x="1028700" y="7620"/>
                  </a:lnTo>
                  <a:lnTo>
                    <a:pt x="1021080" y="1432560"/>
                  </a:lnTo>
                  <a:lnTo>
                    <a:pt x="0" y="144780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7" name="手繪多邊形 66"/>
            <p:cNvSpPr/>
            <p:nvPr/>
          </p:nvSpPr>
          <p:spPr>
            <a:xfrm>
              <a:off x="5204460" y="2060437"/>
              <a:ext cx="1028700" cy="1447800"/>
            </a:xfrm>
            <a:custGeom>
              <a:avLst/>
              <a:gdLst>
                <a:gd name="connsiteX0" fmla="*/ 7620 w 1028700"/>
                <a:gd name="connsiteY0" fmla="*/ 0 h 1447800"/>
                <a:gd name="connsiteX1" fmla="*/ 1028700 w 1028700"/>
                <a:gd name="connsiteY1" fmla="*/ 7620 h 1447800"/>
                <a:gd name="connsiteX2" fmla="*/ 1021080 w 1028700"/>
                <a:gd name="connsiteY2" fmla="*/ 1432560 h 1447800"/>
                <a:gd name="connsiteX3" fmla="*/ 0 w 1028700"/>
                <a:gd name="connsiteY3" fmla="*/ 1447800 h 1447800"/>
                <a:gd name="connsiteX4" fmla="*/ 7620 w 1028700"/>
                <a:gd name="connsiteY4" fmla="*/ 0 h 144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28700" h="1447800">
                  <a:moveTo>
                    <a:pt x="7620" y="0"/>
                  </a:moveTo>
                  <a:lnTo>
                    <a:pt x="1028700" y="7620"/>
                  </a:lnTo>
                  <a:lnTo>
                    <a:pt x="1021080" y="1432560"/>
                  </a:lnTo>
                  <a:lnTo>
                    <a:pt x="0" y="144780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chemeClr val="accent5">
                <a:lumMod val="60000"/>
                <a:lumOff val="4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68" name="直線單箭頭接點 67"/>
            <p:cNvCxnSpPr/>
            <p:nvPr/>
          </p:nvCxnSpPr>
          <p:spPr>
            <a:xfrm rot="10800000" flipV="1">
              <a:off x="6228184" y="3356993"/>
              <a:ext cx="720080" cy="144016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單箭頭接點 68"/>
            <p:cNvCxnSpPr/>
            <p:nvPr/>
          </p:nvCxnSpPr>
          <p:spPr>
            <a:xfrm flipV="1">
              <a:off x="5220072" y="3501009"/>
              <a:ext cx="1008112" cy="8384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接點 69"/>
            <p:cNvCxnSpPr/>
            <p:nvPr/>
          </p:nvCxnSpPr>
          <p:spPr>
            <a:xfrm rot="5400000" flipH="1" flipV="1">
              <a:off x="5724128" y="2636913"/>
              <a:ext cx="1440160" cy="0"/>
            </a:xfrm>
            <a:prstGeom prst="line">
              <a:avLst/>
            </a:prstGeom>
            <a:ln w="22225">
              <a:solidFill>
                <a:schemeClr val="tx1"/>
              </a:solidFill>
              <a:prstDash val="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單箭頭接點 70"/>
            <p:cNvCxnSpPr/>
            <p:nvPr/>
          </p:nvCxnSpPr>
          <p:spPr>
            <a:xfrm rot="5400000" flipH="1" flipV="1">
              <a:off x="5832140" y="2744925"/>
              <a:ext cx="720080" cy="504056"/>
            </a:xfrm>
            <a:prstGeom prst="straightConnector1">
              <a:avLst/>
            </a:prstGeom>
            <a:ln w="22225">
              <a:solidFill>
                <a:schemeClr val="accent1">
                  <a:lumMod val="75000"/>
                </a:schemeClr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接點 71"/>
            <p:cNvCxnSpPr/>
            <p:nvPr/>
          </p:nvCxnSpPr>
          <p:spPr>
            <a:xfrm rot="5400000" flipH="1" flipV="1">
              <a:off x="6264188" y="2672917"/>
              <a:ext cx="1368152" cy="0"/>
            </a:xfrm>
            <a:prstGeom prst="line">
              <a:avLst/>
            </a:prstGeom>
            <a:ln w="222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線單箭頭接點 80"/>
            <p:cNvCxnSpPr/>
            <p:nvPr/>
          </p:nvCxnSpPr>
          <p:spPr>
            <a:xfrm rot="5400000" flipH="1" flipV="1">
              <a:off x="6336196" y="2024845"/>
              <a:ext cx="720080" cy="504056"/>
            </a:xfrm>
            <a:prstGeom prst="straightConnector1">
              <a:avLst/>
            </a:prstGeom>
            <a:ln w="22225">
              <a:solidFill>
                <a:schemeClr val="accent1">
                  <a:lumMod val="75000"/>
                </a:schemeClr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直線單箭頭接點 81"/>
            <p:cNvCxnSpPr/>
            <p:nvPr/>
          </p:nvCxnSpPr>
          <p:spPr>
            <a:xfrm>
              <a:off x="5940152" y="1916833"/>
              <a:ext cx="1008112" cy="1588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直線單箭頭接點 82"/>
            <p:cNvCxnSpPr/>
            <p:nvPr/>
          </p:nvCxnSpPr>
          <p:spPr>
            <a:xfrm rot="10800000" flipV="1">
              <a:off x="5220072" y="1916833"/>
              <a:ext cx="720080" cy="144016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直線單箭頭接點 83"/>
            <p:cNvCxnSpPr/>
            <p:nvPr/>
          </p:nvCxnSpPr>
          <p:spPr>
            <a:xfrm rot="10800000" flipV="1">
              <a:off x="6228184" y="1916834"/>
              <a:ext cx="720080" cy="144016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直線單箭頭接點 84"/>
            <p:cNvCxnSpPr/>
            <p:nvPr/>
          </p:nvCxnSpPr>
          <p:spPr>
            <a:xfrm flipV="1">
              <a:off x="5220072" y="2060850"/>
              <a:ext cx="1008112" cy="8384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直線接點 85"/>
            <p:cNvCxnSpPr/>
            <p:nvPr/>
          </p:nvCxnSpPr>
          <p:spPr>
            <a:xfrm rot="5400000">
              <a:off x="4499992" y="2780929"/>
              <a:ext cx="1440160" cy="0"/>
            </a:xfrm>
            <a:prstGeom prst="line">
              <a:avLst/>
            </a:prstGeom>
            <a:ln w="222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線接點 86"/>
            <p:cNvCxnSpPr/>
            <p:nvPr/>
          </p:nvCxnSpPr>
          <p:spPr>
            <a:xfrm rot="5400000">
              <a:off x="5508104" y="2780929"/>
              <a:ext cx="1440160" cy="0"/>
            </a:xfrm>
            <a:prstGeom prst="line">
              <a:avLst/>
            </a:prstGeom>
            <a:ln w="222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橢圓 87"/>
            <p:cNvSpPr/>
            <p:nvPr/>
          </p:nvSpPr>
          <p:spPr>
            <a:xfrm>
              <a:off x="6372200" y="2564905"/>
              <a:ext cx="144016" cy="144016"/>
            </a:xfrm>
            <a:prstGeom prst="ellips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9" name="橢圓 88"/>
            <p:cNvSpPr/>
            <p:nvPr/>
          </p:nvSpPr>
          <p:spPr>
            <a:xfrm>
              <a:off x="5652120" y="2717305"/>
              <a:ext cx="144016" cy="144016"/>
            </a:xfrm>
            <a:prstGeom prst="ellips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90" name="直線單箭頭接點 89"/>
            <p:cNvCxnSpPr/>
            <p:nvPr/>
          </p:nvCxnSpPr>
          <p:spPr>
            <a:xfrm>
              <a:off x="5940152" y="3358580"/>
              <a:ext cx="1008112" cy="1588"/>
            </a:xfrm>
            <a:prstGeom prst="straightConnector1">
              <a:avLst/>
            </a:prstGeom>
            <a:ln w="22225">
              <a:solidFill>
                <a:srgbClr val="FF0000"/>
              </a:solidFill>
              <a:prstDash val="soli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直線單箭頭接點 90"/>
            <p:cNvCxnSpPr/>
            <p:nvPr/>
          </p:nvCxnSpPr>
          <p:spPr>
            <a:xfrm rot="10800000" flipV="1">
              <a:off x="5220072" y="3356992"/>
              <a:ext cx="720080" cy="144016"/>
            </a:xfrm>
            <a:prstGeom prst="straightConnector1">
              <a:avLst/>
            </a:prstGeom>
            <a:ln w="22225">
              <a:solidFill>
                <a:srgbClr val="FF0000"/>
              </a:solidFill>
              <a:prstDash val="soli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直線接點 91"/>
            <p:cNvCxnSpPr/>
            <p:nvPr/>
          </p:nvCxnSpPr>
          <p:spPr>
            <a:xfrm rot="5400000" flipH="1" flipV="1">
              <a:off x="5220072" y="2638500"/>
              <a:ext cx="1440160" cy="0"/>
            </a:xfrm>
            <a:prstGeom prst="line">
              <a:avLst/>
            </a:prstGeom>
            <a:ln w="22225">
              <a:solidFill>
                <a:srgbClr val="FF0000"/>
              </a:solidFill>
              <a:prstDash val="soli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直線單箭頭接點 92"/>
            <p:cNvCxnSpPr/>
            <p:nvPr/>
          </p:nvCxnSpPr>
          <p:spPr>
            <a:xfrm rot="5400000" flipH="1" flipV="1">
              <a:off x="5112060" y="2897325"/>
              <a:ext cx="720080" cy="504056"/>
            </a:xfrm>
            <a:prstGeom prst="straightConnector1">
              <a:avLst/>
            </a:prstGeom>
            <a:ln w="22225">
              <a:solidFill>
                <a:schemeClr val="accent1">
                  <a:lumMod val="75000"/>
                </a:schemeClr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直線單箭頭接點 93"/>
            <p:cNvCxnSpPr/>
            <p:nvPr/>
          </p:nvCxnSpPr>
          <p:spPr>
            <a:xfrm>
              <a:off x="6444208" y="2645298"/>
              <a:ext cx="1008112" cy="1588"/>
            </a:xfrm>
            <a:prstGeom prst="straightConnector1">
              <a:avLst/>
            </a:prstGeom>
            <a:ln w="22225">
              <a:solidFill>
                <a:schemeClr val="accent6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直線單箭頭接點 94"/>
            <p:cNvCxnSpPr/>
            <p:nvPr/>
          </p:nvCxnSpPr>
          <p:spPr>
            <a:xfrm rot="10800000" flipV="1">
              <a:off x="5724128" y="2645298"/>
              <a:ext cx="720080" cy="144016"/>
            </a:xfrm>
            <a:prstGeom prst="straightConnector1">
              <a:avLst/>
            </a:prstGeom>
            <a:ln w="22225">
              <a:solidFill>
                <a:schemeClr val="accent6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直線單箭頭接點 95"/>
            <p:cNvCxnSpPr/>
            <p:nvPr/>
          </p:nvCxnSpPr>
          <p:spPr>
            <a:xfrm rot="10800000" flipV="1">
              <a:off x="6732240" y="2645299"/>
              <a:ext cx="720080" cy="144016"/>
            </a:xfrm>
            <a:prstGeom prst="straightConnector1">
              <a:avLst/>
            </a:prstGeom>
            <a:ln w="22225">
              <a:solidFill>
                <a:schemeClr val="accent6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直線單箭頭接點 96"/>
            <p:cNvCxnSpPr/>
            <p:nvPr/>
          </p:nvCxnSpPr>
          <p:spPr>
            <a:xfrm flipV="1">
              <a:off x="5724128" y="2789315"/>
              <a:ext cx="1008112" cy="8384"/>
            </a:xfrm>
            <a:prstGeom prst="straightConnector1">
              <a:avLst/>
            </a:prstGeom>
            <a:ln w="22225">
              <a:solidFill>
                <a:schemeClr val="accent6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直線單箭頭接點 97"/>
            <p:cNvCxnSpPr/>
            <p:nvPr/>
          </p:nvCxnSpPr>
          <p:spPr>
            <a:xfrm>
              <a:off x="6948264" y="1916832"/>
              <a:ext cx="1008112" cy="1588"/>
            </a:xfrm>
            <a:prstGeom prst="straightConnector1">
              <a:avLst/>
            </a:prstGeom>
            <a:ln w="22225">
              <a:solidFill>
                <a:schemeClr val="accent6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直線單箭頭接點 98"/>
            <p:cNvCxnSpPr/>
            <p:nvPr/>
          </p:nvCxnSpPr>
          <p:spPr>
            <a:xfrm rot="10800000" flipV="1">
              <a:off x="6228184" y="1916832"/>
              <a:ext cx="720080" cy="144016"/>
            </a:xfrm>
            <a:prstGeom prst="straightConnector1">
              <a:avLst/>
            </a:prstGeom>
            <a:ln w="22225">
              <a:solidFill>
                <a:schemeClr val="accent6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直線單箭頭接點 99"/>
            <p:cNvCxnSpPr/>
            <p:nvPr/>
          </p:nvCxnSpPr>
          <p:spPr>
            <a:xfrm rot="10800000" flipV="1">
              <a:off x="7236296" y="1916833"/>
              <a:ext cx="720080" cy="144016"/>
            </a:xfrm>
            <a:prstGeom prst="straightConnector1">
              <a:avLst/>
            </a:prstGeom>
            <a:ln w="22225">
              <a:solidFill>
                <a:schemeClr val="accent6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直線單箭頭接點 100"/>
            <p:cNvCxnSpPr/>
            <p:nvPr/>
          </p:nvCxnSpPr>
          <p:spPr>
            <a:xfrm flipV="1">
              <a:off x="6228184" y="2060849"/>
              <a:ext cx="1008112" cy="8384"/>
            </a:xfrm>
            <a:prstGeom prst="straightConnector1">
              <a:avLst/>
            </a:prstGeom>
            <a:ln w="22225">
              <a:solidFill>
                <a:schemeClr val="accent6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2" name="直線單箭頭接點 101"/>
          <p:cNvCxnSpPr/>
          <p:nvPr/>
        </p:nvCxnSpPr>
        <p:spPr>
          <a:xfrm flipH="1">
            <a:off x="4860032" y="5589240"/>
            <a:ext cx="619059" cy="284198"/>
          </a:xfrm>
          <a:prstGeom prst="straightConnector1">
            <a:avLst/>
          </a:prstGeom>
          <a:ln w="22225">
            <a:solidFill>
              <a:srgbClr val="FF0000"/>
            </a:solidFill>
            <a:prstDash val="solid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174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899592" y="332656"/>
            <a:ext cx="62039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(2) Body centered monoclinic lattice</a:t>
            </a:r>
            <a:endParaRPr lang="zh-TW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" name="直線單箭頭接點 2"/>
          <p:cNvCxnSpPr/>
          <p:nvPr/>
        </p:nvCxnSpPr>
        <p:spPr>
          <a:xfrm>
            <a:off x="5623371" y="1762050"/>
            <a:ext cx="1152128" cy="1588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線單箭頭接點 3"/>
          <p:cNvCxnSpPr/>
          <p:nvPr/>
        </p:nvCxnSpPr>
        <p:spPr>
          <a:xfrm rot="5400000">
            <a:off x="5011303" y="1942070"/>
            <a:ext cx="792088" cy="432048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單箭頭接點 4"/>
          <p:cNvCxnSpPr/>
          <p:nvPr/>
        </p:nvCxnSpPr>
        <p:spPr>
          <a:xfrm>
            <a:off x="5191323" y="2554138"/>
            <a:ext cx="1152128" cy="1588"/>
          </a:xfrm>
          <a:prstGeom prst="straightConnector1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單箭頭接點 5"/>
          <p:cNvCxnSpPr/>
          <p:nvPr/>
        </p:nvCxnSpPr>
        <p:spPr>
          <a:xfrm rot="5400000">
            <a:off x="6163431" y="1942070"/>
            <a:ext cx="792088" cy="432048"/>
          </a:xfrm>
          <a:prstGeom prst="straightConnector1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橢圓 6"/>
          <p:cNvSpPr/>
          <p:nvPr/>
        </p:nvSpPr>
        <p:spPr>
          <a:xfrm>
            <a:off x="5580112" y="1628800"/>
            <a:ext cx="72008" cy="288032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橢圓 7"/>
          <p:cNvSpPr/>
          <p:nvPr/>
        </p:nvSpPr>
        <p:spPr>
          <a:xfrm>
            <a:off x="6156176" y="1628800"/>
            <a:ext cx="72008" cy="288032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橢圓 8"/>
          <p:cNvSpPr/>
          <p:nvPr/>
        </p:nvSpPr>
        <p:spPr>
          <a:xfrm>
            <a:off x="6732240" y="1628800"/>
            <a:ext cx="72008" cy="288032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橢圓 9"/>
          <p:cNvSpPr/>
          <p:nvPr/>
        </p:nvSpPr>
        <p:spPr>
          <a:xfrm>
            <a:off x="5364088" y="1988840"/>
            <a:ext cx="72008" cy="288032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橢圓 10"/>
          <p:cNvSpPr/>
          <p:nvPr/>
        </p:nvSpPr>
        <p:spPr>
          <a:xfrm>
            <a:off x="5940152" y="1988840"/>
            <a:ext cx="72008" cy="288032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橢圓 11"/>
          <p:cNvSpPr/>
          <p:nvPr/>
        </p:nvSpPr>
        <p:spPr>
          <a:xfrm>
            <a:off x="6516216" y="1988840"/>
            <a:ext cx="72008" cy="288032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橢圓 12"/>
          <p:cNvSpPr/>
          <p:nvPr/>
        </p:nvSpPr>
        <p:spPr>
          <a:xfrm>
            <a:off x="5148064" y="2420888"/>
            <a:ext cx="72008" cy="288032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橢圓 13"/>
          <p:cNvSpPr/>
          <p:nvPr/>
        </p:nvSpPr>
        <p:spPr>
          <a:xfrm>
            <a:off x="5724128" y="2420888"/>
            <a:ext cx="72008" cy="288032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橢圓 14"/>
          <p:cNvSpPr/>
          <p:nvPr/>
        </p:nvSpPr>
        <p:spPr>
          <a:xfrm>
            <a:off x="6300192" y="2420888"/>
            <a:ext cx="72008" cy="288032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6" name="直線單箭頭接點 15"/>
          <p:cNvCxnSpPr>
            <a:stCxn id="7" idx="2"/>
          </p:cNvCxnSpPr>
          <p:nvPr/>
        </p:nvCxnSpPr>
        <p:spPr>
          <a:xfrm flipV="1">
            <a:off x="5580112" y="1386647"/>
            <a:ext cx="421503" cy="386169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接點 16"/>
          <p:cNvCxnSpPr/>
          <p:nvPr/>
        </p:nvCxnSpPr>
        <p:spPr>
          <a:xfrm flipV="1">
            <a:off x="6001615" y="1386647"/>
            <a:ext cx="10545" cy="74621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1261"/>
          <p:cNvGrpSpPr>
            <a:grpSpLocks/>
          </p:cNvGrpSpPr>
          <p:nvPr/>
        </p:nvGrpSpPr>
        <p:grpSpPr bwMode="auto">
          <a:xfrm>
            <a:off x="1412201" y="1219691"/>
            <a:ext cx="3474685" cy="1885673"/>
            <a:chOff x="4035" y="4440"/>
            <a:chExt cx="2963" cy="1268"/>
          </a:xfrm>
        </p:grpSpPr>
        <p:sp>
          <p:nvSpPr>
            <p:cNvPr id="21" name="AutoShape 359"/>
            <p:cNvSpPr>
              <a:spLocks noChangeArrowheads="1"/>
            </p:cNvSpPr>
            <p:nvPr/>
          </p:nvSpPr>
          <p:spPr bwMode="auto">
            <a:xfrm>
              <a:off x="4080" y="4515"/>
              <a:ext cx="1746" cy="360"/>
            </a:xfrm>
            <a:prstGeom prst="parallelogram">
              <a:avLst>
                <a:gd name="adj" fmla="val 1125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22" name="Rectangle 360"/>
            <p:cNvSpPr>
              <a:spLocks noChangeArrowheads="1"/>
            </p:cNvSpPr>
            <p:nvPr/>
          </p:nvSpPr>
          <p:spPr bwMode="auto">
            <a:xfrm>
              <a:off x="4140" y="4860"/>
              <a:ext cx="1230" cy="7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23" name="Rectangle 361"/>
            <p:cNvSpPr>
              <a:spLocks noChangeArrowheads="1"/>
            </p:cNvSpPr>
            <p:nvPr/>
          </p:nvSpPr>
          <p:spPr bwMode="auto">
            <a:xfrm>
              <a:off x="4500" y="4500"/>
              <a:ext cx="1230" cy="78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24" name="AutoShape 362"/>
            <p:cNvSpPr>
              <a:spLocks noChangeArrowheads="1"/>
            </p:cNvSpPr>
            <p:nvPr/>
          </p:nvSpPr>
          <p:spPr bwMode="auto">
            <a:xfrm>
              <a:off x="4068" y="5310"/>
              <a:ext cx="1662" cy="345"/>
            </a:xfrm>
            <a:prstGeom prst="parallelogram">
              <a:avLst>
                <a:gd name="adj" fmla="val 11250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25" name="Oval 363"/>
            <p:cNvSpPr>
              <a:spLocks noChangeArrowheads="1"/>
            </p:cNvSpPr>
            <p:nvPr/>
          </p:nvSpPr>
          <p:spPr bwMode="auto">
            <a:xfrm>
              <a:off x="6120" y="5040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26" name="Oval 364"/>
            <p:cNvSpPr>
              <a:spLocks noChangeArrowheads="1"/>
            </p:cNvSpPr>
            <p:nvPr/>
          </p:nvSpPr>
          <p:spPr bwMode="auto">
            <a:xfrm>
              <a:off x="4860" y="5040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27" name="Oval 365"/>
            <p:cNvSpPr>
              <a:spLocks noChangeArrowheads="1"/>
            </p:cNvSpPr>
            <p:nvPr/>
          </p:nvSpPr>
          <p:spPr bwMode="auto">
            <a:xfrm>
              <a:off x="5655" y="4440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28" name="Oval 366"/>
            <p:cNvSpPr>
              <a:spLocks noChangeArrowheads="1"/>
            </p:cNvSpPr>
            <p:nvPr/>
          </p:nvSpPr>
          <p:spPr bwMode="auto">
            <a:xfrm>
              <a:off x="4455" y="4440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29" name="Oval 367"/>
            <p:cNvSpPr>
              <a:spLocks noChangeArrowheads="1"/>
            </p:cNvSpPr>
            <p:nvPr/>
          </p:nvSpPr>
          <p:spPr bwMode="auto">
            <a:xfrm>
              <a:off x="5265" y="4815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30" name="Oval 368"/>
            <p:cNvSpPr>
              <a:spLocks noChangeArrowheads="1"/>
            </p:cNvSpPr>
            <p:nvPr/>
          </p:nvSpPr>
          <p:spPr bwMode="auto">
            <a:xfrm>
              <a:off x="4065" y="4815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31" name="Oval 369"/>
            <p:cNvSpPr>
              <a:spLocks noChangeArrowheads="1"/>
            </p:cNvSpPr>
            <p:nvPr/>
          </p:nvSpPr>
          <p:spPr bwMode="auto">
            <a:xfrm>
              <a:off x="5625" y="5220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32" name="Oval 370"/>
            <p:cNvSpPr>
              <a:spLocks noChangeArrowheads="1"/>
            </p:cNvSpPr>
            <p:nvPr/>
          </p:nvSpPr>
          <p:spPr bwMode="auto">
            <a:xfrm>
              <a:off x="4425" y="5220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33" name="Oval 371"/>
            <p:cNvSpPr>
              <a:spLocks noChangeArrowheads="1"/>
            </p:cNvSpPr>
            <p:nvPr/>
          </p:nvSpPr>
          <p:spPr bwMode="auto">
            <a:xfrm>
              <a:off x="5235" y="5595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34" name="Oval 372"/>
            <p:cNvSpPr>
              <a:spLocks noChangeArrowheads="1"/>
            </p:cNvSpPr>
            <p:nvPr/>
          </p:nvSpPr>
          <p:spPr bwMode="auto">
            <a:xfrm>
              <a:off x="4035" y="5595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35" name="AutoShape 373"/>
            <p:cNvSpPr>
              <a:spLocks noChangeArrowheads="1"/>
            </p:cNvSpPr>
            <p:nvPr/>
          </p:nvSpPr>
          <p:spPr bwMode="auto">
            <a:xfrm>
              <a:off x="5340" y="4500"/>
              <a:ext cx="1658" cy="360"/>
            </a:xfrm>
            <a:prstGeom prst="parallelogram">
              <a:avLst>
                <a:gd name="adj" fmla="val 11250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36" name="Rectangle 374"/>
            <p:cNvSpPr>
              <a:spLocks noChangeArrowheads="1"/>
            </p:cNvSpPr>
            <p:nvPr/>
          </p:nvSpPr>
          <p:spPr bwMode="auto">
            <a:xfrm>
              <a:off x="5355" y="4875"/>
              <a:ext cx="1230" cy="78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37" name="Rectangle 375"/>
            <p:cNvSpPr>
              <a:spLocks noChangeArrowheads="1"/>
            </p:cNvSpPr>
            <p:nvPr/>
          </p:nvSpPr>
          <p:spPr bwMode="auto">
            <a:xfrm>
              <a:off x="5730" y="4515"/>
              <a:ext cx="1230" cy="78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38" name="AutoShape 376"/>
            <p:cNvSpPr>
              <a:spLocks noChangeArrowheads="1"/>
            </p:cNvSpPr>
            <p:nvPr/>
          </p:nvSpPr>
          <p:spPr bwMode="auto">
            <a:xfrm>
              <a:off x="5235" y="5295"/>
              <a:ext cx="1698" cy="345"/>
            </a:xfrm>
            <a:prstGeom prst="parallelogram">
              <a:avLst>
                <a:gd name="adj" fmla="val 11250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39" name="Oval 377"/>
            <p:cNvSpPr>
              <a:spLocks noChangeArrowheads="1"/>
            </p:cNvSpPr>
            <p:nvPr/>
          </p:nvSpPr>
          <p:spPr bwMode="auto">
            <a:xfrm>
              <a:off x="6885" y="4470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40" name="Oval 378"/>
            <p:cNvSpPr>
              <a:spLocks noChangeArrowheads="1"/>
            </p:cNvSpPr>
            <p:nvPr/>
          </p:nvSpPr>
          <p:spPr bwMode="auto">
            <a:xfrm>
              <a:off x="6885" y="5205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41" name="Oval 379"/>
            <p:cNvSpPr>
              <a:spLocks noChangeArrowheads="1"/>
            </p:cNvSpPr>
            <p:nvPr/>
          </p:nvSpPr>
          <p:spPr bwMode="auto">
            <a:xfrm>
              <a:off x="6525" y="4815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42" name="Oval 380"/>
            <p:cNvSpPr>
              <a:spLocks noChangeArrowheads="1"/>
            </p:cNvSpPr>
            <p:nvPr/>
          </p:nvSpPr>
          <p:spPr bwMode="auto">
            <a:xfrm>
              <a:off x="6525" y="5550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cxnSp>
          <p:nvCxnSpPr>
            <p:cNvPr id="43" name="Line 381"/>
            <p:cNvCxnSpPr/>
            <p:nvPr/>
          </p:nvCxnSpPr>
          <p:spPr bwMode="auto">
            <a:xfrm>
              <a:off x="4500" y="4500"/>
              <a:ext cx="1260" cy="0"/>
            </a:xfrm>
            <a:prstGeom prst="line">
              <a:avLst/>
            </a:prstGeom>
            <a:noFill/>
            <a:ln w="158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4" name="Line 382"/>
            <p:cNvCxnSpPr/>
            <p:nvPr/>
          </p:nvCxnSpPr>
          <p:spPr bwMode="auto">
            <a:xfrm>
              <a:off x="5400" y="4860"/>
              <a:ext cx="1260" cy="0"/>
            </a:xfrm>
            <a:prstGeom prst="line">
              <a:avLst/>
            </a:prstGeom>
            <a:noFill/>
            <a:ln w="158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" name="Line 383"/>
            <p:cNvCxnSpPr/>
            <p:nvPr/>
          </p:nvCxnSpPr>
          <p:spPr bwMode="auto">
            <a:xfrm>
              <a:off x="4440" y="5295"/>
              <a:ext cx="1260" cy="0"/>
            </a:xfrm>
            <a:prstGeom prst="line">
              <a:avLst/>
            </a:prstGeom>
            <a:noFill/>
            <a:ln w="158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6" name="Line 384"/>
            <p:cNvCxnSpPr/>
            <p:nvPr/>
          </p:nvCxnSpPr>
          <p:spPr bwMode="auto">
            <a:xfrm>
              <a:off x="5340" y="5655"/>
              <a:ext cx="1260" cy="0"/>
            </a:xfrm>
            <a:prstGeom prst="line">
              <a:avLst/>
            </a:prstGeom>
            <a:noFill/>
            <a:ln w="158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7" name="Line 385"/>
            <p:cNvCxnSpPr/>
            <p:nvPr/>
          </p:nvCxnSpPr>
          <p:spPr bwMode="auto">
            <a:xfrm>
              <a:off x="4500" y="4500"/>
              <a:ext cx="0" cy="720"/>
            </a:xfrm>
            <a:prstGeom prst="line">
              <a:avLst/>
            </a:prstGeom>
            <a:noFill/>
            <a:ln w="158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8" name="Line 386"/>
            <p:cNvCxnSpPr/>
            <p:nvPr/>
          </p:nvCxnSpPr>
          <p:spPr bwMode="auto">
            <a:xfrm>
              <a:off x="5715" y="4575"/>
              <a:ext cx="0" cy="720"/>
            </a:xfrm>
            <a:prstGeom prst="line">
              <a:avLst/>
            </a:prstGeom>
            <a:noFill/>
            <a:ln w="158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9" name="Line 387"/>
            <p:cNvCxnSpPr/>
            <p:nvPr/>
          </p:nvCxnSpPr>
          <p:spPr bwMode="auto">
            <a:xfrm>
              <a:off x="5385" y="4860"/>
              <a:ext cx="0" cy="720"/>
            </a:xfrm>
            <a:prstGeom prst="line">
              <a:avLst/>
            </a:prstGeom>
            <a:noFill/>
            <a:ln w="158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0" name="Line 388"/>
            <p:cNvCxnSpPr/>
            <p:nvPr/>
          </p:nvCxnSpPr>
          <p:spPr bwMode="auto">
            <a:xfrm>
              <a:off x="6600" y="4935"/>
              <a:ext cx="0" cy="720"/>
            </a:xfrm>
            <a:prstGeom prst="line">
              <a:avLst/>
            </a:prstGeom>
            <a:noFill/>
            <a:ln w="158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" name="Line 389"/>
            <p:cNvCxnSpPr/>
            <p:nvPr/>
          </p:nvCxnSpPr>
          <p:spPr bwMode="auto">
            <a:xfrm>
              <a:off x="4500" y="4500"/>
              <a:ext cx="900" cy="360"/>
            </a:xfrm>
            <a:prstGeom prst="line">
              <a:avLst/>
            </a:prstGeom>
            <a:noFill/>
            <a:ln w="158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2" name="Line 390"/>
            <p:cNvCxnSpPr/>
            <p:nvPr/>
          </p:nvCxnSpPr>
          <p:spPr bwMode="auto">
            <a:xfrm>
              <a:off x="5760" y="4500"/>
              <a:ext cx="900" cy="360"/>
            </a:xfrm>
            <a:prstGeom prst="line">
              <a:avLst/>
            </a:prstGeom>
            <a:noFill/>
            <a:ln w="158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3" name="Line 391"/>
            <p:cNvCxnSpPr/>
            <p:nvPr/>
          </p:nvCxnSpPr>
          <p:spPr bwMode="auto">
            <a:xfrm>
              <a:off x="4455" y="5295"/>
              <a:ext cx="900" cy="360"/>
            </a:xfrm>
            <a:prstGeom prst="line">
              <a:avLst/>
            </a:prstGeom>
            <a:noFill/>
            <a:ln w="158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4" name="Line 392"/>
            <p:cNvCxnSpPr/>
            <p:nvPr/>
          </p:nvCxnSpPr>
          <p:spPr bwMode="auto">
            <a:xfrm>
              <a:off x="5715" y="5295"/>
              <a:ext cx="900" cy="360"/>
            </a:xfrm>
            <a:prstGeom prst="line">
              <a:avLst/>
            </a:prstGeom>
            <a:noFill/>
            <a:ln w="158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55" name="直線單箭頭接點 54"/>
          <p:cNvCxnSpPr/>
          <p:nvPr/>
        </p:nvCxnSpPr>
        <p:spPr>
          <a:xfrm>
            <a:off x="2051719" y="3499420"/>
            <a:ext cx="1152128" cy="1588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單箭頭接點 55"/>
          <p:cNvCxnSpPr/>
          <p:nvPr/>
        </p:nvCxnSpPr>
        <p:spPr>
          <a:xfrm rot="5400000">
            <a:off x="1439651" y="3679440"/>
            <a:ext cx="792088" cy="432048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單箭頭接點 56"/>
          <p:cNvCxnSpPr/>
          <p:nvPr/>
        </p:nvCxnSpPr>
        <p:spPr>
          <a:xfrm>
            <a:off x="1619671" y="4291508"/>
            <a:ext cx="1152128" cy="1588"/>
          </a:xfrm>
          <a:prstGeom prst="straightConnector1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單箭頭接點 57"/>
          <p:cNvCxnSpPr/>
          <p:nvPr/>
        </p:nvCxnSpPr>
        <p:spPr>
          <a:xfrm rot="5400000">
            <a:off x="2591779" y="3679440"/>
            <a:ext cx="792088" cy="432048"/>
          </a:xfrm>
          <a:prstGeom prst="straightConnector1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橢圓 58"/>
          <p:cNvSpPr/>
          <p:nvPr/>
        </p:nvSpPr>
        <p:spPr>
          <a:xfrm>
            <a:off x="1979712" y="3429000"/>
            <a:ext cx="144016" cy="144016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0" name="橢圓 59"/>
          <p:cNvSpPr/>
          <p:nvPr/>
        </p:nvSpPr>
        <p:spPr>
          <a:xfrm>
            <a:off x="3131840" y="3429000"/>
            <a:ext cx="144016" cy="144016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1" name="橢圓 60"/>
          <p:cNvSpPr/>
          <p:nvPr/>
        </p:nvSpPr>
        <p:spPr>
          <a:xfrm>
            <a:off x="1547664" y="4221088"/>
            <a:ext cx="144016" cy="144016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2" name="橢圓 61"/>
          <p:cNvSpPr/>
          <p:nvPr/>
        </p:nvSpPr>
        <p:spPr>
          <a:xfrm>
            <a:off x="2699792" y="4221088"/>
            <a:ext cx="144016" cy="144016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63" name="直線單箭頭接點 62"/>
          <p:cNvCxnSpPr/>
          <p:nvPr/>
        </p:nvCxnSpPr>
        <p:spPr>
          <a:xfrm>
            <a:off x="1619671" y="4291508"/>
            <a:ext cx="1152128" cy="1588"/>
          </a:xfrm>
          <a:prstGeom prst="straightConnector1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單箭頭接點 63"/>
          <p:cNvCxnSpPr/>
          <p:nvPr/>
        </p:nvCxnSpPr>
        <p:spPr>
          <a:xfrm rot="5400000">
            <a:off x="1007603" y="4471528"/>
            <a:ext cx="792088" cy="432048"/>
          </a:xfrm>
          <a:prstGeom prst="straightConnector1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單箭頭接點 64"/>
          <p:cNvCxnSpPr/>
          <p:nvPr/>
        </p:nvCxnSpPr>
        <p:spPr>
          <a:xfrm>
            <a:off x="1187623" y="5083596"/>
            <a:ext cx="1152128" cy="1588"/>
          </a:xfrm>
          <a:prstGeom prst="straightConnector1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單箭頭接點 65"/>
          <p:cNvCxnSpPr/>
          <p:nvPr/>
        </p:nvCxnSpPr>
        <p:spPr>
          <a:xfrm rot="5400000">
            <a:off x="2159731" y="4471528"/>
            <a:ext cx="792088" cy="432048"/>
          </a:xfrm>
          <a:prstGeom prst="straightConnector1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橢圓 66"/>
          <p:cNvSpPr/>
          <p:nvPr/>
        </p:nvSpPr>
        <p:spPr>
          <a:xfrm>
            <a:off x="1115616" y="5013176"/>
            <a:ext cx="144016" cy="144016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8" name="橢圓 67"/>
          <p:cNvSpPr/>
          <p:nvPr/>
        </p:nvSpPr>
        <p:spPr>
          <a:xfrm>
            <a:off x="2267744" y="5013176"/>
            <a:ext cx="144016" cy="144016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69" name="直線單箭頭接點 68"/>
          <p:cNvCxnSpPr/>
          <p:nvPr/>
        </p:nvCxnSpPr>
        <p:spPr>
          <a:xfrm>
            <a:off x="2771800" y="4293096"/>
            <a:ext cx="1152128" cy="1588"/>
          </a:xfrm>
          <a:prstGeom prst="straightConnector1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單箭頭接點 69"/>
          <p:cNvCxnSpPr/>
          <p:nvPr/>
        </p:nvCxnSpPr>
        <p:spPr>
          <a:xfrm rot="5400000">
            <a:off x="2159732" y="4473116"/>
            <a:ext cx="792088" cy="432048"/>
          </a:xfrm>
          <a:prstGeom prst="straightConnector1">
            <a:avLst/>
          </a:prstGeom>
          <a:ln w="22225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單箭頭接點 70"/>
          <p:cNvCxnSpPr/>
          <p:nvPr/>
        </p:nvCxnSpPr>
        <p:spPr>
          <a:xfrm>
            <a:off x="2339752" y="5085184"/>
            <a:ext cx="1152128" cy="1588"/>
          </a:xfrm>
          <a:prstGeom prst="straightConnector1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單箭頭接點 71"/>
          <p:cNvCxnSpPr/>
          <p:nvPr/>
        </p:nvCxnSpPr>
        <p:spPr>
          <a:xfrm rot="5400000">
            <a:off x="3311860" y="4473116"/>
            <a:ext cx="792088" cy="432048"/>
          </a:xfrm>
          <a:prstGeom prst="straightConnector1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單箭頭接點 72"/>
          <p:cNvCxnSpPr/>
          <p:nvPr/>
        </p:nvCxnSpPr>
        <p:spPr>
          <a:xfrm>
            <a:off x="3203848" y="3501008"/>
            <a:ext cx="1152128" cy="1588"/>
          </a:xfrm>
          <a:prstGeom prst="straightConnector1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單箭頭接點 73"/>
          <p:cNvCxnSpPr/>
          <p:nvPr/>
        </p:nvCxnSpPr>
        <p:spPr>
          <a:xfrm rot="5400000">
            <a:off x="2591780" y="3681028"/>
            <a:ext cx="792088" cy="432048"/>
          </a:xfrm>
          <a:prstGeom prst="straightConnector1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單箭頭接點 74"/>
          <p:cNvCxnSpPr/>
          <p:nvPr/>
        </p:nvCxnSpPr>
        <p:spPr>
          <a:xfrm>
            <a:off x="2771800" y="4293096"/>
            <a:ext cx="1152128" cy="1588"/>
          </a:xfrm>
          <a:prstGeom prst="straightConnector1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單箭頭接點 75"/>
          <p:cNvCxnSpPr/>
          <p:nvPr/>
        </p:nvCxnSpPr>
        <p:spPr>
          <a:xfrm rot="5400000">
            <a:off x="3743908" y="3681028"/>
            <a:ext cx="792088" cy="432048"/>
          </a:xfrm>
          <a:prstGeom prst="straightConnector1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橢圓 76"/>
          <p:cNvSpPr/>
          <p:nvPr/>
        </p:nvSpPr>
        <p:spPr>
          <a:xfrm>
            <a:off x="4283968" y="3429000"/>
            <a:ext cx="144016" cy="144016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8" name="橢圓 77"/>
          <p:cNvSpPr/>
          <p:nvPr/>
        </p:nvSpPr>
        <p:spPr>
          <a:xfrm>
            <a:off x="3851920" y="4221088"/>
            <a:ext cx="144016" cy="144016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9" name="橢圓 78"/>
          <p:cNvSpPr/>
          <p:nvPr/>
        </p:nvSpPr>
        <p:spPr>
          <a:xfrm>
            <a:off x="3419872" y="5013176"/>
            <a:ext cx="144016" cy="144016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0" name="橢圓 79"/>
          <p:cNvSpPr/>
          <p:nvPr/>
        </p:nvSpPr>
        <p:spPr>
          <a:xfrm>
            <a:off x="2339752" y="3789040"/>
            <a:ext cx="144016" cy="144016"/>
          </a:xfrm>
          <a:prstGeom prst="ellipse">
            <a:avLst/>
          </a:prstGeom>
          <a:solidFill>
            <a:schemeClr val="accent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1" name="橢圓 80"/>
          <p:cNvSpPr/>
          <p:nvPr/>
        </p:nvSpPr>
        <p:spPr>
          <a:xfrm>
            <a:off x="1907704" y="4581128"/>
            <a:ext cx="144016" cy="144016"/>
          </a:xfrm>
          <a:prstGeom prst="ellipse">
            <a:avLst/>
          </a:prstGeom>
          <a:solidFill>
            <a:schemeClr val="accent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4" name="橢圓 83"/>
          <p:cNvSpPr/>
          <p:nvPr/>
        </p:nvSpPr>
        <p:spPr>
          <a:xfrm>
            <a:off x="3491880" y="3789040"/>
            <a:ext cx="144016" cy="144016"/>
          </a:xfrm>
          <a:prstGeom prst="ellipse">
            <a:avLst/>
          </a:prstGeom>
          <a:solidFill>
            <a:schemeClr val="accent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5" name="橢圓 84"/>
          <p:cNvSpPr/>
          <p:nvPr/>
        </p:nvSpPr>
        <p:spPr>
          <a:xfrm>
            <a:off x="3059832" y="4581128"/>
            <a:ext cx="144016" cy="144016"/>
          </a:xfrm>
          <a:prstGeom prst="ellipse">
            <a:avLst/>
          </a:prstGeom>
          <a:solidFill>
            <a:schemeClr val="accent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86" name="直線接點 85"/>
          <p:cNvCxnSpPr/>
          <p:nvPr/>
        </p:nvCxnSpPr>
        <p:spPr>
          <a:xfrm rot="16200000" flipH="1">
            <a:off x="1583667" y="4329100"/>
            <a:ext cx="792088" cy="720079"/>
          </a:xfrm>
          <a:prstGeom prst="line">
            <a:avLst/>
          </a:prstGeom>
          <a:ln w="22225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線接點 86"/>
          <p:cNvCxnSpPr/>
          <p:nvPr/>
        </p:nvCxnSpPr>
        <p:spPr>
          <a:xfrm rot="16200000" flipH="1">
            <a:off x="2015716" y="3537013"/>
            <a:ext cx="792088" cy="720079"/>
          </a:xfrm>
          <a:prstGeom prst="line">
            <a:avLst/>
          </a:prstGeom>
          <a:ln w="22225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矩形 87"/>
          <p:cNvSpPr/>
          <p:nvPr/>
        </p:nvSpPr>
        <p:spPr>
          <a:xfrm>
            <a:off x="1115616" y="5373216"/>
            <a:ext cx="756084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3200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Body </a:t>
            </a:r>
            <a:r>
              <a:rPr lang="en-US" altLang="zh-TW" sz="32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centered monoclinic = Base centered monoclinic</a:t>
            </a:r>
            <a:endParaRPr lang="zh-TW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37" name="群組 136"/>
          <p:cNvGrpSpPr/>
          <p:nvPr/>
        </p:nvGrpSpPr>
        <p:grpSpPr>
          <a:xfrm>
            <a:off x="7026592" y="1325108"/>
            <a:ext cx="2016224" cy="1592560"/>
            <a:chOff x="4067944" y="1772816"/>
            <a:chExt cx="2016224" cy="1592560"/>
          </a:xfrm>
        </p:grpSpPr>
        <p:cxnSp>
          <p:nvCxnSpPr>
            <p:cNvPr id="138" name="直線單箭頭接點 137"/>
            <p:cNvCxnSpPr/>
            <p:nvPr/>
          </p:nvCxnSpPr>
          <p:spPr>
            <a:xfrm rot="10800000" flipV="1">
              <a:off x="5076056" y="3212976"/>
              <a:ext cx="720080" cy="144016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直線單箭頭接點 138"/>
            <p:cNvCxnSpPr/>
            <p:nvPr/>
          </p:nvCxnSpPr>
          <p:spPr>
            <a:xfrm flipV="1">
              <a:off x="4067944" y="3356992"/>
              <a:ext cx="1008112" cy="8384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直線接點 139"/>
            <p:cNvCxnSpPr/>
            <p:nvPr/>
          </p:nvCxnSpPr>
          <p:spPr>
            <a:xfrm flipV="1">
              <a:off x="4917544" y="1844824"/>
              <a:ext cx="8381" cy="1440160"/>
            </a:xfrm>
            <a:prstGeom prst="line">
              <a:avLst/>
            </a:prstGeom>
            <a:ln w="22225">
              <a:solidFill>
                <a:schemeClr val="tx1"/>
              </a:solidFill>
              <a:prstDash val="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直線單箭頭接點 140"/>
            <p:cNvCxnSpPr/>
            <p:nvPr/>
          </p:nvCxnSpPr>
          <p:spPr>
            <a:xfrm flipV="1">
              <a:off x="4788024" y="2628527"/>
              <a:ext cx="137901" cy="584451"/>
            </a:xfrm>
            <a:prstGeom prst="straightConnector1">
              <a:avLst/>
            </a:prstGeom>
            <a:ln w="22225">
              <a:solidFill>
                <a:schemeClr val="accent1">
                  <a:lumMod val="75000"/>
                </a:schemeClr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直線接點 141"/>
            <p:cNvCxnSpPr/>
            <p:nvPr/>
          </p:nvCxnSpPr>
          <p:spPr>
            <a:xfrm flipV="1">
              <a:off x="5796136" y="1772816"/>
              <a:ext cx="0" cy="1440160"/>
            </a:xfrm>
            <a:prstGeom prst="line">
              <a:avLst/>
            </a:prstGeom>
            <a:ln w="222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直線單箭頭接點 142"/>
            <p:cNvCxnSpPr/>
            <p:nvPr/>
          </p:nvCxnSpPr>
          <p:spPr>
            <a:xfrm>
              <a:off x="4788024" y="1772816"/>
              <a:ext cx="1008112" cy="1588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直線單箭頭接點 143"/>
            <p:cNvCxnSpPr/>
            <p:nvPr/>
          </p:nvCxnSpPr>
          <p:spPr>
            <a:xfrm rot="10800000" flipV="1">
              <a:off x="4067944" y="1772816"/>
              <a:ext cx="720080" cy="144016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直線單箭頭接點 144"/>
            <p:cNvCxnSpPr/>
            <p:nvPr/>
          </p:nvCxnSpPr>
          <p:spPr>
            <a:xfrm rot="10800000" flipV="1">
              <a:off x="5076056" y="1772817"/>
              <a:ext cx="720080" cy="144016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線單箭頭接點 145"/>
            <p:cNvCxnSpPr/>
            <p:nvPr/>
          </p:nvCxnSpPr>
          <p:spPr>
            <a:xfrm flipV="1">
              <a:off x="4067944" y="1916833"/>
              <a:ext cx="1008112" cy="8384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直線接點 146"/>
            <p:cNvCxnSpPr/>
            <p:nvPr/>
          </p:nvCxnSpPr>
          <p:spPr>
            <a:xfrm rot="5400000">
              <a:off x="3347864" y="2636912"/>
              <a:ext cx="1440160" cy="0"/>
            </a:xfrm>
            <a:prstGeom prst="line">
              <a:avLst/>
            </a:prstGeom>
            <a:ln w="222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線接點 147"/>
            <p:cNvCxnSpPr/>
            <p:nvPr/>
          </p:nvCxnSpPr>
          <p:spPr>
            <a:xfrm rot="5400000">
              <a:off x="4355976" y="2636912"/>
              <a:ext cx="1440160" cy="0"/>
            </a:xfrm>
            <a:prstGeom prst="line">
              <a:avLst/>
            </a:prstGeom>
            <a:ln w="222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9" name="橢圓 148"/>
            <p:cNvSpPr/>
            <p:nvPr/>
          </p:nvSpPr>
          <p:spPr>
            <a:xfrm>
              <a:off x="4860032" y="2564904"/>
              <a:ext cx="144016" cy="144016"/>
            </a:xfrm>
            <a:prstGeom prst="ellipse">
              <a:avLst/>
            </a:prstGeom>
            <a:ln w="22225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50" name="直線單箭頭接點 149"/>
            <p:cNvCxnSpPr/>
            <p:nvPr/>
          </p:nvCxnSpPr>
          <p:spPr>
            <a:xfrm>
              <a:off x="4788024" y="3214563"/>
              <a:ext cx="1008112" cy="1588"/>
            </a:xfrm>
            <a:prstGeom prst="straightConnector1">
              <a:avLst/>
            </a:prstGeom>
            <a:ln w="22225">
              <a:solidFill>
                <a:srgbClr val="FF0000"/>
              </a:solidFill>
              <a:prstDash val="soli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直線單箭頭接點 150"/>
            <p:cNvCxnSpPr/>
            <p:nvPr/>
          </p:nvCxnSpPr>
          <p:spPr>
            <a:xfrm rot="10800000" flipV="1">
              <a:off x="4067944" y="3212975"/>
              <a:ext cx="720080" cy="144016"/>
            </a:xfrm>
            <a:prstGeom prst="straightConnector1">
              <a:avLst/>
            </a:prstGeom>
            <a:ln w="22225">
              <a:solidFill>
                <a:srgbClr val="FF0000"/>
              </a:solidFill>
              <a:prstDash val="soli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線接點 151"/>
            <p:cNvCxnSpPr/>
            <p:nvPr/>
          </p:nvCxnSpPr>
          <p:spPr>
            <a:xfrm rot="5400000" flipH="1" flipV="1">
              <a:off x="4067944" y="2494483"/>
              <a:ext cx="1440160" cy="0"/>
            </a:xfrm>
            <a:prstGeom prst="line">
              <a:avLst/>
            </a:prstGeom>
            <a:ln w="22225">
              <a:solidFill>
                <a:srgbClr val="FF0000"/>
              </a:solidFill>
              <a:prstDash val="soli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直線單箭頭接點 152"/>
            <p:cNvCxnSpPr/>
            <p:nvPr/>
          </p:nvCxnSpPr>
          <p:spPr>
            <a:xfrm flipV="1">
              <a:off x="4932040" y="1914606"/>
              <a:ext cx="156240" cy="712336"/>
            </a:xfrm>
            <a:prstGeom prst="straightConnector1">
              <a:avLst/>
            </a:prstGeom>
            <a:ln w="22225">
              <a:solidFill>
                <a:schemeClr val="accent1">
                  <a:lumMod val="75000"/>
                </a:schemeClr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直線單箭頭接點 153"/>
            <p:cNvCxnSpPr/>
            <p:nvPr/>
          </p:nvCxnSpPr>
          <p:spPr>
            <a:xfrm>
              <a:off x="4932040" y="2628527"/>
              <a:ext cx="1008112" cy="1588"/>
            </a:xfrm>
            <a:prstGeom prst="straightConnector1">
              <a:avLst/>
            </a:prstGeom>
            <a:ln w="22225">
              <a:solidFill>
                <a:schemeClr val="accent6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直線單箭頭接點 154"/>
            <p:cNvCxnSpPr/>
            <p:nvPr/>
          </p:nvCxnSpPr>
          <p:spPr>
            <a:xfrm rot="10800000" flipV="1">
              <a:off x="4211960" y="2628527"/>
              <a:ext cx="720080" cy="144016"/>
            </a:xfrm>
            <a:prstGeom prst="straightConnector1">
              <a:avLst/>
            </a:prstGeom>
            <a:ln w="22225">
              <a:solidFill>
                <a:schemeClr val="accent6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直線單箭頭接點 155"/>
            <p:cNvCxnSpPr/>
            <p:nvPr/>
          </p:nvCxnSpPr>
          <p:spPr>
            <a:xfrm rot="10800000" flipV="1">
              <a:off x="5220072" y="2628528"/>
              <a:ext cx="720080" cy="144016"/>
            </a:xfrm>
            <a:prstGeom prst="straightConnector1">
              <a:avLst/>
            </a:prstGeom>
            <a:ln w="22225">
              <a:solidFill>
                <a:schemeClr val="accent6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直線單箭頭接點 156"/>
            <p:cNvCxnSpPr/>
            <p:nvPr/>
          </p:nvCxnSpPr>
          <p:spPr>
            <a:xfrm flipV="1">
              <a:off x="4211960" y="2772544"/>
              <a:ext cx="1008112" cy="8384"/>
            </a:xfrm>
            <a:prstGeom prst="straightConnector1">
              <a:avLst/>
            </a:prstGeom>
            <a:ln w="22225">
              <a:solidFill>
                <a:schemeClr val="accent6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直線單箭頭接點 157"/>
            <p:cNvCxnSpPr/>
            <p:nvPr/>
          </p:nvCxnSpPr>
          <p:spPr>
            <a:xfrm>
              <a:off x="5076056" y="1916832"/>
              <a:ext cx="1008112" cy="1588"/>
            </a:xfrm>
            <a:prstGeom prst="straightConnector1">
              <a:avLst/>
            </a:prstGeom>
            <a:ln w="22225">
              <a:solidFill>
                <a:schemeClr val="accent6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直線單箭頭接點 158"/>
            <p:cNvCxnSpPr/>
            <p:nvPr/>
          </p:nvCxnSpPr>
          <p:spPr>
            <a:xfrm rot="10800000" flipV="1">
              <a:off x="4355976" y="1916832"/>
              <a:ext cx="720080" cy="144016"/>
            </a:xfrm>
            <a:prstGeom prst="straightConnector1">
              <a:avLst/>
            </a:prstGeom>
            <a:ln w="22225">
              <a:solidFill>
                <a:schemeClr val="accent6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線單箭頭接點 159"/>
            <p:cNvCxnSpPr/>
            <p:nvPr/>
          </p:nvCxnSpPr>
          <p:spPr>
            <a:xfrm rot="10800000" flipV="1">
              <a:off x="5364088" y="1916833"/>
              <a:ext cx="720080" cy="144016"/>
            </a:xfrm>
            <a:prstGeom prst="straightConnector1">
              <a:avLst/>
            </a:prstGeom>
            <a:ln w="22225">
              <a:solidFill>
                <a:schemeClr val="accent6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直線單箭頭接點 160"/>
            <p:cNvCxnSpPr/>
            <p:nvPr/>
          </p:nvCxnSpPr>
          <p:spPr>
            <a:xfrm flipV="1">
              <a:off x="4355976" y="2060849"/>
              <a:ext cx="1008112" cy="8384"/>
            </a:xfrm>
            <a:prstGeom prst="straightConnector1">
              <a:avLst/>
            </a:prstGeom>
            <a:ln w="22225">
              <a:solidFill>
                <a:schemeClr val="accent6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2" name="群組 161"/>
          <p:cNvGrpSpPr/>
          <p:nvPr/>
        </p:nvGrpSpPr>
        <p:grpSpPr>
          <a:xfrm>
            <a:off x="6645492" y="3324562"/>
            <a:ext cx="2340260" cy="1368152"/>
            <a:chOff x="4932040" y="2780928"/>
            <a:chExt cx="2340260" cy="1368152"/>
          </a:xfrm>
        </p:grpSpPr>
        <p:cxnSp>
          <p:nvCxnSpPr>
            <p:cNvPr id="163" name="直線接點 162"/>
            <p:cNvCxnSpPr/>
            <p:nvPr/>
          </p:nvCxnSpPr>
          <p:spPr>
            <a:xfrm>
              <a:off x="5724128" y="3212976"/>
              <a:ext cx="1080120" cy="0"/>
            </a:xfrm>
            <a:prstGeom prst="line">
              <a:avLst/>
            </a:prstGeom>
            <a:ln w="22225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線接點 163"/>
            <p:cNvCxnSpPr/>
            <p:nvPr/>
          </p:nvCxnSpPr>
          <p:spPr>
            <a:xfrm>
              <a:off x="5364088" y="3789040"/>
              <a:ext cx="1080120" cy="0"/>
            </a:xfrm>
            <a:prstGeom prst="line">
              <a:avLst/>
            </a:prstGeom>
            <a:ln w="22225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直線接點 164"/>
            <p:cNvCxnSpPr/>
            <p:nvPr/>
          </p:nvCxnSpPr>
          <p:spPr>
            <a:xfrm flipH="1">
              <a:off x="6444208" y="3212976"/>
              <a:ext cx="360040" cy="610479"/>
            </a:xfrm>
            <a:prstGeom prst="line">
              <a:avLst/>
            </a:prstGeom>
            <a:ln w="22225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直線接點 165"/>
            <p:cNvCxnSpPr/>
            <p:nvPr/>
          </p:nvCxnSpPr>
          <p:spPr>
            <a:xfrm flipH="1">
              <a:off x="5364088" y="3212976"/>
              <a:ext cx="360040" cy="610479"/>
            </a:xfrm>
            <a:prstGeom prst="line">
              <a:avLst/>
            </a:prstGeom>
            <a:ln w="22225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直線接點 166"/>
            <p:cNvCxnSpPr/>
            <p:nvPr/>
          </p:nvCxnSpPr>
          <p:spPr>
            <a:xfrm>
              <a:off x="5364088" y="2924944"/>
              <a:ext cx="1080120" cy="0"/>
            </a:xfrm>
            <a:prstGeom prst="line">
              <a:avLst/>
            </a:prstGeom>
            <a:ln w="222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直線接點 167"/>
            <p:cNvCxnSpPr/>
            <p:nvPr/>
          </p:nvCxnSpPr>
          <p:spPr>
            <a:xfrm>
              <a:off x="5004048" y="3501008"/>
              <a:ext cx="1080120" cy="0"/>
            </a:xfrm>
            <a:prstGeom prst="line">
              <a:avLst/>
            </a:prstGeom>
            <a:ln w="222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直線接點 168"/>
            <p:cNvCxnSpPr/>
            <p:nvPr/>
          </p:nvCxnSpPr>
          <p:spPr>
            <a:xfrm flipH="1">
              <a:off x="6084168" y="2924944"/>
              <a:ext cx="360040" cy="610479"/>
            </a:xfrm>
            <a:prstGeom prst="line">
              <a:avLst/>
            </a:prstGeom>
            <a:ln w="222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直線接點 169"/>
            <p:cNvCxnSpPr/>
            <p:nvPr/>
          </p:nvCxnSpPr>
          <p:spPr>
            <a:xfrm flipH="1">
              <a:off x="5004048" y="2924944"/>
              <a:ext cx="360040" cy="610479"/>
            </a:xfrm>
            <a:prstGeom prst="line">
              <a:avLst/>
            </a:prstGeom>
            <a:ln w="222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1" name="橢圓 170"/>
            <p:cNvSpPr/>
            <p:nvPr/>
          </p:nvSpPr>
          <p:spPr>
            <a:xfrm>
              <a:off x="5616128" y="3100035"/>
              <a:ext cx="216000" cy="216000"/>
            </a:xfrm>
            <a:prstGeom prst="ellipse">
              <a:avLst/>
            </a:prstGeom>
            <a:noFill/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2" name="橢圓 171"/>
            <p:cNvSpPr/>
            <p:nvPr/>
          </p:nvSpPr>
          <p:spPr>
            <a:xfrm>
              <a:off x="6660268" y="3100035"/>
              <a:ext cx="216000" cy="216000"/>
            </a:xfrm>
            <a:prstGeom prst="ellipse">
              <a:avLst/>
            </a:prstGeom>
            <a:noFill/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3" name="橢圓 172"/>
            <p:cNvSpPr/>
            <p:nvPr/>
          </p:nvSpPr>
          <p:spPr>
            <a:xfrm>
              <a:off x="5256088" y="3681040"/>
              <a:ext cx="216000" cy="216000"/>
            </a:xfrm>
            <a:prstGeom prst="ellipse">
              <a:avLst/>
            </a:prstGeom>
            <a:noFill/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4" name="橢圓 173"/>
            <p:cNvSpPr/>
            <p:nvPr/>
          </p:nvSpPr>
          <p:spPr>
            <a:xfrm>
              <a:off x="6336208" y="3681040"/>
              <a:ext cx="216000" cy="216000"/>
            </a:xfrm>
            <a:prstGeom prst="ellipse">
              <a:avLst/>
            </a:prstGeom>
            <a:noFill/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5" name="橢圓 174"/>
            <p:cNvSpPr/>
            <p:nvPr/>
          </p:nvSpPr>
          <p:spPr>
            <a:xfrm>
              <a:off x="6293768" y="2780928"/>
              <a:ext cx="209600" cy="22039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6" name="橢圓 175"/>
            <p:cNvSpPr/>
            <p:nvPr/>
          </p:nvSpPr>
          <p:spPr>
            <a:xfrm>
              <a:off x="5213648" y="2780928"/>
              <a:ext cx="209600" cy="22039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7" name="橢圓 176"/>
            <p:cNvSpPr/>
            <p:nvPr/>
          </p:nvSpPr>
          <p:spPr>
            <a:xfrm>
              <a:off x="6005736" y="3352622"/>
              <a:ext cx="209600" cy="22039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8" name="橢圓 177"/>
            <p:cNvSpPr/>
            <p:nvPr/>
          </p:nvSpPr>
          <p:spPr>
            <a:xfrm>
              <a:off x="4932040" y="3352622"/>
              <a:ext cx="209600" cy="22039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79" name="直線接點 178"/>
            <p:cNvCxnSpPr/>
            <p:nvPr/>
          </p:nvCxnSpPr>
          <p:spPr>
            <a:xfrm>
              <a:off x="6120160" y="3465016"/>
              <a:ext cx="1080120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直線接點 179"/>
            <p:cNvCxnSpPr/>
            <p:nvPr/>
          </p:nvCxnSpPr>
          <p:spPr>
            <a:xfrm>
              <a:off x="5760120" y="4041080"/>
              <a:ext cx="1080120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直線接點 180"/>
            <p:cNvCxnSpPr/>
            <p:nvPr/>
          </p:nvCxnSpPr>
          <p:spPr>
            <a:xfrm flipH="1">
              <a:off x="6840240" y="3465016"/>
              <a:ext cx="360040" cy="610479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直線接點 181"/>
            <p:cNvCxnSpPr/>
            <p:nvPr/>
          </p:nvCxnSpPr>
          <p:spPr>
            <a:xfrm flipH="1">
              <a:off x="5760120" y="3465016"/>
              <a:ext cx="360040" cy="610479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3" name="橢圓 182"/>
            <p:cNvSpPr/>
            <p:nvPr/>
          </p:nvSpPr>
          <p:spPr>
            <a:xfrm>
              <a:off x="6006512" y="3358594"/>
              <a:ext cx="216000" cy="216000"/>
            </a:xfrm>
            <a:prstGeom prst="ellipse">
              <a:avLst/>
            </a:prstGeom>
            <a:noFill/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4" name="橢圓 183"/>
            <p:cNvSpPr/>
            <p:nvPr/>
          </p:nvSpPr>
          <p:spPr>
            <a:xfrm>
              <a:off x="7056300" y="3352075"/>
              <a:ext cx="216000" cy="216000"/>
            </a:xfrm>
            <a:prstGeom prst="ellipse">
              <a:avLst/>
            </a:prstGeom>
            <a:noFill/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5" name="橢圓 184"/>
            <p:cNvSpPr/>
            <p:nvPr/>
          </p:nvSpPr>
          <p:spPr>
            <a:xfrm>
              <a:off x="5652120" y="3933080"/>
              <a:ext cx="216000" cy="216000"/>
            </a:xfrm>
            <a:prstGeom prst="ellipse">
              <a:avLst/>
            </a:prstGeom>
            <a:noFill/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6" name="橢圓 185"/>
            <p:cNvSpPr/>
            <p:nvPr/>
          </p:nvSpPr>
          <p:spPr>
            <a:xfrm>
              <a:off x="6732240" y="3933080"/>
              <a:ext cx="216000" cy="216000"/>
            </a:xfrm>
            <a:prstGeom prst="ellipse">
              <a:avLst/>
            </a:prstGeom>
            <a:noFill/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429407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1043608" y="260648"/>
            <a:ext cx="710540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Proof: There are only 1, 2, 3, 4, and 6 fold</a:t>
            </a:r>
          </a:p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rotation symmetries</a:t>
            </a:r>
            <a:r>
              <a:rPr lang="zh-TW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crystal with</a:t>
            </a:r>
          </a:p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translational symmetry.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一般五邊形 2"/>
          <p:cNvSpPr/>
          <p:nvPr/>
        </p:nvSpPr>
        <p:spPr>
          <a:xfrm>
            <a:off x="2839146" y="4660382"/>
            <a:ext cx="960120" cy="914400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一般五邊形 3"/>
          <p:cNvSpPr/>
          <p:nvPr/>
        </p:nvSpPr>
        <p:spPr>
          <a:xfrm rot="2197093">
            <a:off x="3665179" y="4928498"/>
            <a:ext cx="960120" cy="914400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一般五邊形 4"/>
          <p:cNvSpPr/>
          <p:nvPr/>
        </p:nvSpPr>
        <p:spPr>
          <a:xfrm rot="19432452">
            <a:off x="2012940" y="4927506"/>
            <a:ext cx="960120" cy="914400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一般五邊形 5"/>
          <p:cNvSpPr/>
          <p:nvPr/>
        </p:nvSpPr>
        <p:spPr>
          <a:xfrm>
            <a:off x="2527098" y="5570590"/>
            <a:ext cx="960120" cy="914400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一般五邊形 6"/>
          <p:cNvSpPr/>
          <p:nvPr/>
        </p:nvSpPr>
        <p:spPr>
          <a:xfrm rot="19509562">
            <a:off x="3288059" y="5850691"/>
            <a:ext cx="960120" cy="914400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一般五邊形 7"/>
          <p:cNvSpPr/>
          <p:nvPr/>
        </p:nvSpPr>
        <p:spPr>
          <a:xfrm rot="17381164">
            <a:off x="4031400" y="5601287"/>
            <a:ext cx="960120" cy="914400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六邊形 8"/>
          <p:cNvSpPr/>
          <p:nvPr/>
        </p:nvSpPr>
        <p:spPr>
          <a:xfrm>
            <a:off x="5940152" y="2708920"/>
            <a:ext cx="1060704" cy="9144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六邊形 9"/>
          <p:cNvSpPr/>
          <p:nvPr/>
        </p:nvSpPr>
        <p:spPr>
          <a:xfrm>
            <a:off x="6732240" y="2226568"/>
            <a:ext cx="1060704" cy="9144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六邊形 10"/>
          <p:cNvSpPr/>
          <p:nvPr/>
        </p:nvSpPr>
        <p:spPr>
          <a:xfrm>
            <a:off x="6751656" y="3162672"/>
            <a:ext cx="1060704" cy="9144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六邊形 11"/>
          <p:cNvSpPr/>
          <p:nvPr/>
        </p:nvSpPr>
        <p:spPr>
          <a:xfrm>
            <a:off x="7596336" y="2658616"/>
            <a:ext cx="1060704" cy="9144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六邊形 12"/>
          <p:cNvSpPr/>
          <p:nvPr/>
        </p:nvSpPr>
        <p:spPr>
          <a:xfrm>
            <a:off x="5959568" y="3645024"/>
            <a:ext cx="1060704" cy="9144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六邊形 13"/>
          <p:cNvSpPr/>
          <p:nvPr/>
        </p:nvSpPr>
        <p:spPr>
          <a:xfrm>
            <a:off x="7615752" y="3573016"/>
            <a:ext cx="1060704" cy="9144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六邊形 14"/>
          <p:cNvSpPr/>
          <p:nvPr/>
        </p:nvSpPr>
        <p:spPr>
          <a:xfrm>
            <a:off x="6804248" y="4077072"/>
            <a:ext cx="1060704" cy="9144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等腰三角形 15"/>
          <p:cNvSpPr/>
          <p:nvPr/>
        </p:nvSpPr>
        <p:spPr>
          <a:xfrm>
            <a:off x="4087360" y="3429682"/>
            <a:ext cx="1060704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等腰三角形 16"/>
          <p:cNvSpPr/>
          <p:nvPr/>
        </p:nvSpPr>
        <p:spPr>
          <a:xfrm rot="17914113">
            <a:off x="3402331" y="3225893"/>
            <a:ext cx="1060704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等腰三角形 17"/>
          <p:cNvSpPr/>
          <p:nvPr/>
        </p:nvSpPr>
        <p:spPr>
          <a:xfrm>
            <a:off x="3026656" y="3428640"/>
            <a:ext cx="1060704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等腰三角形 18"/>
          <p:cNvSpPr/>
          <p:nvPr/>
        </p:nvSpPr>
        <p:spPr>
          <a:xfrm rot="17914113">
            <a:off x="2341627" y="3224851"/>
            <a:ext cx="1060704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等腰三角形 19"/>
          <p:cNvSpPr/>
          <p:nvPr/>
        </p:nvSpPr>
        <p:spPr>
          <a:xfrm>
            <a:off x="3601047" y="2563862"/>
            <a:ext cx="1060704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等腰三角形 20"/>
          <p:cNvSpPr/>
          <p:nvPr/>
        </p:nvSpPr>
        <p:spPr>
          <a:xfrm rot="17974517">
            <a:off x="2894929" y="2360073"/>
            <a:ext cx="1060704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等腰三角形 21"/>
          <p:cNvSpPr/>
          <p:nvPr/>
        </p:nvSpPr>
        <p:spPr>
          <a:xfrm>
            <a:off x="2522600" y="2564544"/>
            <a:ext cx="1060704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等腰三角形 22"/>
          <p:cNvSpPr/>
          <p:nvPr/>
        </p:nvSpPr>
        <p:spPr>
          <a:xfrm rot="18008539">
            <a:off x="1816482" y="2360755"/>
            <a:ext cx="1060704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25" name="直線單箭頭接點 24"/>
          <p:cNvCxnSpPr/>
          <p:nvPr/>
        </p:nvCxnSpPr>
        <p:spPr>
          <a:xfrm flipH="1" flipV="1">
            <a:off x="3663494" y="5805264"/>
            <a:ext cx="1700594" cy="37455"/>
          </a:xfrm>
          <a:prstGeom prst="straightConnector1">
            <a:avLst/>
          </a:prstGeom>
          <a:ln w="2222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文字方塊 25"/>
          <p:cNvSpPr txBox="1"/>
          <p:nvPr/>
        </p:nvSpPr>
        <p:spPr>
          <a:xfrm>
            <a:off x="5477459" y="5304110"/>
            <a:ext cx="303640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space cannot</a:t>
            </a:r>
          </a:p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 filled!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文字方塊 27"/>
          <p:cNvSpPr txBox="1"/>
          <p:nvPr/>
        </p:nvSpPr>
        <p:spPr>
          <a:xfrm>
            <a:off x="1021627" y="1796808"/>
            <a:ext cx="20313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graphically</a:t>
            </a:r>
            <a:endParaRPr lang="zh-TW" altLang="en-US" sz="3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4702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1619672" y="980728"/>
            <a:ext cx="66064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altLang="zh-TW" sz="32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 monoclinic has two types</a:t>
            </a:r>
            <a:endParaRPr lang="zh-TW" altLang="zh-TW" sz="32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600200" indent="-1600200">
              <a:spcAft>
                <a:spcPts val="0"/>
              </a:spcAft>
            </a:pPr>
            <a:r>
              <a:rPr lang="en-US" altLang="zh-TW" sz="3200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TW" sz="32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Primitive monoclinic </a:t>
            </a:r>
            <a:endParaRPr lang="zh-TW" altLang="zh-TW" sz="32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32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Base centered monoclinic</a:t>
            </a:r>
            <a:endParaRPr lang="zh-TW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3192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直線接點 27"/>
          <p:cNvCxnSpPr/>
          <p:nvPr/>
        </p:nvCxnSpPr>
        <p:spPr>
          <a:xfrm>
            <a:off x="3419872" y="1678214"/>
            <a:ext cx="19606" cy="1293405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接點 22"/>
          <p:cNvCxnSpPr/>
          <p:nvPr/>
        </p:nvCxnSpPr>
        <p:spPr>
          <a:xfrm flipH="1">
            <a:off x="3466597" y="1196752"/>
            <a:ext cx="529339" cy="528137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接點 23"/>
          <p:cNvCxnSpPr/>
          <p:nvPr/>
        </p:nvCxnSpPr>
        <p:spPr>
          <a:xfrm flipH="1">
            <a:off x="3491880" y="2396807"/>
            <a:ext cx="529339" cy="528137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接點 24"/>
          <p:cNvCxnSpPr/>
          <p:nvPr/>
        </p:nvCxnSpPr>
        <p:spPr>
          <a:xfrm flipH="1">
            <a:off x="1882421" y="1196752"/>
            <a:ext cx="529339" cy="528137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接點 25"/>
          <p:cNvCxnSpPr/>
          <p:nvPr/>
        </p:nvCxnSpPr>
        <p:spPr>
          <a:xfrm flipH="1">
            <a:off x="1882421" y="2348880"/>
            <a:ext cx="529339" cy="528137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接點 28"/>
          <p:cNvCxnSpPr/>
          <p:nvPr/>
        </p:nvCxnSpPr>
        <p:spPr>
          <a:xfrm>
            <a:off x="3976330" y="1196752"/>
            <a:ext cx="19606" cy="1293405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接點 29"/>
          <p:cNvCxnSpPr/>
          <p:nvPr/>
        </p:nvCxnSpPr>
        <p:spPr>
          <a:xfrm>
            <a:off x="2392154" y="1124744"/>
            <a:ext cx="19606" cy="1293405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接點 30"/>
          <p:cNvCxnSpPr/>
          <p:nvPr/>
        </p:nvCxnSpPr>
        <p:spPr>
          <a:xfrm>
            <a:off x="1835696" y="1700808"/>
            <a:ext cx="19606" cy="1293405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接點 32"/>
          <p:cNvCxnSpPr>
            <a:stCxn id="14" idx="6"/>
            <a:endCxn id="15" idx="2"/>
          </p:cNvCxnSpPr>
          <p:nvPr/>
        </p:nvCxnSpPr>
        <p:spPr>
          <a:xfrm>
            <a:off x="2440718" y="1211236"/>
            <a:ext cx="1459929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接點 33"/>
          <p:cNvCxnSpPr/>
          <p:nvPr/>
        </p:nvCxnSpPr>
        <p:spPr>
          <a:xfrm>
            <a:off x="1907704" y="1772816"/>
            <a:ext cx="1459929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接點 34"/>
          <p:cNvCxnSpPr/>
          <p:nvPr/>
        </p:nvCxnSpPr>
        <p:spPr>
          <a:xfrm>
            <a:off x="2463999" y="2420888"/>
            <a:ext cx="1459929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接點 35"/>
          <p:cNvCxnSpPr/>
          <p:nvPr/>
        </p:nvCxnSpPr>
        <p:spPr>
          <a:xfrm>
            <a:off x="1907704" y="2924944"/>
            <a:ext cx="1459929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矩形 1"/>
          <p:cNvSpPr/>
          <p:nvPr/>
        </p:nvSpPr>
        <p:spPr>
          <a:xfrm>
            <a:off x="1115616" y="332656"/>
            <a:ext cx="43332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kern="1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(3) Orthorhombic system</a:t>
            </a:r>
            <a:endParaRPr lang="zh-TW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822"/>
          <p:cNvSpPr txBox="1">
            <a:spLocks noChangeArrowheads="1"/>
          </p:cNvSpPr>
          <p:nvPr/>
        </p:nvSpPr>
        <p:spPr bwMode="auto">
          <a:xfrm>
            <a:off x="1851347" y="2174288"/>
            <a:ext cx="548944" cy="3922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spcAft>
                <a:spcPts val="0"/>
              </a:spcAft>
            </a:pPr>
            <a:r>
              <a:rPr lang="en-US" sz="2800" b="1" i="1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a</a:t>
            </a:r>
            <a:endParaRPr lang="zh-TW" sz="2800" i="1" kern="100" dirty="0">
              <a:effectLst/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9" name="Text Box 823"/>
          <p:cNvSpPr txBox="1">
            <a:spLocks noChangeArrowheads="1"/>
          </p:cNvSpPr>
          <p:nvPr/>
        </p:nvSpPr>
        <p:spPr bwMode="auto">
          <a:xfrm>
            <a:off x="2869090" y="1992360"/>
            <a:ext cx="312936" cy="569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spcAft>
                <a:spcPts val="0"/>
              </a:spcAft>
            </a:pPr>
            <a:r>
              <a:rPr lang="en-US" sz="2800" b="1" i="1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b</a:t>
            </a:r>
            <a:endParaRPr lang="zh-TW" sz="2800" i="1" kern="100" dirty="0">
              <a:effectLst/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10" name="Text Box 824"/>
          <p:cNvSpPr txBox="1">
            <a:spLocks noChangeArrowheads="1"/>
          </p:cNvSpPr>
          <p:nvPr/>
        </p:nvSpPr>
        <p:spPr bwMode="auto">
          <a:xfrm>
            <a:off x="2072524" y="1270084"/>
            <a:ext cx="341252" cy="517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spcAft>
                <a:spcPts val="0"/>
              </a:spcAft>
            </a:pPr>
            <a:r>
              <a:rPr lang="en-US" sz="2800" b="1" i="1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c</a:t>
            </a:r>
            <a:endParaRPr lang="zh-TW" sz="2800" i="1" kern="100" dirty="0"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13" name="Text Box 827"/>
          <p:cNvSpPr txBox="1">
            <a:spLocks noChangeArrowheads="1"/>
          </p:cNvSpPr>
          <p:nvPr/>
        </p:nvSpPr>
        <p:spPr bwMode="auto">
          <a:xfrm>
            <a:off x="2096975" y="2226943"/>
            <a:ext cx="637820" cy="61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spcAft>
                <a:spcPts val="0"/>
              </a:spcAft>
            </a:pPr>
            <a:endParaRPr lang="zh-TW" sz="1200" kern="100">
              <a:effectLst/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14" name="Oval 828"/>
          <p:cNvSpPr>
            <a:spLocks noChangeArrowheads="1"/>
          </p:cNvSpPr>
          <p:nvPr/>
        </p:nvSpPr>
        <p:spPr bwMode="auto">
          <a:xfrm>
            <a:off x="2293026" y="1124744"/>
            <a:ext cx="147692" cy="172984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zh-TW" altLang="en-US"/>
          </a:p>
        </p:txBody>
      </p:sp>
      <p:sp>
        <p:nvSpPr>
          <p:cNvPr id="15" name="Oval 829"/>
          <p:cNvSpPr>
            <a:spLocks noChangeArrowheads="1"/>
          </p:cNvSpPr>
          <p:nvPr/>
        </p:nvSpPr>
        <p:spPr bwMode="auto">
          <a:xfrm>
            <a:off x="3900647" y="1124744"/>
            <a:ext cx="147692" cy="172984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zh-TW" altLang="en-US"/>
          </a:p>
        </p:txBody>
      </p:sp>
      <p:sp>
        <p:nvSpPr>
          <p:cNvPr id="16" name="Oval 830"/>
          <p:cNvSpPr>
            <a:spLocks noChangeArrowheads="1"/>
          </p:cNvSpPr>
          <p:nvPr/>
        </p:nvSpPr>
        <p:spPr bwMode="auto">
          <a:xfrm>
            <a:off x="1763688" y="1652881"/>
            <a:ext cx="147692" cy="172984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zh-TW" altLang="en-US"/>
          </a:p>
        </p:txBody>
      </p:sp>
      <p:sp>
        <p:nvSpPr>
          <p:cNvPr id="17" name="Oval 831"/>
          <p:cNvSpPr>
            <a:spLocks noChangeArrowheads="1"/>
          </p:cNvSpPr>
          <p:nvPr/>
        </p:nvSpPr>
        <p:spPr bwMode="auto">
          <a:xfrm>
            <a:off x="3371308" y="1652881"/>
            <a:ext cx="147692" cy="172984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zh-TW" altLang="en-US"/>
          </a:p>
        </p:txBody>
      </p:sp>
      <p:sp>
        <p:nvSpPr>
          <p:cNvPr id="18" name="Oval 832"/>
          <p:cNvSpPr>
            <a:spLocks noChangeArrowheads="1"/>
          </p:cNvSpPr>
          <p:nvPr/>
        </p:nvSpPr>
        <p:spPr bwMode="auto">
          <a:xfrm>
            <a:off x="2312632" y="2295831"/>
            <a:ext cx="147692" cy="172984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zh-TW" altLang="en-US"/>
          </a:p>
        </p:txBody>
      </p:sp>
      <p:sp>
        <p:nvSpPr>
          <p:cNvPr id="19" name="Oval 833"/>
          <p:cNvSpPr>
            <a:spLocks noChangeArrowheads="1"/>
          </p:cNvSpPr>
          <p:nvPr/>
        </p:nvSpPr>
        <p:spPr bwMode="auto">
          <a:xfrm>
            <a:off x="3920252" y="2295831"/>
            <a:ext cx="147692" cy="172984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zh-TW" altLang="en-US"/>
          </a:p>
        </p:txBody>
      </p:sp>
      <p:sp>
        <p:nvSpPr>
          <p:cNvPr id="20" name="Oval 834"/>
          <p:cNvSpPr>
            <a:spLocks noChangeArrowheads="1"/>
          </p:cNvSpPr>
          <p:nvPr/>
        </p:nvSpPr>
        <p:spPr bwMode="auto">
          <a:xfrm>
            <a:off x="1783293" y="2823968"/>
            <a:ext cx="147692" cy="172984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zh-TW" altLang="en-US"/>
          </a:p>
        </p:txBody>
      </p:sp>
      <p:sp>
        <p:nvSpPr>
          <p:cNvPr id="21" name="Oval 835"/>
          <p:cNvSpPr>
            <a:spLocks noChangeArrowheads="1"/>
          </p:cNvSpPr>
          <p:nvPr/>
        </p:nvSpPr>
        <p:spPr bwMode="auto">
          <a:xfrm>
            <a:off x="3390914" y="2823968"/>
            <a:ext cx="147692" cy="172984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矩形 36"/>
              <p:cNvSpPr/>
              <p:nvPr/>
            </p:nvSpPr>
            <p:spPr>
              <a:xfrm>
                <a:off x="1691680" y="3356992"/>
                <a:ext cx="5353517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TW" sz="3200" dirty="0" smtClean="0">
                    <a:solidFill>
                      <a:srgbClr val="0000FF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r>
                      <a:rPr lang="en-US" altLang="zh-TW" sz="320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zh-TW" altLang="en-US" sz="320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≠</m:t>
                    </m:r>
                    <m:r>
                      <a:rPr lang="en-US" altLang="zh-TW" sz="320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altLang="zh-TW" sz="320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</m:t>
                    </m:r>
                    <m:r>
                      <a:rPr lang="en-US" altLang="zh-TW" sz="32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𝑐</m:t>
                    </m:r>
                  </m:oMath>
                </a14:m>
                <a:r>
                  <a:rPr lang="en-US" altLang="zh-TW" sz="32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; </a:t>
                </a:r>
                <a14:m>
                  <m:oMath xmlns:m="http://schemas.openxmlformats.org/officeDocument/2006/math">
                    <m:r>
                      <a:rPr lang="el-GR" altLang="zh-TW" sz="320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𝛼</m:t>
                    </m:r>
                    <m:r>
                      <a:rPr lang="en-US" altLang="zh-TW" sz="32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l-GR" altLang="zh-TW" sz="320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𝛽</m:t>
                    </m:r>
                    <m:r>
                      <a:rPr lang="en-US" altLang="zh-TW" sz="32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zh-TW" altLang="en-US" sz="3200" i="1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𝛾</m:t>
                    </m:r>
                    <m:r>
                      <m:rPr>
                        <m:nor/>
                      </m:rPr>
                      <a:rPr lang="en-US" altLang="zh-TW" sz="3200" b="0" i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altLang="zh-TW" sz="3200" b="0" i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 </m:t>
                    </m:r>
                    <m:r>
                      <m:rPr>
                        <m:nor/>
                      </m:rPr>
                      <a:rPr lang="en-US" altLang="zh-TW" sz="3200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90</m:t>
                    </m:r>
                    <m:r>
                      <m:rPr>
                        <m:nor/>
                      </m:rPr>
                      <a:rPr lang="en-US" altLang="zh-TW" sz="3200" baseline="30000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o</m:t>
                    </m:r>
                  </m:oMath>
                </a14:m>
                <a:r>
                  <a:rPr lang="en-US" altLang="zh-TW" sz="3200" dirty="0" smtClean="0">
                    <a:solidFill>
                      <a:srgbClr val="0000FF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)</a:t>
                </a:r>
                <a:r>
                  <a:rPr lang="en-US" altLang="zh-TW" sz="3200" kern="1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zh-TW" alt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7" name="矩形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1680" y="3356992"/>
                <a:ext cx="5353517" cy="584775"/>
              </a:xfrm>
              <a:prstGeom prst="rect">
                <a:avLst/>
              </a:prstGeom>
              <a:blipFill rotWithShape="0">
                <a:blip r:embed="rId2" cstate="print"/>
                <a:stretch>
                  <a:fillRect l="-2961" t="-14583" b="-3229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矩形 37"/>
          <p:cNvSpPr/>
          <p:nvPr/>
        </p:nvSpPr>
        <p:spPr>
          <a:xfrm>
            <a:off x="1777040" y="4212378"/>
            <a:ext cx="216918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3 -</a:t>
            </a:r>
            <a:r>
              <a:rPr lang="en-US" altLang="zh-TW" sz="3200" kern="1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diad</a:t>
            </a:r>
            <a:r>
              <a:rPr lang="en-US" altLang="zh-TW" sz="3200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axes</a:t>
            </a:r>
            <a:endParaRPr lang="zh-TW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6407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827584" y="332656"/>
            <a:ext cx="604203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 Derived from </a:t>
            </a:r>
            <a:r>
              <a:rPr lang="en-US" altLang="zh-TW" sz="3200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rectangular </a:t>
            </a:r>
            <a:r>
              <a:rPr lang="en-US" altLang="zh-TW" sz="3200" kern="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lattice</a:t>
            </a:r>
            <a:endParaRPr lang="zh-TW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矩形 2"/>
              <p:cNvSpPr/>
              <p:nvPr/>
            </p:nvSpPr>
            <p:spPr>
              <a:xfrm>
                <a:off x="4622252" y="836712"/>
                <a:ext cx="297408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zh-TW" sz="32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r>
                      <a:rPr lang="en-US" altLang="zh-TW" sz="3200" i="1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zh-TW" altLang="en-US" sz="3200" i="1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≠</m:t>
                    </m:r>
                    <m:r>
                      <a:rPr lang="en-US" altLang="zh-TW" sz="3200" i="1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𝑏</m:t>
                    </m:r>
                  </m:oMath>
                </a14:m>
                <a:r>
                  <a:rPr lang="en-US" altLang="zh-TW" sz="3200" dirty="0">
                    <a:solidFill>
                      <a:schemeClr val="accent5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 </a:t>
                </a:r>
                <a14:m>
                  <m:oMath xmlns:m="http://schemas.openxmlformats.org/officeDocument/2006/math">
                    <m:r>
                      <a:rPr lang="zh-TW" altLang="en-US" sz="320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𝛾</m:t>
                    </m:r>
                    <m:r>
                      <a:rPr lang="en-US" altLang="zh-TW" sz="320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en-US" altLang="zh-TW" sz="32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 90</a:t>
                </a:r>
                <a:r>
                  <a:rPr lang="en-US" altLang="zh-TW" sz="3200" baseline="300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o</a:t>
                </a:r>
                <a:r>
                  <a:rPr lang="en-US" altLang="zh-TW" sz="32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)</a:t>
                </a:r>
              </a:p>
            </p:txBody>
          </p:sp>
        </mc:Choice>
        <mc:Fallback xmlns="">
          <p:sp>
            <p:nvSpPr>
              <p:cNvPr id="3" name="矩形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2252" y="836712"/>
                <a:ext cx="2974084" cy="584775"/>
              </a:xfrm>
              <a:prstGeom prst="rect">
                <a:avLst/>
              </a:prstGeom>
              <a:blipFill rotWithShape="0">
                <a:blip r:embed="rId2" cstate="print"/>
                <a:stretch>
                  <a:fillRect l="-5123" t="-14583" r="-4303" b="-3229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圖片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908720"/>
            <a:ext cx="2592288" cy="1562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矩形 4"/>
          <p:cNvSpPr/>
          <p:nvPr/>
        </p:nvSpPr>
        <p:spPr>
          <a:xfrm>
            <a:off x="1519598" y="2564904"/>
            <a:ext cx="730087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altLang="zh-TW" sz="3200" kern="10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altLang="zh-TW" sz="32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maintain 2 fold symmetry</a:t>
            </a:r>
            <a:endParaRPr lang="zh-TW" altLang="zh-TW" sz="32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altLang="zh-TW" sz="32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second layer superposes directly on the first layer</a:t>
            </a:r>
            <a:endParaRPr lang="zh-TW" altLang="zh-TW" sz="32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519598" y="4221088"/>
            <a:ext cx="571021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(a) Primitive orthorhombic lattice</a:t>
            </a:r>
            <a:endParaRPr lang="zh-TW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" name="Group 409"/>
          <p:cNvGrpSpPr>
            <a:grpSpLocks/>
          </p:cNvGrpSpPr>
          <p:nvPr/>
        </p:nvGrpSpPr>
        <p:grpSpPr bwMode="auto">
          <a:xfrm>
            <a:off x="2466842" y="5005432"/>
            <a:ext cx="4625437" cy="1447904"/>
            <a:chOff x="4455" y="12360"/>
            <a:chExt cx="4352" cy="1223"/>
          </a:xfrm>
        </p:grpSpPr>
        <p:sp>
          <p:nvSpPr>
            <p:cNvPr id="8" name="AutoShape 410"/>
            <p:cNvSpPr>
              <a:spLocks noChangeArrowheads="1"/>
            </p:cNvSpPr>
            <p:nvPr/>
          </p:nvSpPr>
          <p:spPr bwMode="auto">
            <a:xfrm>
              <a:off x="4500" y="12420"/>
              <a:ext cx="1620" cy="360"/>
            </a:xfrm>
            <a:prstGeom prst="parallelogram">
              <a:avLst>
                <a:gd name="adj" fmla="val 112500"/>
              </a:avLst>
            </a:prstGeom>
            <a:solidFill>
              <a:srgbClr val="FFFFFF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9" name="Rectangle 411"/>
            <p:cNvSpPr>
              <a:spLocks noChangeArrowheads="1"/>
            </p:cNvSpPr>
            <p:nvPr/>
          </p:nvSpPr>
          <p:spPr bwMode="auto">
            <a:xfrm>
              <a:off x="4530" y="12780"/>
              <a:ext cx="1230" cy="780"/>
            </a:xfrm>
            <a:prstGeom prst="rect">
              <a:avLst/>
            </a:prstGeom>
            <a:solidFill>
              <a:srgbClr val="FFFFFF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10" name="Rectangle 412"/>
            <p:cNvSpPr>
              <a:spLocks noChangeArrowheads="1"/>
            </p:cNvSpPr>
            <p:nvPr/>
          </p:nvSpPr>
          <p:spPr bwMode="auto">
            <a:xfrm>
              <a:off x="4920" y="12405"/>
              <a:ext cx="1230" cy="780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11" name="AutoShape 413"/>
            <p:cNvSpPr>
              <a:spLocks noChangeArrowheads="1"/>
            </p:cNvSpPr>
            <p:nvPr/>
          </p:nvSpPr>
          <p:spPr bwMode="auto">
            <a:xfrm>
              <a:off x="4488" y="13200"/>
              <a:ext cx="1620" cy="360"/>
            </a:xfrm>
            <a:prstGeom prst="parallelogram">
              <a:avLst>
                <a:gd name="adj" fmla="val 112500"/>
              </a:avLst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12" name="Text Box 414"/>
            <p:cNvSpPr txBox="1">
              <a:spLocks noChangeArrowheads="1"/>
            </p:cNvSpPr>
            <p:nvPr/>
          </p:nvSpPr>
          <p:spPr bwMode="auto">
            <a:xfrm>
              <a:off x="4539" y="13028"/>
              <a:ext cx="420" cy="5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2800" b="1" i="1" kern="100" dirty="0">
                  <a:effectLst/>
                  <a:latin typeface="Times New Roman" panose="02020603050405020304" pitchFamily="18" charset="0"/>
                  <a:ea typeface="新細明體" panose="02020500000000000000" pitchFamily="18" charset="-120"/>
                </a:rPr>
                <a:t>a</a:t>
              </a:r>
              <a:endParaRPr lang="zh-TW" sz="2800" i="1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13" name="Text Box 415"/>
            <p:cNvSpPr txBox="1">
              <a:spLocks noChangeArrowheads="1"/>
            </p:cNvSpPr>
            <p:nvPr/>
          </p:nvSpPr>
          <p:spPr bwMode="auto">
            <a:xfrm>
              <a:off x="5286" y="12792"/>
              <a:ext cx="54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2800" b="1" i="1" kern="100" dirty="0">
                  <a:effectLst/>
                  <a:latin typeface="Times New Roman" panose="02020603050405020304" pitchFamily="18" charset="0"/>
                  <a:ea typeface="新細明體" panose="02020500000000000000" pitchFamily="18" charset="-120"/>
                </a:rPr>
                <a:t>b</a:t>
              </a:r>
              <a:endParaRPr lang="zh-TW" sz="2800" i="1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14" name="Text Box 416"/>
            <p:cNvSpPr txBox="1">
              <a:spLocks noChangeArrowheads="1"/>
            </p:cNvSpPr>
            <p:nvPr/>
          </p:nvSpPr>
          <p:spPr bwMode="auto">
            <a:xfrm>
              <a:off x="4606" y="12559"/>
              <a:ext cx="441" cy="3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2800" b="1" i="1" kern="100">
                  <a:effectLst/>
                  <a:latin typeface="Times New Roman" panose="02020603050405020304" pitchFamily="18" charset="0"/>
                  <a:ea typeface="新細明體" panose="02020500000000000000" pitchFamily="18" charset="-120"/>
                </a:rPr>
                <a:t>c</a:t>
              </a:r>
              <a:endParaRPr lang="zh-TW" sz="2800" i="1" kern="100">
                <a:effectLst/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17" name="Text Box 419"/>
            <p:cNvSpPr txBox="1">
              <a:spLocks noChangeArrowheads="1"/>
            </p:cNvSpPr>
            <p:nvPr/>
          </p:nvSpPr>
          <p:spPr bwMode="auto">
            <a:xfrm>
              <a:off x="4710" y="13080"/>
              <a:ext cx="48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endParaRPr lang="zh-TW" sz="1200" kern="100">
                <a:effectLst/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18" name="Oval 420"/>
            <p:cNvSpPr>
              <a:spLocks noChangeArrowheads="1"/>
            </p:cNvSpPr>
            <p:nvPr/>
          </p:nvSpPr>
          <p:spPr bwMode="auto">
            <a:xfrm>
              <a:off x="4860" y="12360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19" name="Oval 421"/>
            <p:cNvSpPr>
              <a:spLocks noChangeArrowheads="1"/>
            </p:cNvSpPr>
            <p:nvPr/>
          </p:nvSpPr>
          <p:spPr bwMode="auto">
            <a:xfrm>
              <a:off x="6090" y="12360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20" name="Oval 422"/>
            <p:cNvSpPr>
              <a:spLocks noChangeArrowheads="1"/>
            </p:cNvSpPr>
            <p:nvPr/>
          </p:nvSpPr>
          <p:spPr bwMode="auto">
            <a:xfrm>
              <a:off x="4455" y="12705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21" name="Oval 423"/>
            <p:cNvSpPr>
              <a:spLocks noChangeArrowheads="1"/>
            </p:cNvSpPr>
            <p:nvPr/>
          </p:nvSpPr>
          <p:spPr bwMode="auto">
            <a:xfrm>
              <a:off x="5685" y="12705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22" name="Oval 424"/>
            <p:cNvSpPr>
              <a:spLocks noChangeArrowheads="1"/>
            </p:cNvSpPr>
            <p:nvPr/>
          </p:nvSpPr>
          <p:spPr bwMode="auto">
            <a:xfrm>
              <a:off x="4875" y="13125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23" name="Oval 425"/>
            <p:cNvSpPr>
              <a:spLocks noChangeArrowheads="1"/>
            </p:cNvSpPr>
            <p:nvPr/>
          </p:nvSpPr>
          <p:spPr bwMode="auto">
            <a:xfrm>
              <a:off x="6105" y="13125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24" name="Oval 426"/>
            <p:cNvSpPr>
              <a:spLocks noChangeArrowheads="1"/>
            </p:cNvSpPr>
            <p:nvPr/>
          </p:nvSpPr>
          <p:spPr bwMode="auto">
            <a:xfrm>
              <a:off x="4470" y="13470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25" name="Oval 427"/>
            <p:cNvSpPr>
              <a:spLocks noChangeArrowheads="1"/>
            </p:cNvSpPr>
            <p:nvPr/>
          </p:nvSpPr>
          <p:spPr bwMode="auto">
            <a:xfrm>
              <a:off x="5700" y="13470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26" name="Rectangle 428"/>
            <p:cNvSpPr>
              <a:spLocks noChangeArrowheads="1"/>
            </p:cNvSpPr>
            <p:nvPr/>
          </p:nvSpPr>
          <p:spPr bwMode="auto">
            <a:xfrm>
              <a:off x="7260" y="12585"/>
              <a:ext cx="1440" cy="720"/>
            </a:xfrm>
            <a:prstGeom prst="rect">
              <a:avLst/>
            </a:prstGeom>
            <a:solidFill>
              <a:srgbClr val="FFFFFF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27" name="Oval 429"/>
            <p:cNvSpPr>
              <a:spLocks noChangeArrowheads="1"/>
            </p:cNvSpPr>
            <p:nvPr/>
          </p:nvSpPr>
          <p:spPr bwMode="auto">
            <a:xfrm>
              <a:off x="7185" y="12465"/>
              <a:ext cx="227" cy="227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28" name="Oval 430"/>
            <p:cNvSpPr>
              <a:spLocks noChangeArrowheads="1"/>
            </p:cNvSpPr>
            <p:nvPr/>
          </p:nvSpPr>
          <p:spPr bwMode="auto">
            <a:xfrm>
              <a:off x="7230" y="12510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29" name="Oval 431"/>
            <p:cNvSpPr>
              <a:spLocks noChangeArrowheads="1"/>
            </p:cNvSpPr>
            <p:nvPr/>
          </p:nvSpPr>
          <p:spPr bwMode="auto">
            <a:xfrm>
              <a:off x="8565" y="12465"/>
              <a:ext cx="227" cy="227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30" name="Oval 432"/>
            <p:cNvSpPr>
              <a:spLocks noChangeArrowheads="1"/>
            </p:cNvSpPr>
            <p:nvPr/>
          </p:nvSpPr>
          <p:spPr bwMode="auto">
            <a:xfrm>
              <a:off x="8610" y="12510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31" name="Oval 433"/>
            <p:cNvSpPr>
              <a:spLocks noChangeArrowheads="1"/>
            </p:cNvSpPr>
            <p:nvPr/>
          </p:nvSpPr>
          <p:spPr bwMode="auto">
            <a:xfrm>
              <a:off x="7155" y="13170"/>
              <a:ext cx="227" cy="227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32" name="Oval 434"/>
            <p:cNvSpPr>
              <a:spLocks noChangeArrowheads="1"/>
            </p:cNvSpPr>
            <p:nvPr/>
          </p:nvSpPr>
          <p:spPr bwMode="auto">
            <a:xfrm>
              <a:off x="7200" y="13215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33" name="Oval 435"/>
            <p:cNvSpPr>
              <a:spLocks noChangeArrowheads="1"/>
            </p:cNvSpPr>
            <p:nvPr/>
          </p:nvSpPr>
          <p:spPr bwMode="auto">
            <a:xfrm>
              <a:off x="8580" y="13170"/>
              <a:ext cx="227" cy="227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34" name="Oval 436"/>
            <p:cNvSpPr>
              <a:spLocks noChangeArrowheads="1"/>
            </p:cNvSpPr>
            <p:nvPr/>
          </p:nvSpPr>
          <p:spPr bwMode="auto">
            <a:xfrm>
              <a:off x="8625" y="13215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042065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971600" y="260648"/>
            <a:ext cx="6137834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(b) B- face centered </a:t>
            </a:r>
            <a:r>
              <a:rPr lang="en-US" altLang="zh-TW" sz="3200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orthorhombic</a:t>
            </a:r>
          </a:p>
          <a:p>
            <a:r>
              <a:rPr lang="en-US" altLang="zh-TW" sz="32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3200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= </a:t>
            </a:r>
            <a:r>
              <a:rPr lang="en-US" altLang="zh-TW" sz="32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-face centered orthorhombic</a:t>
            </a:r>
            <a:endParaRPr lang="zh-TW" altLang="en-US" sz="32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" name="Group 437"/>
          <p:cNvGrpSpPr>
            <a:grpSpLocks/>
          </p:cNvGrpSpPr>
          <p:nvPr/>
        </p:nvGrpSpPr>
        <p:grpSpPr bwMode="auto">
          <a:xfrm>
            <a:off x="1865807" y="1698129"/>
            <a:ext cx="4434385" cy="1586855"/>
            <a:chOff x="4110" y="1710"/>
            <a:chExt cx="4418" cy="1365"/>
          </a:xfrm>
        </p:grpSpPr>
        <p:sp>
          <p:nvSpPr>
            <p:cNvPr id="4" name="AutoShape 438"/>
            <p:cNvSpPr>
              <a:spLocks noChangeArrowheads="1"/>
            </p:cNvSpPr>
            <p:nvPr/>
          </p:nvSpPr>
          <p:spPr bwMode="auto">
            <a:xfrm>
              <a:off x="4140" y="1800"/>
              <a:ext cx="1620" cy="360"/>
            </a:xfrm>
            <a:prstGeom prst="parallelogram">
              <a:avLst>
                <a:gd name="adj" fmla="val 112500"/>
              </a:avLst>
            </a:prstGeom>
            <a:solidFill>
              <a:srgbClr val="FFFFFF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5" name="Rectangle 439"/>
            <p:cNvSpPr>
              <a:spLocks noChangeArrowheads="1"/>
            </p:cNvSpPr>
            <p:nvPr/>
          </p:nvSpPr>
          <p:spPr bwMode="auto">
            <a:xfrm>
              <a:off x="4170" y="2160"/>
              <a:ext cx="1230" cy="780"/>
            </a:xfrm>
            <a:prstGeom prst="rect">
              <a:avLst/>
            </a:prstGeom>
            <a:solidFill>
              <a:srgbClr val="FFFFFF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6" name="Rectangle 440"/>
            <p:cNvSpPr>
              <a:spLocks noChangeArrowheads="1"/>
            </p:cNvSpPr>
            <p:nvPr/>
          </p:nvSpPr>
          <p:spPr bwMode="auto">
            <a:xfrm>
              <a:off x="4560" y="1799"/>
              <a:ext cx="1230" cy="780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7" name="AutoShape 441"/>
            <p:cNvSpPr>
              <a:spLocks noChangeArrowheads="1"/>
            </p:cNvSpPr>
            <p:nvPr/>
          </p:nvSpPr>
          <p:spPr bwMode="auto">
            <a:xfrm>
              <a:off x="4128" y="2580"/>
              <a:ext cx="1620" cy="360"/>
            </a:xfrm>
            <a:prstGeom prst="parallelogram">
              <a:avLst>
                <a:gd name="adj" fmla="val 112500"/>
              </a:avLst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8" name="Oval 442"/>
            <p:cNvSpPr>
              <a:spLocks noChangeArrowheads="1"/>
            </p:cNvSpPr>
            <p:nvPr/>
          </p:nvSpPr>
          <p:spPr bwMode="auto">
            <a:xfrm>
              <a:off x="5700" y="1710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9" name="Oval 443"/>
            <p:cNvSpPr>
              <a:spLocks noChangeArrowheads="1"/>
            </p:cNvSpPr>
            <p:nvPr/>
          </p:nvSpPr>
          <p:spPr bwMode="auto">
            <a:xfrm>
              <a:off x="4530" y="1725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10" name="Oval 444"/>
            <p:cNvSpPr>
              <a:spLocks noChangeArrowheads="1"/>
            </p:cNvSpPr>
            <p:nvPr/>
          </p:nvSpPr>
          <p:spPr bwMode="auto">
            <a:xfrm>
              <a:off x="5310" y="2085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11" name="Oval 445"/>
            <p:cNvSpPr>
              <a:spLocks noChangeArrowheads="1"/>
            </p:cNvSpPr>
            <p:nvPr/>
          </p:nvSpPr>
          <p:spPr bwMode="auto">
            <a:xfrm>
              <a:off x="4110" y="2085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12" name="Oval 446"/>
            <p:cNvSpPr>
              <a:spLocks noChangeArrowheads="1"/>
            </p:cNvSpPr>
            <p:nvPr/>
          </p:nvSpPr>
          <p:spPr bwMode="auto">
            <a:xfrm>
              <a:off x="5700" y="2490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13" name="Oval 447"/>
            <p:cNvSpPr>
              <a:spLocks noChangeArrowheads="1"/>
            </p:cNvSpPr>
            <p:nvPr/>
          </p:nvSpPr>
          <p:spPr bwMode="auto">
            <a:xfrm>
              <a:off x="4500" y="2490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14" name="Oval 448"/>
            <p:cNvSpPr>
              <a:spLocks noChangeArrowheads="1"/>
            </p:cNvSpPr>
            <p:nvPr/>
          </p:nvSpPr>
          <p:spPr bwMode="auto">
            <a:xfrm>
              <a:off x="5310" y="2850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15" name="Oval 449"/>
            <p:cNvSpPr>
              <a:spLocks noChangeArrowheads="1"/>
            </p:cNvSpPr>
            <p:nvPr/>
          </p:nvSpPr>
          <p:spPr bwMode="auto">
            <a:xfrm>
              <a:off x="4110" y="2850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16" name="Oval 450"/>
            <p:cNvSpPr>
              <a:spLocks noChangeArrowheads="1"/>
            </p:cNvSpPr>
            <p:nvPr/>
          </p:nvSpPr>
          <p:spPr bwMode="auto">
            <a:xfrm>
              <a:off x="5505" y="2310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17" name="Oval 451"/>
            <p:cNvSpPr>
              <a:spLocks noChangeArrowheads="1"/>
            </p:cNvSpPr>
            <p:nvPr/>
          </p:nvSpPr>
          <p:spPr bwMode="auto">
            <a:xfrm>
              <a:off x="4305" y="2310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18" name="Text Box 452"/>
            <p:cNvSpPr txBox="1">
              <a:spLocks noChangeArrowheads="1"/>
            </p:cNvSpPr>
            <p:nvPr/>
          </p:nvSpPr>
          <p:spPr bwMode="auto">
            <a:xfrm>
              <a:off x="4544" y="1898"/>
              <a:ext cx="540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2800" b="1" i="1" kern="100" dirty="0">
                  <a:effectLst/>
                  <a:latin typeface="Times New Roman" panose="02020603050405020304" pitchFamily="18" charset="0"/>
                  <a:ea typeface="新細明體" panose="02020500000000000000" pitchFamily="18" charset="-120"/>
                </a:rPr>
                <a:t>c</a:t>
              </a:r>
              <a:endParaRPr lang="zh-TW" sz="2800" i="1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19" name="Text Box 453"/>
            <p:cNvSpPr txBox="1">
              <a:spLocks noChangeArrowheads="1"/>
            </p:cNvSpPr>
            <p:nvPr/>
          </p:nvSpPr>
          <p:spPr bwMode="auto">
            <a:xfrm>
              <a:off x="4186" y="2355"/>
              <a:ext cx="540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2800" b="1" i="1" kern="100">
                  <a:effectLst/>
                  <a:latin typeface="Times New Roman" panose="02020603050405020304" pitchFamily="18" charset="0"/>
                  <a:ea typeface="新細明體" panose="02020500000000000000" pitchFamily="18" charset="-120"/>
                </a:rPr>
                <a:t>a</a:t>
              </a:r>
              <a:endParaRPr lang="zh-TW" sz="2800" i="1" kern="100">
                <a:effectLst/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20" name="Text Box 454"/>
            <p:cNvSpPr txBox="1">
              <a:spLocks noChangeArrowheads="1"/>
            </p:cNvSpPr>
            <p:nvPr/>
          </p:nvSpPr>
          <p:spPr bwMode="auto">
            <a:xfrm>
              <a:off x="4903" y="2208"/>
              <a:ext cx="54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2800" b="1" i="1" kern="100" dirty="0">
                  <a:effectLst/>
                  <a:latin typeface="Times New Roman" panose="02020603050405020304" pitchFamily="18" charset="0"/>
                  <a:ea typeface="新細明體" panose="02020500000000000000" pitchFamily="18" charset="-120"/>
                </a:rPr>
                <a:t>b</a:t>
              </a:r>
              <a:endParaRPr lang="zh-TW" sz="2800" i="1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21" name="Rectangle 455"/>
            <p:cNvSpPr>
              <a:spLocks noChangeArrowheads="1"/>
            </p:cNvSpPr>
            <p:nvPr/>
          </p:nvSpPr>
          <p:spPr bwMode="auto">
            <a:xfrm>
              <a:off x="7020" y="1800"/>
              <a:ext cx="1440" cy="720"/>
            </a:xfrm>
            <a:prstGeom prst="rect">
              <a:avLst/>
            </a:prstGeom>
            <a:solidFill>
              <a:srgbClr val="FFFFFF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22" name="Oval 456"/>
            <p:cNvSpPr>
              <a:spLocks noChangeArrowheads="1"/>
            </p:cNvSpPr>
            <p:nvPr/>
          </p:nvSpPr>
          <p:spPr bwMode="auto">
            <a:xfrm>
              <a:off x="8385" y="1740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23" name="Oval 457"/>
            <p:cNvSpPr>
              <a:spLocks noChangeArrowheads="1"/>
            </p:cNvSpPr>
            <p:nvPr/>
          </p:nvSpPr>
          <p:spPr bwMode="auto">
            <a:xfrm>
              <a:off x="7005" y="1740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24" name="Oval 458"/>
            <p:cNvSpPr>
              <a:spLocks noChangeArrowheads="1"/>
            </p:cNvSpPr>
            <p:nvPr/>
          </p:nvSpPr>
          <p:spPr bwMode="auto">
            <a:xfrm>
              <a:off x="7005" y="2445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25" name="Oval 459"/>
            <p:cNvSpPr>
              <a:spLocks noChangeArrowheads="1"/>
            </p:cNvSpPr>
            <p:nvPr/>
          </p:nvSpPr>
          <p:spPr bwMode="auto">
            <a:xfrm>
              <a:off x="8400" y="2475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26" name="Rectangle 460"/>
            <p:cNvSpPr>
              <a:spLocks noChangeArrowheads="1"/>
            </p:cNvSpPr>
            <p:nvPr/>
          </p:nvSpPr>
          <p:spPr bwMode="auto">
            <a:xfrm>
              <a:off x="7016" y="2145"/>
              <a:ext cx="1440" cy="720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27" name="Oval 461"/>
            <p:cNvSpPr>
              <a:spLocks noChangeArrowheads="1"/>
            </p:cNvSpPr>
            <p:nvPr/>
          </p:nvSpPr>
          <p:spPr bwMode="auto">
            <a:xfrm>
              <a:off x="8400" y="2085"/>
              <a:ext cx="113" cy="113"/>
            </a:xfrm>
            <a:prstGeom prst="ellips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28" name="Oval 462"/>
            <p:cNvSpPr>
              <a:spLocks noChangeArrowheads="1"/>
            </p:cNvSpPr>
            <p:nvPr/>
          </p:nvSpPr>
          <p:spPr bwMode="auto">
            <a:xfrm>
              <a:off x="7020" y="2085"/>
              <a:ext cx="113" cy="113"/>
            </a:xfrm>
            <a:prstGeom prst="ellips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29" name="Oval 463"/>
            <p:cNvSpPr>
              <a:spLocks noChangeArrowheads="1"/>
            </p:cNvSpPr>
            <p:nvPr/>
          </p:nvSpPr>
          <p:spPr bwMode="auto">
            <a:xfrm>
              <a:off x="7020" y="2790"/>
              <a:ext cx="113" cy="113"/>
            </a:xfrm>
            <a:prstGeom prst="ellips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30" name="Oval 464"/>
            <p:cNvSpPr>
              <a:spLocks noChangeArrowheads="1"/>
            </p:cNvSpPr>
            <p:nvPr/>
          </p:nvSpPr>
          <p:spPr bwMode="auto">
            <a:xfrm>
              <a:off x="8415" y="2820"/>
              <a:ext cx="113" cy="113"/>
            </a:xfrm>
            <a:prstGeom prst="ellips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</p:grpSp>
      <p:sp>
        <p:nvSpPr>
          <p:cNvPr id="31" name="矩形 30"/>
          <p:cNvSpPr/>
          <p:nvPr/>
        </p:nvSpPr>
        <p:spPr>
          <a:xfrm>
            <a:off x="6660232" y="1801594"/>
            <a:ext cx="1512168" cy="83818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2" name="矩形 31"/>
          <p:cNvSpPr/>
          <p:nvPr/>
        </p:nvSpPr>
        <p:spPr>
          <a:xfrm>
            <a:off x="7380312" y="1798727"/>
            <a:ext cx="1512168" cy="838185"/>
          </a:xfrm>
          <a:prstGeom prst="rect">
            <a:avLst/>
          </a:prstGeom>
          <a:noFill/>
          <a:ln>
            <a:solidFill>
              <a:srgbClr val="FF0000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3" name="橢圓 32"/>
          <p:cNvSpPr/>
          <p:nvPr/>
        </p:nvSpPr>
        <p:spPr>
          <a:xfrm>
            <a:off x="8798055" y="1698824"/>
            <a:ext cx="209600" cy="22039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4" name="橢圓 33"/>
          <p:cNvSpPr/>
          <p:nvPr/>
        </p:nvSpPr>
        <p:spPr>
          <a:xfrm>
            <a:off x="7285887" y="1703584"/>
            <a:ext cx="209600" cy="22039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5" name="橢圓 34"/>
          <p:cNvSpPr/>
          <p:nvPr/>
        </p:nvSpPr>
        <p:spPr>
          <a:xfrm>
            <a:off x="8777305" y="2487974"/>
            <a:ext cx="209600" cy="22039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6" name="橢圓 35"/>
          <p:cNvSpPr/>
          <p:nvPr/>
        </p:nvSpPr>
        <p:spPr>
          <a:xfrm>
            <a:off x="7265699" y="2498437"/>
            <a:ext cx="209600" cy="22039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7" name="橢圓 36"/>
          <p:cNvSpPr/>
          <p:nvPr/>
        </p:nvSpPr>
        <p:spPr>
          <a:xfrm>
            <a:off x="6538657" y="1670476"/>
            <a:ext cx="216000" cy="216000"/>
          </a:xfrm>
          <a:prstGeom prst="ellipse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8" name="橢圓 37"/>
          <p:cNvSpPr/>
          <p:nvPr/>
        </p:nvSpPr>
        <p:spPr>
          <a:xfrm>
            <a:off x="8064400" y="1687860"/>
            <a:ext cx="216000" cy="216000"/>
          </a:xfrm>
          <a:prstGeom prst="ellipse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9" name="橢圓 38"/>
          <p:cNvSpPr/>
          <p:nvPr/>
        </p:nvSpPr>
        <p:spPr>
          <a:xfrm>
            <a:off x="6542995" y="2510272"/>
            <a:ext cx="216000" cy="216000"/>
          </a:xfrm>
          <a:prstGeom prst="ellipse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0" name="橢圓 39"/>
          <p:cNvSpPr/>
          <p:nvPr/>
        </p:nvSpPr>
        <p:spPr>
          <a:xfrm>
            <a:off x="8064400" y="2535785"/>
            <a:ext cx="216000" cy="216000"/>
          </a:xfrm>
          <a:prstGeom prst="ellipse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1" name="矩形 40"/>
          <p:cNvSpPr/>
          <p:nvPr/>
        </p:nvSpPr>
        <p:spPr>
          <a:xfrm>
            <a:off x="971600" y="3501008"/>
            <a:ext cx="683873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(c) Body-centered orthorhombic (I- cell)</a:t>
            </a:r>
            <a:endParaRPr lang="zh-TW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2" name="Group 465"/>
          <p:cNvGrpSpPr>
            <a:grpSpLocks/>
          </p:cNvGrpSpPr>
          <p:nvPr/>
        </p:nvGrpSpPr>
        <p:grpSpPr bwMode="auto">
          <a:xfrm>
            <a:off x="1691680" y="4437112"/>
            <a:ext cx="6372720" cy="1584176"/>
            <a:chOff x="4680" y="4080"/>
            <a:chExt cx="5003" cy="1358"/>
          </a:xfrm>
        </p:grpSpPr>
        <p:sp>
          <p:nvSpPr>
            <p:cNvPr id="43" name="Oval 466"/>
            <p:cNvSpPr>
              <a:spLocks noChangeArrowheads="1"/>
            </p:cNvSpPr>
            <p:nvPr/>
          </p:nvSpPr>
          <p:spPr bwMode="auto">
            <a:xfrm>
              <a:off x="5055" y="4080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44" name="Oval 467"/>
            <p:cNvSpPr>
              <a:spLocks noChangeArrowheads="1"/>
            </p:cNvSpPr>
            <p:nvPr/>
          </p:nvSpPr>
          <p:spPr bwMode="auto">
            <a:xfrm>
              <a:off x="6285" y="4080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grpSp>
          <p:nvGrpSpPr>
            <p:cNvPr id="45" name="Group 468"/>
            <p:cNvGrpSpPr>
              <a:grpSpLocks/>
            </p:cNvGrpSpPr>
            <p:nvPr/>
          </p:nvGrpSpPr>
          <p:grpSpPr bwMode="auto">
            <a:xfrm>
              <a:off x="4680" y="4140"/>
              <a:ext cx="5003" cy="1298"/>
              <a:chOff x="4215" y="4140"/>
              <a:chExt cx="5003" cy="1298"/>
            </a:xfrm>
          </p:grpSpPr>
          <p:sp>
            <p:nvSpPr>
              <p:cNvPr id="46" name="AutoShape 469"/>
              <p:cNvSpPr>
                <a:spLocks noChangeArrowheads="1"/>
              </p:cNvSpPr>
              <p:nvPr/>
            </p:nvSpPr>
            <p:spPr bwMode="auto">
              <a:xfrm>
                <a:off x="4234" y="4142"/>
                <a:ext cx="1620" cy="360"/>
              </a:xfrm>
              <a:prstGeom prst="parallelogram">
                <a:avLst>
                  <a:gd name="adj" fmla="val 112500"/>
                </a:avLst>
              </a:prstGeom>
              <a:solidFill>
                <a:srgbClr val="FFFFFF"/>
              </a:solidFill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zh-TW" altLang="en-US"/>
              </a:p>
            </p:txBody>
          </p:sp>
          <p:sp>
            <p:nvSpPr>
              <p:cNvPr id="47" name="Rectangle 470"/>
              <p:cNvSpPr>
                <a:spLocks noChangeArrowheads="1"/>
              </p:cNvSpPr>
              <p:nvPr/>
            </p:nvSpPr>
            <p:spPr bwMode="auto">
              <a:xfrm>
                <a:off x="4290" y="4515"/>
                <a:ext cx="1230" cy="780"/>
              </a:xfrm>
              <a:prstGeom prst="rect">
                <a:avLst/>
              </a:prstGeom>
              <a:solidFill>
                <a:srgbClr val="FFFFFF"/>
              </a:solidFill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zh-TW" altLang="en-US"/>
              </a:p>
            </p:txBody>
          </p:sp>
          <p:sp>
            <p:nvSpPr>
              <p:cNvPr id="48" name="Rectangle 471"/>
              <p:cNvSpPr>
                <a:spLocks noChangeArrowheads="1"/>
              </p:cNvSpPr>
              <p:nvPr/>
            </p:nvSpPr>
            <p:spPr bwMode="auto">
              <a:xfrm>
                <a:off x="4680" y="4140"/>
                <a:ext cx="1230" cy="780"/>
              </a:xfrm>
              <a:prstGeom prst="rect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zh-TW" altLang="en-US"/>
              </a:p>
            </p:txBody>
          </p:sp>
          <p:sp>
            <p:nvSpPr>
              <p:cNvPr id="49" name="AutoShape 472"/>
              <p:cNvSpPr>
                <a:spLocks noChangeArrowheads="1"/>
              </p:cNvSpPr>
              <p:nvPr/>
            </p:nvSpPr>
            <p:spPr bwMode="auto">
              <a:xfrm>
                <a:off x="4248" y="4935"/>
                <a:ext cx="1620" cy="360"/>
              </a:xfrm>
              <a:prstGeom prst="parallelogram">
                <a:avLst>
                  <a:gd name="adj" fmla="val 112500"/>
                </a:avLst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zh-TW" altLang="en-US"/>
              </a:p>
            </p:txBody>
          </p:sp>
          <p:sp>
            <p:nvSpPr>
              <p:cNvPr id="50" name="Oval 473"/>
              <p:cNvSpPr>
                <a:spLocks noChangeArrowheads="1"/>
              </p:cNvSpPr>
              <p:nvPr/>
            </p:nvSpPr>
            <p:spPr bwMode="auto">
              <a:xfrm>
                <a:off x="4215" y="4440"/>
                <a:ext cx="113" cy="113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zh-TW" altLang="en-US"/>
              </a:p>
            </p:txBody>
          </p:sp>
          <p:sp>
            <p:nvSpPr>
              <p:cNvPr id="51" name="Oval 474"/>
              <p:cNvSpPr>
                <a:spLocks noChangeArrowheads="1"/>
              </p:cNvSpPr>
              <p:nvPr/>
            </p:nvSpPr>
            <p:spPr bwMode="auto">
              <a:xfrm>
                <a:off x="5445" y="4440"/>
                <a:ext cx="113" cy="113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zh-TW" altLang="en-US"/>
              </a:p>
            </p:txBody>
          </p:sp>
          <p:sp>
            <p:nvSpPr>
              <p:cNvPr id="52" name="Oval 475"/>
              <p:cNvSpPr>
                <a:spLocks noChangeArrowheads="1"/>
              </p:cNvSpPr>
              <p:nvPr/>
            </p:nvSpPr>
            <p:spPr bwMode="auto">
              <a:xfrm>
                <a:off x="4635" y="4860"/>
                <a:ext cx="113" cy="113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zh-TW" altLang="en-US"/>
              </a:p>
            </p:txBody>
          </p:sp>
          <p:sp>
            <p:nvSpPr>
              <p:cNvPr id="53" name="Oval 476"/>
              <p:cNvSpPr>
                <a:spLocks noChangeArrowheads="1"/>
              </p:cNvSpPr>
              <p:nvPr/>
            </p:nvSpPr>
            <p:spPr bwMode="auto">
              <a:xfrm>
                <a:off x="5865" y="4860"/>
                <a:ext cx="113" cy="113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zh-TW" altLang="en-US"/>
              </a:p>
            </p:txBody>
          </p:sp>
          <p:sp>
            <p:nvSpPr>
              <p:cNvPr id="54" name="Oval 477"/>
              <p:cNvSpPr>
                <a:spLocks noChangeArrowheads="1"/>
              </p:cNvSpPr>
              <p:nvPr/>
            </p:nvSpPr>
            <p:spPr bwMode="auto">
              <a:xfrm>
                <a:off x="4230" y="5205"/>
                <a:ext cx="113" cy="113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zh-TW" altLang="en-US"/>
              </a:p>
            </p:txBody>
          </p:sp>
          <p:sp>
            <p:nvSpPr>
              <p:cNvPr id="55" name="Oval 478"/>
              <p:cNvSpPr>
                <a:spLocks noChangeArrowheads="1"/>
              </p:cNvSpPr>
              <p:nvPr/>
            </p:nvSpPr>
            <p:spPr bwMode="auto">
              <a:xfrm>
                <a:off x="5460" y="5205"/>
                <a:ext cx="113" cy="113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zh-TW" altLang="en-US"/>
              </a:p>
            </p:txBody>
          </p:sp>
          <p:sp>
            <p:nvSpPr>
              <p:cNvPr id="56" name="Rectangle 479"/>
              <p:cNvSpPr>
                <a:spLocks noChangeArrowheads="1"/>
              </p:cNvSpPr>
              <p:nvPr/>
            </p:nvSpPr>
            <p:spPr bwMode="auto">
              <a:xfrm>
                <a:off x="7020" y="4320"/>
                <a:ext cx="1440" cy="720"/>
              </a:xfrm>
              <a:prstGeom prst="rect">
                <a:avLst/>
              </a:prstGeom>
              <a:solidFill>
                <a:srgbClr val="FFFFFF"/>
              </a:solidFill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zh-TW" altLang="en-US"/>
              </a:p>
            </p:txBody>
          </p:sp>
          <p:sp>
            <p:nvSpPr>
              <p:cNvPr id="57" name="Oval 480"/>
              <p:cNvSpPr>
                <a:spLocks noChangeArrowheads="1"/>
              </p:cNvSpPr>
              <p:nvPr/>
            </p:nvSpPr>
            <p:spPr bwMode="auto">
              <a:xfrm>
                <a:off x="6990" y="4245"/>
                <a:ext cx="113" cy="113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zh-TW" altLang="en-US"/>
              </a:p>
            </p:txBody>
          </p:sp>
          <p:sp>
            <p:nvSpPr>
              <p:cNvPr id="58" name="Oval 481"/>
              <p:cNvSpPr>
                <a:spLocks noChangeArrowheads="1"/>
              </p:cNvSpPr>
              <p:nvPr/>
            </p:nvSpPr>
            <p:spPr bwMode="auto">
              <a:xfrm>
                <a:off x="8370" y="4245"/>
                <a:ext cx="113" cy="113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zh-TW" altLang="en-US"/>
              </a:p>
            </p:txBody>
          </p:sp>
          <p:sp>
            <p:nvSpPr>
              <p:cNvPr id="59" name="Oval 482"/>
              <p:cNvSpPr>
                <a:spLocks noChangeArrowheads="1"/>
              </p:cNvSpPr>
              <p:nvPr/>
            </p:nvSpPr>
            <p:spPr bwMode="auto">
              <a:xfrm>
                <a:off x="6960" y="4950"/>
                <a:ext cx="113" cy="113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zh-TW" altLang="en-US"/>
              </a:p>
            </p:txBody>
          </p:sp>
          <p:sp>
            <p:nvSpPr>
              <p:cNvPr id="60" name="Oval 483"/>
              <p:cNvSpPr>
                <a:spLocks noChangeArrowheads="1"/>
              </p:cNvSpPr>
              <p:nvPr/>
            </p:nvSpPr>
            <p:spPr bwMode="auto">
              <a:xfrm>
                <a:off x="8385" y="4950"/>
                <a:ext cx="113" cy="113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zh-TW" altLang="en-US"/>
              </a:p>
            </p:txBody>
          </p:sp>
          <p:sp>
            <p:nvSpPr>
              <p:cNvPr id="61" name="Oval 484"/>
              <p:cNvSpPr>
                <a:spLocks noChangeArrowheads="1"/>
              </p:cNvSpPr>
              <p:nvPr/>
            </p:nvSpPr>
            <p:spPr bwMode="auto">
              <a:xfrm>
                <a:off x="5025" y="4665"/>
                <a:ext cx="113" cy="113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zh-TW" altLang="en-US"/>
              </a:p>
            </p:txBody>
          </p:sp>
          <p:sp>
            <p:nvSpPr>
              <p:cNvPr id="62" name="Rectangle 485"/>
              <p:cNvSpPr>
                <a:spLocks noChangeArrowheads="1"/>
              </p:cNvSpPr>
              <p:nvPr/>
            </p:nvSpPr>
            <p:spPr bwMode="auto">
              <a:xfrm>
                <a:off x="7725" y="4650"/>
                <a:ext cx="1440" cy="720"/>
              </a:xfrm>
              <a:prstGeom prst="rect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zh-TW" altLang="en-US"/>
              </a:p>
            </p:txBody>
          </p:sp>
          <p:sp>
            <p:nvSpPr>
              <p:cNvPr id="63" name="Oval 486"/>
              <p:cNvSpPr>
                <a:spLocks noChangeArrowheads="1"/>
              </p:cNvSpPr>
              <p:nvPr/>
            </p:nvSpPr>
            <p:spPr bwMode="auto">
              <a:xfrm>
                <a:off x="9090" y="4590"/>
                <a:ext cx="113" cy="113"/>
              </a:xfrm>
              <a:prstGeom prst="ellips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0000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zh-TW" altLang="en-US"/>
              </a:p>
            </p:txBody>
          </p:sp>
          <p:sp>
            <p:nvSpPr>
              <p:cNvPr id="64" name="Oval 487"/>
              <p:cNvSpPr>
                <a:spLocks noChangeArrowheads="1"/>
              </p:cNvSpPr>
              <p:nvPr/>
            </p:nvSpPr>
            <p:spPr bwMode="auto">
              <a:xfrm>
                <a:off x="7710" y="4590"/>
                <a:ext cx="113" cy="113"/>
              </a:xfrm>
              <a:prstGeom prst="ellips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0000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zh-TW" altLang="en-US"/>
              </a:p>
            </p:txBody>
          </p:sp>
          <p:sp>
            <p:nvSpPr>
              <p:cNvPr id="65" name="Oval 488"/>
              <p:cNvSpPr>
                <a:spLocks noChangeArrowheads="1"/>
              </p:cNvSpPr>
              <p:nvPr/>
            </p:nvSpPr>
            <p:spPr bwMode="auto">
              <a:xfrm>
                <a:off x="7710" y="5295"/>
                <a:ext cx="113" cy="113"/>
              </a:xfrm>
              <a:prstGeom prst="ellips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0000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zh-TW" altLang="en-US"/>
              </a:p>
            </p:txBody>
          </p:sp>
          <p:sp>
            <p:nvSpPr>
              <p:cNvPr id="66" name="Oval 489"/>
              <p:cNvSpPr>
                <a:spLocks noChangeArrowheads="1"/>
              </p:cNvSpPr>
              <p:nvPr/>
            </p:nvSpPr>
            <p:spPr bwMode="auto">
              <a:xfrm>
                <a:off x="9105" y="5325"/>
                <a:ext cx="113" cy="113"/>
              </a:xfrm>
              <a:prstGeom prst="ellips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0000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zh-TW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286109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橢圓 1"/>
          <p:cNvSpPr/>
          <p:nvPr/>
        </p:nvSpPr>
        <p:spPr>
          <a:xfrm>
            <a:off x="3347864" y="620688"/>
            <a:ext cx="144016" cy="144016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橢圓 2"/>
          <p:cNvSpPr/>
          <p:nvPr/>
        </p:nvSpPr>
        <p:spPr>
          <a:xfrm>
            <a:off x="4499992" y="620688"/>
            <a:ext cx="144016" cy="144016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橢圓 3"/>
          <p:cNvSpPr/>
          <p:nvPr/>
        </p:nvSpPr>
        <p:spPr>
          <a:xfrm>
            <a:off x="3347864" y="1268760"/>
            <a:ext cx="144016" cy="144016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橢圓 4"/>
          <p:cNvSpPr/>
          <p:nvPr/>
        </p:nvSpPr>
        <p:spPr>
          <a:xfrm>
            <a:off x="4499992" y="1268760"/>
            <a:ext cx="144016" cy="144016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橢圓 5"/>
          <p:cNvSpPr/>
          <p:nvPr/>
        </p:nvSpPr>
        <p:spPr>
          <a:xfrm>
            <a:off x="3347864" y="1916832"/>
            <a:ext cx="144016" cy="144016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橢圓 6"/>
          <p:cNvSpPr/>
          <p:nvPr/>
        </p:nvSpPr>
        <p:spPr>
          <a:xfrm>
            <a:off x="4499992" y="1916832"/>
            <a:ext cx="144016" cy="144016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橢圓 7"/>
          <p:cNvSpPr/>
          <p:nvPr/>
        </p:nvSpPr>
        <p:spPr>
          <a:xfrm>
            <a:off x="5652120" y="620688"/>
            <a:ext cx="144016" cy="144016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橢圓 8"/>
          <p:cNvSpPr/>
          <p:nvPr/>
        </p:nvSpPr>
        <p:spPr>
          <a:xfrm>
            <a:off x="5652120" y="1268760"/>
            <a:ext cx="144016" cy="144016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橢圓 9"/>
          <p:cNvSpPr/>
          <p:nvPr/>
        </p:nvSpPr>
        <p:spPr>
          <a:xfrm>
            <a:off x="5652120" y="1916832"/>
            <a:ext cx="144016" cy="144016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橢圓 10"/>
          <p:cNvSpPr/>
          <p:nvPr/>
        </p:nvSpPr>
        <p:spPr>
          <a:xfrm>
            <a:off x="3923928" y="620688"/>
            <a:ext cx="144016" cy="144016"/>
          </a:xfrm>
          <a:prstGeom prst="ellipse">
            <a:avLst/>
          </a:prstGeom>
          <a:solidFill>
            <a:schemeClr val="accent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橢圓 11"/>
          <p:cNvSpPr/>
          <p:nvPr/>
        </p:nvSpPr>
        <p:spPr>
          <a:xfrm>
            <a:off x="3923928" y="1268760"/>
            <a:ext cx="144016" cy="144016"/>
          </a:xfrm>
          <a:prstGeom prst="ellipse">
            <a:avLst/>
          </a:prstGeom>
          <a:solidFill>
            <a:schemeClr val="accent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橢圓 12"/>
          <p:cNvSpPr/>
          <p:nvPr/>
        </p:nvSpPr>
        <p:spPr>
          <a:xfrm>
            <a:off x="3923928" y="1916832"/>
            <a:ext cx="144016" cy="144016"/>
          </a:xfrm>
          <a:prstGeom prst="ellipse">
            <a:avLst/>
          </a:prstGeom>
          <a:solidFill>
            <a:schemeClr val="accent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橢圓 13"/>
          <p:cNvSpPr/>
          <p:nvPr/>
        </p:nvSpPr>
        <p:spPr>
          <a:xfrm>
            <a:off x="5076056" y="620688"/>
            <a:ext cx="144016" cy="144016"/>
          </a:xfrm>
          <a:prstGeom prst="ellipse">
            <a:avLst/>
          </a:prstGeom>
          <a:solidFill>
            <a:schemeClr val="accent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橢圓 14"/>
          <p:cNvSpPr/>
          <p:nvPr/>
        </p:nvSpPr>
        <p:spPr>
          <a:xfrm>
            <a:off x="5076056" y="1268760"/>
            <a:ext cx="144016" cy="144016"/>
          </a:xfrm>
          <a:prstGeom prst="ellipse">
            <a:avLst/>
          </a:prstGeom>
          <a:solidFill>
            <a:schemeClr val="accent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橢圓 15"/>
          <p:cNvSpPr/>
          <p:nvPr/>
        </p:nvSpPr>
        <p:spPr>
          <a:xfrm>
            <a:off x="5076056" y="1916832"/>
            <a:ext cx="144016" cy="144016"/>
          </a:xfrm>
          <a:prstGeom prst="ellipse">
            <a:avLst/>
          </a:prstGeom>
          <a:solidFill>
            <a:schemeClr val="accent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7" name="直線接點 16"/>
          <p:cNvCxnSpPr/>
          <p:nvPr/>
        </p:nvCxnSpPr>
        <p:spPr>
          <a:xfrm rot="5400000" flipH="1" flipV="1">
            <a:off x="4572000" y="188640"/>
            <a:ext cx="0" cy="2304256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接點 17"/>
          <p:cNvCxnSpPr/>
          <p:nvPr/>
        </p:nvCxnSpPr>
        <p:spPr>
          <a:xfrm rot="5400000" flipH="1" flipV="1">
            <a:off x="4572000" y="-459432"/>
            <a:ext cx="0" cy="2304256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接點 18"/>
          <p:cNvCxnSpPr/>
          <p:nvPr/>
        </p:nvCxnSpPr>
        <p:spPr>
          <a:xfrm rot="5400000" flipH="1" flipV="1">
            <a:off x="4572000" y="836712"/>
            <a:ext cx="0" cy="2304256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接點 19"/>
          <p:cNvCxnSpPr/>
          <p:nvPr/>
        </p:nvCxnSpPr>
        <p:spPr>
          <a:xfrm>
            <a:off x="5724128" y="692696"/>
            <a:ext cx="0" cy="1296144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接點 20"/>
          <p:cNvCxnSpPr/>
          <p:nvPr/>
        </p:nvCxnSpPr>
        <p:spPr>
          <a:xfrm>
            <a:off x="3419872" y="692696"/>
            <a:ext cx="0" cy="1296144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接點 21"/>
          <p:cNvCxnSpPr/>
          <p:nvPr/>
        </p:nvCxnSpPr>
        <p:spPr>
          <a:xfrm>
            <a:off x="4572000" y="692696"/>
            <a:ext cx="0" cy="1296144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接點 22"/>
          <p:cNvCxnSpPr/>
          <p:nvPr/>
        </p:nvCxnSpPr>
        <p:spPr>
          <a:xfrm>
            <a:off x="3419872" y="692696"/>
            <a:ext cx="1152128" cy="648072"/>
          </a:xfrm>
          <a:prstGeom prst="line">
            <a:avLst/>
          </a:prstGeom>
          <a:ln w="22225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接點 23"/>
          <p:cNvCxnSpPr/>
          <p:nvPr/>
        </p:nvCxnSpPr>
        <p:spPr>
          <a:xfrm>
            <a:off x="3419872" y="1340768"/>
            <a:ext cx="1152128" cy="648072"/>
          </a:xfrm>
          <a:prstGeom prst="line">
            <a:avLst/>
          </a:prstGeom>
          <a:ln w="22225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單箭頭接點 24"/>
          <p:cNvCxnSpPr/>
          <p:nvPr/>
        </p:nvCxnSpPr>
        <p:spPr>
          <a:xfrm flipV="1">
            <a:off x="2987824" y="1556792"/>
            <a:ext cx="648072" cy="504056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文字方塊 25"/>
          <p:cNvSpPr txBox="1"/>
          <p:nvPr/>
        </p:nvSpPr>
        <p:spPr>
          <a:xfrm>
            <a:off x="2195736" y="1988840"/>
            <a:ext cx="15664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rectangular</a:t>
            </a:r>
            <a:endParaRPr lang="zh-TW" alt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7" name="直線接點 26"/>
          <p:cNvCxnSpPr/>
          <p:nvPr/>
        </p:nvCxnSpPr>
        <p:spPr>
          <a:xfrm>
            <a:off x="2267744" y="2060848"/>
            <a:ext cx="1512168" cy="360040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文字方塊 27"/>
          <p:cNvSpPr txBox="1"/>
          <p:nvPr/>
        </p:nvSpPr>
        <p:spPr>
          <a:xfrm>
            <a:off x="1957287" y="2852936"/>
            <a:ext cx="527900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>
                <a:latin typeface="Times New Roman" pitchFamily="18" charset="0"/>
                <a:cs typeface="Times New Roman" pitchFamily="18" charset="0"/>
              </a:rPr>
              <a:t>body-centered 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orthorhombic </a:t>
            </a:r>
          </a:p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 based centered </a:t>
            </a:r>
            <a:r>
              <a:rPr lang="en-US" altLang="zh-TW" sz="3200" dirty="0">
                <a:latin typeface="Times New Roman" pitchFamily="18" charset="0"/>
                <a:cs typeface="Times New Roman" pitchFamily="18" charset="0"/>
              </a:rPr>
              <a:t>orthorhombic</a:t>
            </a:r>
            <a:endParaRPr lang="zh-TW" alt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9651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827584" y="260648"/>
            <a:ext cx="79208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32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 Derived from </a:t>
            </a:r>
            <a:r>
              <a:rPr lang="en-US" altLang="zh-TW" sz="3200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centered rectangular lattice</a:t>
            </a:r>
            <a:endParaRPr lang="zh-TW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矩形 2"/>
              <p:cNvSpPr/>
              <p:nvPr/>
            </p:nvSpPr>
            <p:spPr>
              <a:xfrm>
                <a:off x="4622252" y="836712"/>
                <a:ext cx="297408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zh-TW" sz="32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r>
                      <a:rPr lang="en-US" altLang="zh-TW" sz="3200" i="1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zh-TW" altLang="en-US" sz="3200" i="1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≠</m:t>
                    </m:r>
                    <m:r>
                      <a:rPr lang="en-US" altLang="zh-TW" sz="3200" i="1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𝑏</m:t>
                    </m:r>
                  </m:oMath>
                </a14:m>
                <a:r>
                  <a:rPr lang="en-US" altLang="zh-TW" sz="3200" dirty="0">
                    <a:solidFill>
                      <a:schemeClr val="accent5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 </a:t>
                </a:r>
                <a14:m>
                  <m:oMath xmlns:m="http://schemas.openxmlformats.org/officeDocument/2006/math">
                    <m:r>
                      <a:rPr lang="zh-TW" altLang="en-US" sz="320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𝛾</m:t>
                    </m:r>
                    <m:r>
                      <a:rPr lang="en-US" altLang="zh-TW" sz="320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en-US" altLang="zh-TW" sz="32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 90</a:t>
                </a:r>
                <a:r>
                  <a:rPr lang="en-US" altLang="zh-TW" sz="3200" baseline="300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o</a:t>
                </a:r>
                <a:r>
                  <a:rPr lang="en-US" altLang="zh-TW" sz="32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)</a:t>
                </a:r>
              </a:p>
            </p:txBody>
          </p:sp>
        </mc:Choice>
        <mc:Fallback xmlns="">
          <p:sp>
            <p:nvSpPr>
              <p:cNvPr id="3" name="矩形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2252" y="836712"/>
                <a:ext cx="2974084" cy="584775"/>
              </a:xfrm>
              <a:prstGeom prst="rect">
                <a:avLst/>
              </a:prstGeom>
              <a:blipFill rotWithShape="0">
                <a:blip r:embed="rId2" cstate="print"/>
                <a:stretch>
                  <a:fillRect l="-5123" t="-14583" r="-4303" b="-3229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圖片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908720"/>
            <a:ext cx="2592288" cy="1562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矩形 4"/>
          <p:cNvSpPr/>
          <p:nvPr/>
        </p:nvSpPr>
        <p:spPr>
          <a:xfrm>
            <a:off x="827584" y="2550217"/>
            <a:ext cx="575830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(a) C-face centered Orthorhombic</a:t>
            </a:r>
            <a:endParaRPr lang="zh-TW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" name="Group 490"/>
          <p:cNvGrpSpPr>
            <a:grpSpLocks/>
          </p:cNvGrpSpPr>
          <p:nvPr/>
        </p:nvGrpSpPr>
        <p:grpSpPr bwMode="auto">
          <a:xfrm>
            <a:off x="1547664" y="3213600"/>
            <a:ext cx="4896544" cy="1439536"/>
            <a:chOff x="4215" y="7335"/>
            <a:chExt cx="4352" cy="1223"/>
          </a:xfrm>
        </p:grpSpPr>
        <p:sp>
          <p:nvSpPr>
            <p:cNvPr id="7" name="AutoShape 491"/>
            <p:cNvSpPr>
              <a:spLocks noChangeArrowheads="1"/>
            </p:cNvSpPr>
            <p:nvPr/>
          </p:nvSpPr>
          <p:spPr bwMode="auto">
            <a:xfrm>
              <a:off x="4260" y="7395"/>
              <a:ext cx="1620" cy="360"/>
            </a:xfrm>
            <a:prstGeom prst="parallelogram">
              <a:avLst>
                <a:gd name="adj" fmla="val 112500"/>
              </a:avLst>
            </a:prstGeom>
            <a:solidFill>
              <a:srgbClr val="FFFFFF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8" name="Rectangle 492"/>
            <p:cNvSpPr>
              <a:spLocks noChangeArrowheads="1"/>
            </p:cNvSpPr>
            <p:nvPr/>
          </p:nvSpPr>
          <p:spPr bwMode="auto">
            <a:xfrm>
              <a:off x="4290" y="7755"/>
              <a:ext cx="1230" cy="780"/>
            </a:xfrm>
            <a:prstGeom prst="rect">
              <a:avLst/>
            </a:prstGeom>
            <a:solidFill>
              <a:srgbClr val="FFFFFF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9" name="Rectangle 493"/>
            <p:cNvSpPr>
              <a:spLocks noChangeArrowheads="1"/>
            </p:cNvSpPr>
            <p:nvPr/>
          </p:nvSpPr>
          <p:spPr bwMode="auto">
            <a:xfrm>
              <a:off x="4680" y="7380"/>
              <a:ext cx="1230" cy="780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10" name="AutoShape 494"/>
            <p:cNvSpPr>
              <a:spLocks noChangeArrowheads="1"/>
            </p:cNvSpPr>
            <p:nvPr/>
          </p:nvSpPr>
          <p:spPr bwMode="auto">
            <a:xfrm>
              <a:off x="4248" y="8175"/>
              <a:ext cx="1620" cy="360"/>
            </a:xfrm>
            <a:prstGeom prst="parallelogram">
              <a:avLst>
                <a:gd name="adj" fmla="val 112500"/>
              </a:avLst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11" name="Text Box 495"/>
            <p:cNvSpPr txBox="1">
              <a:spLocks noChangeArrowheads="1"/>
            </p:cNvSpPr>
            <p:nvPr/>
          </p:nvSpPr>
          <p:spPr bwMode="auto">
            <a:xfrm>
              <a:off x="4279" y="8003"/>
              <a:ext cx="420" cy="5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2800" b="1" i="1" kern="100" dirty="0">
                  <a:effectLst/>
                  <a:latin typeface="Times New Roman" panose="02020603050405020304" pitchFamily="18" charset="0"/>
                  <a:ea typeface="新細明體" panose="02020500000000000000" pitchFamily="18" charset="-120"/>
                </a:rPr>
                <a:t>a</a:t>
              </a:r>
              <a:endParaRPr lang="zh-TW" sz="2800" i="1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12" name="Text Box 496"/>
            <p:cNvSpPr txBox="1">
              <a:spLocks noChangeArrowheads="1"/>
            </p:cNvSpPr>
            <p:nvPr/>
          </p:nvSpPr>
          <p:spPr bwMode="auto">
            <a:xfrm>
              <a:off x="5083" y="7773"/>
              <a:ext cx="54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2800" b="1" i="1" kern="100" dirty="0">
                  <a:effectLst/>
                  <a:latin typeface="Times New Roman" panose="02020603050405020304" pitchFamily="18" charset="0"/>
                  <a:ea typeface="新細明體" panose="02020500000000000000" pitchFamily="18" charset="-120"/>
                </a:rPr>
                <a:t>b</a:t>
              </a:r>
              <a:endParaRPr lang="zh-TW" sz="2800" i="1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13" name="Text Box 497"/>
            <p:cNvSpPr txBox="1">
              <a:spLocks noChangeArrowheads="1"/>
            </p:cNvSpPr>
            <p:nvPr/>
          </p:nvSpPr>
          <p:spPr bwMode="auto">
            <a:xfrm>
              <a:off x="4635" y="7655"/>
              <a:ext cx="540" cy="3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2800" b="1" i="1" kern="100" dirty="0">
                  <a:effectLst/>
                  <a:latin typeface="Times New Roman" panose="02020603050405020304" pitchFamily="18" charset="0"/>
                  <a:ea typeface="新細明體" panose="02020500000000000000" pitchFamily="18" charset="-120"/>
                </a:rPr>
                <a:t>c</a:t>
              </a:r>
              <a:endParaRPr lang="zh-TW" sz="2800" i="1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16" name="Text Box 500"/>
            <p:cNvSpPr txBox="1">
              <a:spLocks noChangeArrowheads="1"/>
            </p:cNvSpPr>
            <p:nvPr/>
          </p:nvSpPr>
          <p:spPr bwMode="auto">
            <a:xfrm>
              <a:off x="4485" y="8085"/>
              <a:ext cx="48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endParaRPr lang="zh-TW" sz="1200" kern="100">
                <a:effectLst/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17" name="Oval 501"/>
            <p:cNvSpPr>
              <a:spLocks noChangeArrowheads="1"/>
            </p:cNvSpPr>
            <p:nvPr/>
          </p:nvSpPr>
          <p:spPr bwMode="auto">
            <a:xfrm>
              <a:off x="4620" y="7335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18" name="Oval 502"/>
            <p:cNvSpPr>
              <a:spLocks noChangeArrowheads="1"/>
            </p:cNvSpPr>
            <p:nvPr/>
          </p:nvSpPr>
          <p:spPr bwMode="auto">
            <a:xfrm>
              <a:off x="5850" y="7335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19" name="Oval 503"/>
            <p:cNvSpPr>
              <a:spLocks noChangeArrowheads="1"/>
            </p:cNvSpPr>
            <p:nvPr/>
          </p:nvSpPr>
          <p:spPr bwMode="auto">
            <a:xfrm>
              <a:off x="4215" y="7680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20" name="Oval 504"/>
            <p:cNvSpPr>
              <a:spLocks noChangeArrowheads="1"/>
            </p:cNvSpPr>
            <p:nvPr/>
          </p:nvSpPr>
          <p:spPr bwMode="auto">
            <a:xfrm>
              <a:off x="5445" y="7680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21" name="Oval 505"/>
            <p:cNvSpPr>
              <a:spLocks noChangeArrowheads="1"/>
            </p:cNvSpPr>
            <p:nvPr/>
          </p:nvSpPr>
          <p:spPr bwMode="auto">
            <a:xfrm>
              <a:off x="4635" y="8100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22" name="Oval 506"/>
            <p:cNvSpPr>
              <a:spLocks noChangeArrowheads="1"/>
            </p:cNvSpPr>
            <p:nvPr/>
          </p:nvSpPr>
          <p:spPr bwMode="auto">
            <a:xfrm>
              <a:off x="5865" y="8100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23" name="Oval 507"/>
            <p:cNvSpPr>
              <a:spLocks noChangeArrowheads="1"/>
            </p:cNvSpPr>
            <p:nvPr/>
          </p:nvSpPr>
          <p:spPr bwMode="auto">
            <a:xfrm>
              <a:off x="4230" y="8445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24" name="Oval 508"/>
            <p:cNvSpPr>
              <a:spLocks noChangeArrowheads="1"/>
            </p:cNvSpPr>
            <p:nvPr/>
          </p:nvSpPr>
          <p:spPr bwMode="auto">
            <a:xfrm>
              <a:off x="5460" y="8445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25" name="Rectangle 509"/>
            <p:cNvSpPr>
              <a:spLocks noChangeArrowheads="1"/>
            </p:cNvSpPr>
            <p:nvPr/>
          </p:nvSpPr>
          <p:spPr bwMode="auto">
            <a:xfrm>
              <a:off x="7020" y="7560"/>
              <a:ext cx="1440" cy="720"/>
            </a:xfrm>
            <a:prstGeom prst="rect">
              <a:avLst/>
            </a:prstGeom>
            <a:solidFill>
              <a:srgbClr val="FFFFFF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26" name="Oval 510"/>
            <p:cNvSpPr>
              <a:spLocks noChangeArrowheads="1"/>
            </p:cNvSpPr>
            <p:nvPr/>
          </p:nvSpPr>
          <p:spPr bwMode="auto">
            <a:xfrm>
              <a:off x="6945" y="7440"/>
              <a:ext cx="227" cy="227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27" name="Oval 511"/>
            <p:cNvSpPr>
              <a:spLocks noChangeArrowheads="1"/>
            </p:cNvSpPr>
            <p:nvPr/>
          </p:nvSpPr>
          <p:spPr bwMode="auto">
            <a:xfrm>
              <a:off x="6990" y="7485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28" name="Oval 512"/>
            <p:cNvSpPr>
              <a:spLocks noChangeArrowheads="1"/>
            </p:cNvSpPr>
            <p:nvPr/>
          </p:nvSpPr>
          <p:spPr bwMode="auto">
            <a:xfrm>
              <a:off x="8325" y="7440"/>
              <a:ext cx="227" cy="227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29" name="Oval 513"/>
            <p:cNvSpPr>
              <a:spLocks noChangeArrowheads="1"/>
            </p:cNvSpPr>
            <p:nvPr/>
          </p:nvSpPr>
          <p:spPr bwMode="auto">
            <a:xfrm>
              <a:off x="8370" y="7485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30" name="Oval 514"/>
            <p:cNvSpPr>
              <a:spLocks noChangeArrowheads="1"/>
            </p:cNvSpPr>
            <p:nvPr/>
          </p:nvSpPr>
          <p:spPr bwMode="auto">
            <a:xfrm>
              <a:off x="6915" y="8145"/>
              <a:ext cx="227" cy="227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31" name="Oval 515"/>
            <p:cNvSpPr>
              <a:spLocks noChangeArrowheads="1"/>
            </p:cNvSpPr>
            <p:nvPr/>
          </p:nvSpPr>
          <p:spPr bwMode="auto">
            <a:xfrm>
              <a:off x="6960" y="8190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32" name="Oval 516"/>
            <p:cNvSpPr>
              <a:spLocks noChangeArrowheads="1"/>
            </p:cNvSpPr>
            <p:nvPr/>
          </p:nvSpPr>
          <p:spPr bwMode="auto">
            <a:xfrm>
              <a:off x="8340" y="8145"/>
              <a:ext cx="227" cy="227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33" name="Oval 517"/>
            <p:cNvSpPr>
              <a:spLocks noChangeArrowheads="1"/>
            </p:cNvSpPr>
            <p:nvPr/>
          </p:nvSpPr>
          <p:spPr bwMode="auto">
            <a:xfrm>
              <a:off x="8385" y="8190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34" name="Oval 518"/>
            <p:cNvSpPr>
              <a:spLocks noChangeArrowheads="1"/>
            </p:cNvSpPr>
            <p:nvPr/>
          </p:nvSpPr>
          <p:spPr bwMode="auto">
            <a:xfrm>
              <a:off x="5025" y="7515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35" name="Oval 519"/>
            <p:cNvSpPr>
              <a:spLocks noChangeArrowheads="1"/>
            </p:cNvSpPr>
            <p:nvPr/>
          </p:nvSpPr>
          <p:spPr bwMode="auto">
            <a:xfrm>
              <a:off x="4980" y="8265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36" name="Oval 520"/>
            <p:cNvSpPr>
              <a:spLocks noChangeArrowheads="1"/>
            </p:cNvSpPr>
            <p:nvPr/>
          </p:nvSpPr>
          <p:spPr bwMode="auto">
            <a:xfrm>
              <a:off x="7590" y="7785"/>
              <a:ext cx="227" cy="227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37" name="Oval 521"/>
            <p:cNvSpPr>
              <a:spLocks noChangeArrowheads="1"/>
            </p:cNvSpPr>
            <p:nvPr/>
          </p:nvSpPr>
          <p:spPr bwMode="auto">
            <a:xfrm>
              <a:off x="7635" y="7830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</p:grpSp>
      <p:sp>
        <p:nvSpPr>
          <p:cNvPr id="38" name="矩形 37"/>
          <p:cNvSpPr/>
          <p:nvPr/>
        </p:nvSpPr>
        <p:spPr>
          <a:xfrm>
            <a:off x="1420738" y="5160094"/>
            <a:ext cx="732772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9875">
              <a:spcAft>
                <a:spcPts val="0"/>
              </a:spcAft>
            </a:pPr>
            <a:r>
              <a:rPr lang="en-US" altLang="zh-TW" sz="32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C- face centered orthorhombic</a:t>
            </a:r>
            <a:endParaRPr lang="zh-TW" altLang="zh-TW" sz="32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9875">
              <a:spcAft>
                <a:spcPts val="0"/>
              </a:spcAft>
            </a:pPr>
            <a:r>
              <a:rPr lang="en-US" altLang="zh-TW" sz="32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B- face centered orthorhombic</a:t>
            </a:r>
            <a:endParaRPr lang="zh-TW" altLang="zh-TW" sz="32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4703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840834" y="323945"/>
            <a:ext cx="682751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(b) Face-centered Orthorhombic (F-cell)</a:t>
            </a:r>
            <a:endParaRPr lang="zh-TW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" name="Group 522"/>
          <p:cNvGrpSpPr>
            <a:grpSpLocks/>
          </p:cNvGrpSpPr>
          <p:nvPr/>
        </p:nvGrpSpPr>
        <p:grpSpPr bwMode="auto">
          <a:xfrm>
            <a:off x="1449158" y="1196752"/>
            <a:ext cx="4995049" cy="1512168"/>
            <a:chOff x="4110" y="9630"/>
            <a:chExt cx="4418" cy="1253"/>
          </a:xfrm>
        </p:grpSpPr>
        <p:sp>
          <p:nvSpPr>
            <p:cNvPr id="4" name="AutoShape 523"/>
            <p:cNvSpPr>
              <a:spLocks noChangeArrowheads="1"/>
            </p:cNvSpPr>
            <p:nvPr/>
          </p:nvSpPr>
          <p:spPr bwMode="auto">
            <a:xfrm>
              <a:off x="4140" y="9720"/>
              <a:ext cx="1620" cy="360"/>
            </a:xfrm>
            <a:prstGeom prst="parallelogram">
              <a:avLst>
                <a:gd name="adj" fmla="val 112500"/>
              </a:avLst>
            </a:prstGeom>
            <a:solidFill>
              <a:srgbClr val="FFFFFF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5" name="Rectangle 524"/>
            <p:cNvSpPr>
              <a:spLocks noChangeArrowheads="1"/>
            </p:cNvSpPr>
            <p:nvPr/>
          </p:nvSpPr>
          <p:spPr bwMode="auto">
            <a:xfrm>
              <a:off x="4170" y="10080"/>
              <a:ext cx="1230" cy="780"/>
            </a:xfrm>
            <a:prstGeom prst="rect">
              <a:avLst/>
            </a:prstGeom>
            <a:solidFill>
              <a:srgbClr val="FFFFFF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6" name="Rectangle 525"/>
            <p:cNvSpPr>
              <a:spLocks noChangeArrowheads="1"/>
            </p:cNvSpPr>
            <p:nvPr/>
          </p:nvSpPr>
          <p:spPr bwMode="auto">
            <a:xfrm>
              <a:off x="4560" y="9705"/>
              <a:ext cx="1230" cy="780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7" name="AutoShape 526"/>
            <p:cNvSpPr>
              <a:spLocks noChangeArrowheads="1"/>
            </p:cNvSpPr>
            <p:nvPr/>
          </p:nvSpPr>
          <p:spPr bwMode="auto">
            <a:xfrm>
              <a:off x="4128" y="10500"/>
              <a:ext cx="1620" cy="360"/>
            </a:xfrm>
            <a:prstGeom prst="parallelogram">
              <a:avLst>
                <a:gd name="adj" fmla="val 112500"/>
              </a:avLst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8" name="Oval 527"/>
            <p:cNvSpPr>
              <a:spLocks noChangeArrowheads="1"/>
            </p:cNvSpPr>
            <p:nvPr/>
          </p:nvSpPr>
          <p:spPr bwMode="auto">
            <a:xfrm>
              <a:off x="5550" y="10200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9" name="Oval 528"/>
            <p:cNvSpPr>
              <a:spLocks noChangeArrowheads="1"/>
            </p:cNvSpPr>
            <p:nvPr/>
          </p:nvSpPr>
          <p:spPr bwMode="auto">
            <a:xfrm>
              <a:off x="4485" y="9630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10" name="Oval 529"/>
            <p:cNvSpPr>
              <a:spLocks noChangeArrowheads="1"/>
            </p:cNvSpPr>
            <p:nvPr/>
          </p:nvSpPr>
          <p:spPr bwMode="auto">
            <a:xfrm>
              <a:off x="5310" y="10005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11" name="Oval 530"/>
            <p:cNvSpPr>
              <a:spLocks noChangeArrowheads="1"/>
            </p:cNvSpPr>
            <p:nvPr/>
          </p:nvSpPr>
          <p:spPr bwMode="auto">
            <a:xfrm>
              <a:off x="4110" y="10005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12" name="Oval 531"/>
            <p:cNvSpPr>
              <a:spLocks noChangeArrowheads="1"/>
            </p:cNvSpPr>
            <p:nvPr/>
          </p:nvSpPr>
          <p:spPr bwMode="auto">
            <a:xfrm>
              <a:off x="5700" y="10410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13" name="Oval 532"/>
            <p:cNvSpPr>
              <a:spLocks noChangeArrowheads="1"/>
            </p:cNvSpPr>
            <p:nvPr/>
          </p:nvSpPr>
          <p:spPr bwMode="auto">
            <a:xfrm>
              <a:off x="4500" y="10410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14" name="Oval 533"/>
            <p:cNvSpPr>
              <a:spLocks noChangeArrowheads="1"/>
            </p:cNvSpPr>
            <p:nvPr/>
          </p:nvSpPr>
          <p:spPr bwMode="auto">
            <a:xfrm>
              <a:off x="5310" y="10770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15" name="Oval 534"/>
            <p:cNvSpPr>
              <a:spLocks noChangeArrowheads="1"/>
            </p:cNvSpPr>
            <p:nvPr/>
          </p:nvSpPr>
          <p:spPr bwMode="auto">
            <a:xfrm>
              <a:off x="4110" y="10770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16" name="Oval 535"/>
            <p:cNvSpPr>
              <a:spLocks noChangeArrowheads="1"/>
            </p:cNvSpPr>
            <p:nvPr/>
          </p:nvSpPr>
          <p:spPr bwMode="auto">
            <a:xfrm>
              <a:off x="5685" y="9645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17" name="Oval 536"/>
            <p:cNvSpPr>
              <a:spLocks noChangeArrowheads="1"/>
            </p:cNvSpPr>
            <p:nvPr/>
          </p:nvSpPr>
          <p:spPr bwMode="auto">
            <a:xfrm>
              <a:off x="4305" y="10230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18" name="Rectangle 537"/>
            <p:cNvSpPr>
              <a:spLocks noChangeArrowheads="1"/>
            </p:cNvSpPr>
            <p:nvPr/>
          </p:nvSpPr>
          <p:spPr bwMode="auto">
            <a:xfrm>
              <a:off x="7020" y="9720"/>
              <a:ext cx="1440" cy="720"/>
            </a:xfrm>
            <a:prstGeom prst="rect">
              <a:avLst/>
            </a:prstGeom>
            <a:solidFill>
              <a:srgbClr val="FFFFFF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19" name="Oval 538"/>
            <p:cNvSpPr>
              <a:spLocks noChangeArrowheads="1"/>
            </p:cNvSpPr>
            <p:nvPr/>
          </p:nvSpPr>
          <p:spPr bwMode="auto">
            <a:xfrm>
              <a:off x="8385" y="9660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20" name="Oval 539"/>
            <p:cNvSpPr>
              <a:spLocks noChangeArrowheads="1"/>
            </p:cNvSpPr>
            <p:nvPr/>
          </p:nvSpPr>
          <p:spPr bwMode="auto">
            <a:xfrm>
              <a:off x="7005" y="9660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21" name="Oval 540"/>
            <p:cNvSpPr>
              <a:spLocks noChangeArrowheads="1"/>
            </p:cNvSpPr>
            <p:nvPr/>
          </p:nvSpPr>
          <p:spPr bwMode="auto">
            <a:xfrm>
              <a:off x="7005" y="10365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22" name="Oval 541"/>
            <p:cNvSpPr>
              <a:spLocks noChangeArrowheads="1"/>
            </p:cNvSpPr>
            <p:nvPr/>
          </p:nvSpPr>
          <p:spPr bwMode="auto">
            <a:xfrm>
              <a:off x="8400" y="10395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23" name="Rectangle 542"/>
            <p:cNvSpPr>
              <a:spLocks noChangeArrowheads="1"/>
            </p:cNvSpPr>
            <p:nvPr/>
          </p:nvSpPr>
          <p:spPr bwMode="auto">
            <a:xfrm>
              <a:off x="7035" y="10065"/>
              <a:ext cx="1440" cy="720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24" name="Oval 543"/>
            <p:cNvSpPr>
              <a:spLocks noChangeArrowheads="1"/>
            </p:cNvSpPr>
            <p:nvPr/>
          </p:nvSpPr>
          <p:spPr bwMode="auto">
            <a:xfrm>
              <a:off x="8400" y="10005"/>
              <a:ext cx="113" cy="113"/>
            </a:xfrm>
            <a:prstGeom prst="ellips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25" name="Oval 544"/>
            <p:cNvSpPr>
              <a:spLocks noChangeArrowheads="1"/>
            </p:cNvSpPr>
            <p:nvPr/>
          </p:nvSpPr>
          <p:spPr bwMode="auto">
            <a:xfrm>
              <a:off x="7020" y="10005"/>
              <a:ext cx="113" cy="113"/>
            </a:xfrm>
            <a:prstGeom prst="ellips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26" name="Oval 545"/>
            <p:cNvSpPr>
              <a:spLocks noChangeArrowheads="1"/>
            </p:cNvSpPr>
            <p:nvPr/>
          </p:nvSpPr>
          <p:spPr bwMode="auto">
            <a:xfrm>
              <a:off x="7020" y="10710"/>
              <a:ext cx="113" cy="113"/>
            </a:xfrm>
            <a:prstGeom prst="ellips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27" name="Oval 546"/>
            <p:cNvSpPr>
              <a:spLocks noChangeArrowheads="1"/>
            </p:cNvSpPr>
            <p:nvPr/>
          </p:nvSpPr>
          <p:spPr bwMode="auto">
            <a:xfrm>
              <a:off x="8415" y="10740"/>
              <a:ext cx="113" cy="113"/>
            </a:xfrm>
            <a:prstGeom prst="ellips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28" name="Oval 547"/>
            <p:cNvSpPr>
              <a:spLocks noChangeArrowheads="1"/>
            </p:cNvSpPr>
            <p:nvPr/>
          </p:nvSpPr>
          <p:spPr bwMode="auto">
            <a:xfrm>
              <a:off x="5025" y="10095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29" name="Oval 548"/>
            <p:cNvSpPr>
              <a:spLocks noChangeArrowheads="1"/>
            </p:cNvSpPr>
            <p:nvPr/>
          </p:nvSpPr>
          <p:spPr bwMode="auto">
            <a:xfrm>
              <a:off x="4770" y="10395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30" name="Oval 549"/>
            <p:cNvSpPr>
              <a:spLocks noChangeArrowheads="1"/>
            </p:cNvSpPr>
            <p:nvPr/>
          </p:nvSpPr>
          <p:spPr bwMode="auto">
            <a:xfrm>
              <a:off x="4890" y="9810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31" name="Oval 550"/>
            <p:cNvSpPr>
              <a:spLocks noChangeArrowheads="1"/>
            </p:cNvSpPr>
            <p:nvPr/>
          </p:nvSpPr>
          <p:spPr bwMode="auto">
            <a:xfrm>
              <a:off x="4845" y="10620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32" name="Oval 551"/>
            <p:cNvSpPr>
              <a:spLocks noChangeArrowheads="1"/>
            </p:cNvSpPr>
            <p:nvPr/>
          </p:nvSpPr>
          <p:spPr bwMode="auto">
            <a:xfrm>
              <a:off x="7665" y="10005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33" name="Oval 552"/>
            <p:cNvSpPr>
              <a:spLocks noChangeArrowheads="1"/>
            </p:cNvSpPr>
            <p:nvPr/>
          </p:nvSpPr>
          <p:spPr bwMode="auto">
            <a:xfrm>
              <a:off x="7680" y="10395"/>
              <a:ext cx="113" cy="113"/>
            </a:xfrm>
            <a:prstGeom prst="ellips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</p:grpSp>
      <p:grpSp>
        <p:nvGrpSpPr>
          <p:cNvPr id="35" name="群組 34"/>
          <p:cNvGrpSpPr/>
          <p:nvPr/>
        </p:nvGrpSpPr>
        <p:grpSpPr>
          <a:xfrm>
            <a:off x="2483768" y="3543250"/>
            <a:ext cx="3168352" cy="1613942"/>
            <a:chOff x="2483768" y="3543250"/>
            <a:chExt cx="3168352" cy="1613942"/>
          </a:xfrm>
        </p:grpSpPr>
        <p:sp>
          <p:nvSpPr>
            <p:cNvPr id="62" name="手繪多邊形 61"/>
            <p:cNvSpPr/>
            <p:nvPr/>
          </p:nvSpPr>
          <p:spPr>
            <a:xfrm>
              <a:off x="3197012" y="3543250"/>
              <a:ext cx="739140" cy="1592580"/>
            </a:xfrm>
            <a:custGeom>
              <a:avLst/>
              <a:gdLst>
                <a:gd name="connsiteX0" fmla="*/ 0 w 739140"/>
                <a:gd name="connsiteY0" fmla="*/ 144780 h 1592580"/>
                <a:gd name="connsiteX1" fmla="*/ 739140 w 739140"/>
                <a:gd name="connsiteY1" fmla="*/ 0 h 1592580"/>
                <a:gd name="connsiteX2" fmla="*/ 739140 w 739140"/>
                <a:gd name="connsiteY2" fmla="*/ 1455420 h 1592580"/>
                <a:gd name="connsiteX3" fmla="*/ 7620 w 739140"/>
                <a:gd name="connsiteY3" fmla="*/ 1592580 h 1592580"/>
                <a:gd name="connsiteX4" fmla="*/ 0 w 739140"/>
                <a:gd name="connsiteY4" fmla="*/ 144780 h 15925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9140" h="1592580">
                  <a:moveTo>
                    <a:pt x="0" y="144780"/>
                  </a:moveTo>
                  <a:lnTo>
                    <a:pt x="739140" y="0"/>
                  </a:lnTo>
                  <a:lnTo>
                    <a:pt x="739140" y="1455420"/>
                  </a:lnTo>
                  <a:lnTo>
                    <a:pt x="7620" y="1592580"/>
                  </a:lnTo>
                  <a:lnTo>
                    <a:pt x="0" y="144780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3" name="手繪多邊形 62"/>
            <p:cNvSpPr/>
            <p:nvPr/>
          </p:nvSpPr>
          <p:spPr>
            <a:xfrm>
              <a:off x="4192900" y="3553122"/>
              <a:ext cx="739140" cy="1592580"/>
            </a:xfrm>
            <a:custGeom>
              <a:avLst/>
              <a:gdLst>
                <a:gd name="connsiteX0" fmla="*/ 0 w 739140"/>
                <a:gd name="connsiteY0" fmla="*/ 144780 h 1592580"/>
                <a:gd name="connsiteX1" fmla="*/ 739140 w 739140"/>
                <a:gd name="connsiteY1" fmla="*/ 0 h 1592580"/>
                <a:gd name="connsiteX2" fmla="*/ 739140 w 739140"/>
                <a:gd name="connsiteY2" fmla="*/ 1455420 h 1592580"/>
                <a:gd name="connsiteX3" fmla="*/ 7620 w 739140"/>
                <a:gd name="connsiteY3" fmla="*/ 1592580 h 1592580"/>
                <a:gd name="connsiteX4" fmla="*/ 0 w 739140"/>
                <a:gd name="connsiteY4" fmla="*/ 144780 h 15925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9140" h="1592580">
                  <a:moveTo>
                    <a:pt x="0" y="144780"/>
                  </a:moveTo>
                  <a:lnTo>
                    <a:pt x="739140" y="0"/>
                  </a:lnTo>
                  <a:lnTo>
                    <a:pt x="739140" y="1455420"/>
                  </a:lnTo>
                  <a:lnTo>
                    <a:pt x="7620" y="1592580"/>
                  </a:lnTo>
                  <a:lnTo>
                    <a:pt x="0" y="144780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37" name="直線單箭頭接點 36"/>
            <p:cNvCxnSpPr/>
            <p:nvPr/>
          </p:nvCxnSpPr>
          <p:spPr>
            <a:xfrm rot="10800000" flipV="1">
              <a:off x="4211960" y="5004792"/>
              <a:ext cx="720080" cy="144016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單箭頭接點 37"/>
            <p:cNvCxnSpPr/>
            <p:nvPr/>
          </p:nvCxnSpPr>
          <p:spPr>
            <a:xfrm flipV="1">
              <a:off x="3203848" y="5148808"/>
              <a:ext cx="1008112" cy="8384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接點 38"/>
            <p:cNvCxnSpPr/>
            <p:nvPr/>
          </p:nvCxnSpPr>
          <p:spPr>
            <a:xfrm rot="5400000" flipH="1" flipV="1">
              <a:off x="2869456" y="4356720"/>
              <a:ext cx="1440160" cy="0"/>
            </a:xfrm>
            <a:prstGeom prst="line">
              <a:avLst/>
            </a:prstGeom>
            <a:ln w="22225">
              <a:solidFill>
                <a:schemeClr val="tx1"/>
              </a:solidFill>
              <a:prstDash val="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單箭頭接點 39"/>
            <p:cNvCxnSpPr/>
            <p:nvPr/>
          </p:nvCxnSpPr>
          <p:spPr>
            <a:xfrm rot="16200000" flipV="1">
              <a:off x="3432696" y="4513560"/>
              <a:ext cx="648072" cy="334392"/>
            </a:xfrm>
            <a:prstGeom prst="straightConnector1">
              <a:avLst/>
            </a:prstGeom>
            <a:ln w="22225">
              <a:solidFill>
                <a:schemeClr val="accent1">
                  <a:lumMod val="75000"/>
                </a:schemeClr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線接點 41"/>
            <p:cNvCxnSpPr/>
            <p:nvPr/>
          </p:nvCxnSpPr>
          <p:spPr>
            <a:xfrm rot="5400000" flipH="1" flipV="1">
              <a:off x="4247964" y="4320716"/>
              <a:ext cx="1368152" cy="0"/>
            </a:xfrm>
            <a:prstGeom prst="line">
              <a:avLst/>
            </a:prstGeom>
            <a:ln w="222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單箭頭接點 42"/>
            <p:cNvCxnSpPr/>
            <p:nvPr/>
          </p:nvCxnSpPr>
          <p:spPr>
            <a:xfrm>
              <a:off x="3923928" y="3564632"/>
              <a:ext cx="1008112" cy="1588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單箭頭接點 43"/>
            <p:cNvCxnSpPr/>
            <p:nvPr/>
          </p:nvCxnSpPr>
          <p:spPr>
            <a:xfrm rot="10800000" flipV="1">
              <a:off x="3203848" y="3564632"/>
              <a:ext cx="720080" cy="144016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線單箭頭接點 44"/>
            <p:cNvCxnSpPr/>
            <p:nvPr/>
          </p:nvCxnSpPr>
          <p:spPr>
            <a:xfrm rot="10800000" flipV="1">
              <a:off x="4211960" y="3564633"/>
              <a:ext cx="720080" cy="144016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單箭頭接點 45"/>
            <p:cNvCxnSpPr/>
            <p:nvPr/>
          </p:nvCxnSpPr>
          <p:spPr>
            <a:xfrm flipV="1">
              <a:off x="3203848" y="3708649"/>
              <a:ext cx="1008112" cy="8384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接點 46"/>
            <p:cNvCxnSpPr/>
            <p:nvPr/>
          </p:nvCxnSpPr>
          <p:spPr>
            <a:xfrm rot="5400000">
              <a:off x="2483768" y="4428728"/>
              <a:ext cx="1440160" cy="0"/>
            </a:xfrm>
            <a:prstGeom prst="line">
              <a:avLst/>
            </a:prstGeom>
            <a:ln w="222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 rot="5400000">
              <a:off x="3491880" y="4428728"/>
              <a:ext cx="1440160" cy="0"/>
            </a:xfrm>
            <a:prstGeom prst="line">
              <a:avLst/>
            </a:prstGeom>
            <a:ln w="222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橢圓 48"/>
            <p:cNvSpPr/>
            <p:nvPr/>
          </p:nvSpPr>
          <p:spPr>
            <a:xfrm>
              <a:off x="3517528" y="4284712"/>
              <a:ext cx="144016" cy="144016"/>
            </a:xfrm>
            <a:prstGeom prst="ellipse">
              <a:avLst/>
            </a:prstGeom>
            <a:solidFill>
              <a:srgbClr val="FF0000"/>
            </a:solidFill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0" name="橢圓 49"/>
            <p:cNvSpPr/>
            <p:nvPr/>
          </p:nvSpPr>
          <p:spPr>
            <a:xfrm>
              <a:off x="4525640" y="4293096"/>
              <a:ext cx="144016" cy="144016"/>
            </a:xfrm>
            <a:prstGeom prst="ellipse">
              <a:avLst/>
            </a:prstGeom>
            <a:solidFill>
              <a:srgbClr val="FF0000"/>
            </a:solidFill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51" name="直線單箭頭接點 50"/>
            <p:cNvCxnSpPr/>
            <p:nvPr/>
          </p:nvCxnSpPr>
          <p:spPr>
            <a:xfrm>
              <a:off x="3923928" y="5006379"/>
              <a:ext cx="1008112" cy="1588"/>
            </a:xfrm>
            <a:prstGeom prst="straightConnector1">
              <a:avLst/>
            </a:prstGeom>
            <a:ln w="22225">
              <a:solidFill>
                <a:srgbClr val="FF0000"/>
              </a:solidFill>
              <a:prstDash val="soli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單箭頭接點 51"/>
            <p:cNvCxnSpPr/>
            <p:nvPr/>
          </p:nvCxnSpPr>
          <p:spPr>
            <a:xfrm rot="10800000" flipV="1">
              <a:off x="3203848" y="5004791"/>
              <a:ext cx="720080" cy="144016"/>
            </a:xfrm>
            <a:prstGeom prst="straightConnector1">
              <a:avLst/>
            </a:prstGeom>
            <a:ln w="22225">
              <a:solidFill>
                <a:srgbClr val="FF0000"/>
              </a:solidFill>
              <a:prstDash val="soli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接點 52"/>
            <p:cNvCxnSpPr/>
            <p:nvPr/>
          </p:nvCxnSpPr>
          <p:spPr>
            <a:xfrm rot="5400000" flipH="1" flipV="1">
              <a:off x="3203848" y="4286299"/>
              <a:ext cx="1440160" cy="0"/>
            </a:xfrm>
            <a:prstGeom prst="line">
              <a:avLst/>
            </a:prstGeom>
            <a:ln w="22225">
              <a:solidFill>
                <a:srgbClr val="FF0000"/>
              </a:solidFill>
              <a:prstDash val="soli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單箭頭接點 54"/>
            <p:cNvCxnSpPr/>
            <p:nvPr/>
          </p:nvCxnSpPr>
          <p:spPr>
            <a:xfrm rot="16200000" flipV="1">
              <a:off x="3098303" y="3865488"/>
              <a:ext cx="648072" cy="334392"/>
            </a:xfrm>
            <a:prstGeom prst="straightConnector1">
              <a:avLst/>
            </a:prstGeom>
            <a:ln w="22225">
              <a:solidFill>
                <a:schemeClr val="accent1">
                  <a:lumMod val="75000"/>
                </a:schemeClr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橢圓 55"/>
            <p:cNvSpPr/>
            <p:nvPr/>
          </p:nvSpPr>
          <p:spPr>
            <a:xfrm>
              <a:off x="3995936" y="5004420"/>
              <a:ext cx="144016" cy="144016"/>
            </a:xfrm>
            <a:prstGeom prst="ellipse">
              <a:avLst/>
            </a:prstGeom>
            <a:solidFill>
              <a:srgbClr val="92D050"/>
            </a:solidFill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57" name="直線單箭頭接點 56"/>
            <p:cNvCxnSpPr/>
            <p:nvPr/>
          </p:nvCxnSpPr>
          <p:spPr>
            <a:xfrm rot="16200000" flipV="1">
              <a:off x="3585096" y="4585197"/>
              <a:ext cx="648072" cy="334392"/>
            </a:xfrm>
            <a:prstGeom prst="straightConnector1">
              <a:avLst/>
            </a:prstGeom>
            <a:ln w="22225">
              <a:solidFill>
                <a:schemeClr val="accent1">
                  <a:lumMod val="75000"/>
                </a:schemeClr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橢圓 57"/>
            <p:cNvSpPr/>
            <p:nvPr/>
          </p:nvSpPr>
          <p:spPr>
            <a:xfrm>
              <a:off x="3707904" y="4356348"/>
              <a:ext cx="144016" cy="144016"/>
            </a:xfrm>
            <a:prstGeom prst="ellipse">
              <a:avLst/>
            </a:prstGeom>
            <a:solidFill>
              <a:srgbClr val="FFFF00"/>
            </a:solidFill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9" name="橢圓 58"/>
            <p:cNvSpPr/>
            <p:nvPr/>
          </p:nvSpPr>
          <p:spPr>
            <a:xfrm>
              <a:off x="4355976" y="4212332"/>
              <a:ext cx="144016" cy="144016"/>
            </a:xfrm>
            <a:prstGeom prst="ellipse">
              <a:avLst/>
            </a:prstGeom>
            <a:solidFill>
              <a:srgbClr val="FFFF00">
                <a:alpha val="70000"/>
              </a:srgbClr>
            </a:solidFill>
            <a:ln w="22225">
              <a:solidFill>
                <a:schemeClr val="tx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0" name="橢圓 59"/>
            <p:cNvSpPr/>
            <p:nvPr/>
          </p:nvSpPr>
          <p:spPr>
            <a:xfrm>
              <a:off x="3995936" y="3564260"/>
              <a:ext cx="144016" cy="144016"/>
            </a:xfrm>
            <a:prstGeom prst="ellipse">
              <a:avLst/>
            </a:prstGeom>
            <a:solidFill>
              <a:srgbClr val="92D050"/>
            </a:solidFill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61" name="直線單箭頭接點 60"/>
            <p:cNvCxnSpPr/>
            <p:nvPr/>
          </p:nvCxnSpPr>
          <p:spPr>
            <a:xfrm rot="16200000" flipV="1">
              <a:off x="4440808" y="4521945"/>
              <a:ext cx="648072" cy="334392"/>
            </a:xfrm>
            <a:prstGeom prst="straightConnector1">
              <a:avLst/>
            </a:prstGeom>
            <a:ln w="22225">
              <a:solidFill>
                <a:schemeClr val="accent1">
                  <a:lumMod val="75000"/>
                </a:schemeClr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單箭頭接點 63"/>
            <p:cNvCxnSpPr/>
            <p:nvPr/>
          </p:nvCxnSpPr>
          <p:spPr>
            <a:xfrm>
              <a:off x="3635897" y="4365104"/>
              <a:ext cx="1008112" cy="1588"/>
            </a:xfrm>
            <a:prstGeom prst="straightConnector1">
              <a:avLst/>
            </a:prstGeom>
            <a:ln w="22225">
              <a:solidFill>
                <a:schemeClr val="accent6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單箭頭接點 64"/>
            <p:cNvCxnSpPr/>
            <p:nvPr/>
          </p:nvCxnSpPr>
          <p:spPr>
            <a:xfrm rot="10800000" flipV="1">
              <a:off x="2915817" y="4365104"/>
              <a:ext cx="720080" cy="144016"/>
            </a:xfrm>
            <a:prstGeom prst="straightConnector1">
              <a:avLst/>
            </a:prstGeom>
            <a:ln w="22225">
              <a:solidFill>
                <a:schemeClr val="accent6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線單箭頭接點 65"/>
            <p:cNvCxnSpPr/>
            <p:nvPr/>
          </p:nvCxnSpPr>
          <p:spPr>
            <a:xfrm rot="10800000" flipV="1">
              <a:off x="3923929" y="4365105"/>
              <a:ext cx="720080" cy="144016"/>
            </a:xfrm>
            <a:prstGeom prst="straightConnector1">
              <a:avLst/>
            </a:prstGeom>
            <a:ln w="22225">
              <a:solidFill>
                <a:schemeClr val="accent6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單箭頭接點 66"/>
            <p:cNvCxnSpPr/>
            <p:nvPr/>
          </p:nvCxnSpPr>
          <p:spPr>
            <a:xfrm flipV="1">
              <a:off x="2915817" y="4509121"/>
              <a:ext cx="1008112" cy="8384"/>
            </a:xfrm>
            <a:prstGeom prst="straightConnector1">
              <a:avLst/>
            </a:prstGeom>
            <a:ln w="22225">
              <a:solidFill>
                <a:schemeClr val="accent6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單箭頭接點 67"/>
            <p:cNvCxnSpPr/>
            <p:nvPr/>
          </p:nvCxnSpPr>
          <p:spPr>
            <a:xfrm>
              <a:off x="3203848" y="3717032"/>
              <a:ext cx="1008112" cy="1588"/>
            </a:xfrm>
            <a:prstGeom prst="straightConnector1">
              <a:avLst/>
            </a:prstGeom>
            <a:ln w="22225">
              <a:solidFill>
                <a:schemeClr val="accent6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單箭頭接點 68"/>
            <p:cNvCxnSpPr/>
            <p:nvPr/>
          </p:nvCxnSpPr>
          <p:spPr>
            <a:xfrm rot="10800000" flipV="1">
              <a:off x="2483768" y="3717032"/>
              <a:ext cx="720080" cy="144016"/>
            </a:xfrm>
            <a:prstGeom prst="straightConnector1">
              <a:avLst/>
            </a:prstGeom>
            <a:ln w="22225">
              <a:solidFill>
                <a:schemeClr val="accent6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單箭頭接點 69"/>
            <p:cNvCxnSpPr/>
            <p:nvPr/>
          </p:nvCxnSpPr>
          <p:spPr>
            <a:xfrm rot="10800000" flipV="1">
              <a:off x="3491880" y="3717033"/>
              <a:ext cx="720080" cy="144016"/>
            </a:xfrm>
            <a:prstGeom prst="straightConnector1">
              <a:avLst/>
            </a:prstGeom>
            <a:ln w="22225">
              <a:solidFill>
                <a:schemeClr val="accent6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單箭頭接點 70"/>
            <p:cNvCxnSpPr/>
            <p:nvPr/>
          </p:nvCxnSpPr>
          <p:spPr>
            <a:xfrm flipV="1">
              <a:off x="2483768" y="3861049"/>
              <a:ext cx="1008112" cy="8384"/>
            </a:xfrm>
            <a:prstGeom prst="straightConnector1">
              <a:avLst/>
            </a:prstGeom>
            <a:ln w="22225">
              <a:solidFill>
                <a:schemeClr val="accent6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橢圓 71"/>
            <p:cNvSpPr/>
            <p:nvPr/>
          </p:nvSpPr>
          <p:spPr>
            <a:xfrm>
              <a:off x="3275856" y="3716660"/>
              <a:ext cx="144016" cy="144016"/>
            </a:xfrm>
            <a:prstGeom prst="ellips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73" name="直線單箭頭接點 72"/>
            <p:cNvCxnSpPr/>
            <p:nvPr/>
          </p:nvCxnSpPr>
          <p:spPr>
            <a:xfrm>
              <a:off x="4644008" y="4860775"/>
              <a:ext cx="1008112" cy="1588"/>
            </a:xfrm>
            <a:prstGeom prst="straightConnector1">
              <a:avLst/>
            </a:prstGeom>
            <a:ln w="22225">
              <a:solidFill>
                <a:schemeClr val="accent3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單箭頭接點 73"/>
            <p:cNvCxnSpPr/>
            <p:nvPr/>
          </p:nvCxnSpPr>
          <p:spPr>
            <a:xfrm rot="10800000" flipV="1">
              <a:off x="3923928" y="4860775"/>
              <a:ext cx="720080" cy="144016"/>
            </a:xfrm>
            <a:prstGeom prst="straightConnector1">
              <a:avLst/>
            </a:prstGeom>
            <a:ln w="22225">
              <a:solidFill>
                <a:schemeClr val="accent3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單箭頭接點 74"/>
            <p:cNvCxnSpPr/>
            <p:nvPr/>
          </p:nvCxnSpPr>
          <p:spPr>
            <a:xfrm rot="10800000" flipV="1">
              <a:off x="4932040" y="4860776"/>
              <a:ext cx="720080" cy="144016"/>
            </a:xfrm>
            <a:prstGeom prst="straightConnector1">
              <a:avLst/>
            </a:prstGeom>
            <a:ln w="22225">
              <a:solidFill>
                <a:schemeClr val="accent3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單箭頭接點 75"/>
            <p:cNvCxnSpPr/>
            <p:nvPr/>
          </p:nvCxnSpPr>
          <p:spPr>
            <a:xfrm flipV="1">
              <a:off x="3923928" y="5004792"/>
              <a:ext cx="1008112" cy="8384"/>
            </a:xfrm>
            <a:prstGeom prst="straightConnector1">
              <a:avLst/>
            </a:prstGeom>
            <a:ln w="22225">
              <a:solidFill>
                <a:schemeClr val="accent3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橢圓 76"/>
            <p:cNvSpPr/>
            <p:nvPr/>
          </p:nvSpPr>
          <p:spPr>
            <a:xfrm>
              <a:off x="4716016" y="4869160"/>
              <a:ext cx="144016" cy="144016"/>
            </a:xfrm>
            <a:prstGeom prst="ellipse">
              <a:avLst/>
            </a:prstGeom>
            <a:ln w="22225">
              <a:solidFill>
                <a:schemeClr val="tx1">
                  <a:alpha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78" name="直線單箭頭接點 77"/>
            <p:cNvCxnSpPr/>
            <p:nvPr/>
          </p:nvCxnSpPr>
          <p:spPr>
            <a:xfrm rot="16200000" flipV="1">
              <a:off x="4271144" y="4449937"/>
              <a:ext cx="648072" cy="334392"/>
            </a:xfrm>
            <a:prstGeom prst="straightConnector1">
              <a:avLst/>
            </a:prstGeom>
            <a:ln w="22225">
              <a:solidFill>
                <a:schemeClr val="accent1">
                  <a:lumMod val="75000"/>
                </a:schemeClr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9" name="橢圓 78"/>
          <p:cNvSpPr/>
          <p:nvPr/>
        </p:nvSpPr>
        <p:spPr>
          <a:xfrm>
            <a:off x="6228184" y="3861048"/>
            <a:ext cx="144016" cy="144016"/>
          </a:xfrm>
          <a:prstGeom prst="ellipse">
            <a:avLst/>
          </a:prstGeom>
          <a:solidFill>
            <a:srgbClr val="FF0000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0" name="橢圓 79"/>
          <p:cNvSpPr/>
          <p:nvPr/>
        </p:nvSpPr>
        <p:spPr>
          <a:xfrm>
            <a:off x="6228184" y="3356992"/>
            <a:ext cx="144016" cy="144016"/>
          </a:xfrm>
          <a:prstGeom prst="ellipse">
            <a:avLst/>
          </a:prstGeom>
          <a:solidFill>
            <a:srgbClr val="92D050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1" name="橢圓 80"/>
          <p:cNvSpPr/>
          <p:nvPr/>
        </p:nvSpPr>
        <p:spPr>
          <a:xfrm>
            <a:off x="6228184" y="4365104"/>
            <a:ext cx="144016" cy="144016"/>
          </a:xfrm>
          <a:prstGeom prst="ellipse">
            <a:avLst/>
          </a:prstGeom>
          <a:solidFill>
            <a:srgbClr val="FFFF00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4" name="文字方塊 33"/>
          <p:cNvSpPr txBox="1"/>
          <p:nvPr/>
        </p:nvSpPr>
        <p:spPr>
          <a:xfrm>
            <a:off x="6660232" y="3068960"/>
            <a:ext cx="22140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Up &amp; Down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" name="文字方塊 81"/>
          <p:cNvSpPr txBox="1"/>
          <p:nvPr/>
        </p:nvSpPr>
        <p:spPr>
          <a:xfrm>
            <a:off x="6660232" y="3636313"/>
            <a:ext cx="2303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Left &amp; Right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3" name="文字方塊 82"/>
          <p:cNvSpPr txBox="1"/>
          <p:nvPr/>
        </p:nvSpPr>
        <p:spPr>
          <a:xfrm>
            <a:off x="6660232" y="4140369"/>
            <a:ext cx="24416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Front &amp; Back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695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419043" y="1484784"/>
            <a:ext cx="660648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altLang="zh-TW" sz="3200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Orthorhombic </a:t>
            </a:r>
            <a:r>
              <a:rPr lang="en-US" altLang="zh-TW" sz="32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 </a:t>
            </a:r>
            <a:r>
              <a:rPr lang="en-US" altLang="zh-TW" sz="3200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altLang="zh-TW" sz="32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types</a:t>
            </a:r>
            <a:endParaRPr lang="zh-TW" altLang="zh-TW" sz="32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600200" indent="-1600200">
              <a:spcAft>
                <a:spcPts val="0"/>
              </a:spcAft>
            </a:pPr>
            <a:r>
              <a:rPr lang="en-US" altLang="zh-TW" sz="3200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TW" sz="32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Primitive orthorhombic</a:t>
            </a:r>
            <a:r>
              <a:rPr lang="en-US" altLang="zh-TW" sz="3200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TW" altLang="zh-TW" sz="32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32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Base centered </a:t>
            </a:r>
            <a:r>
              <a:rPr lang="en-US" altLang="zh-TW" sz="3200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orthorhombic</a:t>
            </a:r>
          </a:p>
          <a:p>
            <a:r>
              <a:rPr lang="en-US" altLang="zh-TW" sz="3200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Body </a:t>
            </a:r>
            <a:r>
              <a:rPr lang="en-US" altLang="zh-TW" sz="32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centered </a:t>
            </a:r>
            <a:r>
              <a:rPr lang="en-US" altLang="zh-TW" sz="3200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orthorhombic</a:t>
            </a:r>
          </a:p>
          <a:p>
            <a:r>
              <a:rPr lang="en-US" altLang="zh-TW" sz="3200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Face </a:t>
            </a:r>
            <a:r>
              <a:rPr lang="en-US" altLang="zh-TW" sz="32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centered </a:t>
            </a:r>
            <a:r>
              <a:rPr lang="en-US" altLang="zh-TW" sz="3200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orthorhombic</a:t>
            </a:r>
            <a:endParaRPr lang="zh-TW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0173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115616" y="260648"/>
            <a:ext cx="375051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kern="1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(4) Tetragonal system</a:t>
            </a:r>
            <a:endParaRPr lang="zh-TW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" name="Group 1263"/>
          <p:cNvGrpSpPr>
            <a:grpSpLocks/>
          </p:cNvGrpSpPr>
          <p:nvPr/>
        </p:nvGrpSpPr>
        <p:grpSpPr bwMode="auto">
          <a:xfrm>
            <a:off x="2411760" y="1124744"/>
            <a:ext cx="1827913" cy="2128273"/>
            <a:chOff x="4215" y="14040"/>
            <a:chExt cx="1238" cy="1658"/>
          </a:xfrm>
        </p:grpSpPr>
        <p:sp>
          <p:nvSpPr>
            <p:cNvPr id="4" name="AutoShape 838"/>
            <p:cNvSpPr>
              <a:spLocks noChangeArrowheads="1"/>
            </p:cNvSpPr>
            <p:nvPr/>
          </p:nvSpPr>
          <p:spPr bwMode="auto">
            <a:xfrm>
              <a:off x="4320" y="14129"/>
              <a:ext cx="1080" cy="360"/>
            </a:xfrm>
            <a:prstGeom prst="parallelogram">
              <a:avLst>
                <a:gd name="adj" fmla="val 75000"/>
              </a:avLst>
            </a:prstGeom>
            <a:solidFill>
              <a:srgbClr val="FFFFFF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5" name="Rectangle 839"/>
            <p:cNvSpPr>
              <a:spLocks noChangeArrowheads="1"/>
            </p:cNvSpPr>
            <p:nvPr/>
          </p:nvSpPr>
          <p:spPr bwMode="auto">
            <a:xfrm>
              <a:off x="4320" y="14460"/>
              <a:ext cx="825" cy="1200"/>
            </a:xfrm>
            <a:prstGeom prst="rect">
              <a:avLst/>
            </a:prstGeom>
            <a:solidFill>
              <a:srgbClr val="FFFFFF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6" name="Rectangle 840"/>
            <p:cNvSpPr>
              <a:spLocks noChangeArrowheads="1"/>
            </p:cNvSpPr>
            <p:nvPr/>
          </p:nvSpPr>
          <p:spPr bwMode="auto">
            <a:xfrm>
              <a:off x="4590" y="14115"/>
              <a:ext cx="825" cy="1200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7" name="AutoShape 841"/>
            <p:cNvSpPr>
              <a:spLocks noChangeArrowheads="1"/>
            </p:cNvSpPr>
            <p:nvPr/>
          </p:nvSpPr>
          <p:spPr bwMode="auto">
            <a:xfrm>
              <a:off x="4320" y="15307"/>
              <a:ext cx="1080" cy="360"/>
            </a:xfrm>
            <a:prstGeom prst="parallelogram">
              <a:avLst>
                <a:gd name="adj" fmla="val 75000"/>
              </a:avLst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8" name="Oval 842"/>
            <p:cNvSpPr>
              <a:spLocks noChangeArrowheads="1"/>
            </p:cNvSpPr>
            <p:nvPr/>
          </p:nvSpPr>
          <p:spPr bwMode="auto">
            <a:xfrm>
              <a:off x="4545" y="14040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9" name="Oval 843"/>
            <p:cNvSpPr>
              <a:spLocks noChangeArrowheads="1"/>
            </p:cNvSpPr>
            <p:nvPr/>
          </p:nvSpPr>
          <p:spPr bwMode="auto">
            <a:xfrm>
              <a:off x="5340" y="14040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10" name="Oval 844"/>
            <p:cNvSpPr>
              <a:spLocks noChangeArrowheads="1"/>
            </p:cNvSpPr>
            <p:nvPr/>
          </p:nvSpPr>
          <p:spPr bwMode="auto">
            <a:xfrm>
              <a:off x="4275" y="14400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11" name="Oval 845"/>
            <p:cNvSpPr>
              <a:spLocks noChangeArrowheads="1"/>
            </p:cNvSpPr>
            <p:nvPr/>
          </p:nvSpPr>
          <p:spPr bwMode="auto">
            <a:xfrm>
              <a:off x="5070" y="14400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12" name="Oval 846"/>
            <p:cNvSpPr>
              <a:spLocks noChangeArrowheads="1"/>
            </p:cNvSpPr>
            <p:nvPr/>
          </p:nvSpPr>
          <p:spPr bwMode="auto">
            <a:xfrm>
              <a:off x="4545" y="15225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13" name="Oval 847"/>
            <p:cNvSpPr>
              <a:spLocks noChangeArrowheads="1"/>
            </p:cNvSpPr>
            <p:nvPr/>
          </p:nvSpPr>
          <p:spPr bwMode="auto">
            <a:xfrm>
              <a:off x="5340" y="15225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14" name="Oval 848"/>
            <p:cNvSpPr>
              <a:spLocks noChangeArrowheads="1"/>
            </p:cNvSpPr>
            <p:nvPr/>
          </p:nvSpPr>
          <p:spPr bwMode="auto">
            <a:xfrm>
              <a:off x="4275" y="15585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15" name="Oval 849"/>
            <p:cNvSpPr>
              <a:spLocks noChangeArrowheads="1"/>
            </p:cNvSpPr>
            <p:nvPr/>
          </p:nvSpPr>
          <p:spPr bwMode="auto">
            <a:xfrm>
              <a:off x="5070" y="15585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18" name="Text Box 853"/>
            <p:cNvSpPr txBox="1">
              <a:spLocks noChangeArrowheads="1"/>
            </p:cNvSpPr>
            <p:nvPr/>
          </p:nvSpPr>
          <p:spPr bwMode="auto">
            <a:xfrm>
              <a:off x="4215" y="15000"/>
              <a:ext cx="528" cy="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endParaRPr lang="zh-TW" sz="1200" kern="100">
                <a:effectLst/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</p:grpSp>
      <p:sp>
        <p:nvSpPr>
          <p:cNvPr id="22" name="文字方塊 21"/>
          <p:cNvSpPr txBox="1"/>
          <p:nvPr/>
        </p:nvSpPr>
        <p:spPr>
          <a:xfrm>
            <a:off x="2483768" y="2484185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TW" altLang="en-US" sz="32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文字方塊 22"/>
          <p:cNvSpPr txBox="1"/>
          <p:nvPr/>
        </p:nvSpPr>
        <p:spPr>
          <a:xfrm>
            <a:off x="3318054" y="2204864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zh-TW" altLang="en-US" sz="32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文字方塊 23"/>
          <p:cNvSpPr txBox="1"/>
          <p:nvPr/>
        </p:nvSpPr>
        <p:spPr>
          <a:xfrm>
            <a:off x="2592614" y="1828178"/>
            <a:ext cx="3674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zh-TW" altLang="en-US" sz="32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文字方塊 24"/>
              <p:cNvSpPr txBox="1"/>
              <p:nvPr/>
            </p:nvSpPr>
            <p:spPr>
              <a:xfrm>
                <a:off x="2915816" y="2196153"/>
                <a:ext cx="546560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TW" altLang="en-US" sz="320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𝛼</m:t>
                      </m:r>
                    </m:oMath>
                  </m:oMathPara>
                </a14:m>
                <a:endParaRPr lang="zh-TW" altLang="en-US" sz="3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5" name="文字方塊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5816" y="2196153"/>
                <a:ext cx="546560" cy="584775"/>
              </a:xfrm>
              <a:prstGeom prst="rect">
                <a:avLst/>
              </a:prstGeom>
              <a:blipFill rotWithShape="0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文字方塊 25"/>
              <p:cNvSpPr txBox="1"/>
              <p:nvPr/>
            </p:nvSpPr>
            <p:spPr>
              <a:xfrm>
                <a:off x="2915816" y="2628201"/>
                <a:ext cx="51469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TW" altLang="en-US" sz="320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𝛾</m:t>
                      </m:r>
                    </m:oMath>
                  </m:oMathPara>
                </a14:m>
                <a:endParaRPr lang="zh-TW" altLang="en-US" sz="3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6" name="文字方塊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5816" y="2628201"/>
                <a:ext cx="514692" cy="584775"/>
              </a:xfrm>
              <a:prstGeom prst="rect">
                <a:avLst/>
              </a:prstGeom>
              <a:blipFill rotWithShape="0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文字方塊 26"/>
              <p:cNvSpPr txBox="1"/>
              <p:nvPr/>
            </p:nvSpPr>
            <p:spPr>
              <a:xfrm>
                <a:off x="2555776" y="2204864"/>
                <a:ext cx="546560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TW" altLang="en-US" sz="320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𝛽</m:t>
                      </m:r>
                    </m:oMath>
                  </m:oMathPara>
                </a14:m>
                <a:endParaRPr lang="zh-TW" altLang="en-US" sz="3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7" name="文字方塊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5776" y="2204864"/>
                <a:ext cx="546560" cy="584775"/>
              </a:xfrm>
              <a:prstGeom prst="rect">
                <a:avLst/>
              </a:prstGeom>
              <a:blipFill rotWithShape="0"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矩形 27"/>
              <p:cNvSpPr/>
              <p:nvPr/>
            </p:nvSpPr>
            <p:spPr>
              <a:xfrm>
                <a:off x="5004048" y="1631702"/>
                <a:ext cx="3363421" cy="10772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TW" sz="3200" dirty="0" smtClean="0">
                    <a:solidFill>
                      <a:srgbClr val="0000FF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r>
                      <a:rPr lang="en-US" altLang="zh-TW" sz="320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altLang="zh-TW" sz="3200" b="0" i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zh-TW" sz="320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altLang="zh-TW" sz="320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</m:t>
                    </m:r>
                    <m:r>
                      <a:rPr lang="en-US" altLang="zh-TW" sz="32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𝑐</m:t>
                    </m:r>
                  </m:oMath>
                </a14:m>
                <a:r>
                  <a:rPr lang="en-US" altLang="zh-TW" sz="3200" dirty="0" smtClean="0">
                    <a:solidFill>
                      <a:srgbClr val="0000FF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;</a:t>
                </a:r>
              </a:p>
              <a:p>
                <a:r>
                  <a:rPr lang="en-US" altLang="zh-TW" sz="3200" dirty="0" smtClean="0">
                    <a:solidFill>
                      <a:srgbClr val="0000FF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l-GR" altLang="zh-TW" sz="320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𝛼</m:t>
                    </m:r>
                    <m:r>
                      <a:rPr lang="en-US" altLang="zh-TW" sz="32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l-GR" altLang="zh-TW" sz="320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𝛽</m:t>
                    </m:r>
                    <m:r>
                      <a:rPr lang="en-US" altLang="zh-TW" sz="32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zh-TW" altLang="en-US" sz="3200" i="1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𝛾</m:t>
                    </m:r>
                    <m:r>
                      <m:rPr>
                        <m:nor/>
                      </m:rPr>
                      <a:rPr lang="en-US" altLang="zh-TW" sz="3200" b="0" i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altLang="zh-TW" sz="3200" b="0" i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 </m:t>
                    </m:r>
                    <m:r>
                      <m:rPr>
                        <m:nor/>
                      </m:rPr>
                      <a:rPr lang="en-US" altLang="zh-TW" sz="3200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90</m:t>
                    </m:r>
                    <m:r>
                      <m:rPr>
                        <m:nor/>
                      </m:rPr>
                      <a:rPr lang="en-US" altLang="zh-TW" sz="3200" baseline="30000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o</m:t>
                    </m:r>
                  </m:oMath>
                </a14:m>
                <a:r>
                  <a:rPr lang="en-US" altLang="zh-TW" sz="3200" dirty="0" smtClean="0">
                    <a:solidFill>
                      <a:srgbClr val="0000FF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)</a:t>
                </a:r>
                <a:r>
                  <a:rPr lang="en-US" altLang="zh-TW" sz="3200" kern="1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zh-TW" alt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8" name="矩形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48" y="1631702"/>
                <a:ext cx="3363421" cy="1077218"/>
              </a:xfrm>
              <a:prstGeom prst="rect">
                <a:avLst/>
              </a:prstGeom>
              <a:blipFill rotWithShape="0">
                <a:blip r:embed="rId5" cstate="print"/>
                <a:stretch>
                  <a:fillRect l="-4710" t="-7955" r="-543" b="-1761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矩形 28"/>
          <p:cNvSpPr/>
          <p:nvPr/>
        </p:nvSpPr>
        <p:spPr>
          <a:xfrm>
            <a:off x="1763688" y="3429000"/>
            <a:ext cx="267092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 tetrad axis</a:t>
            </a:r>
            <a:endParaRPr lang="zh-TW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1811083" y="4149080"/>
            <a:ext cx="45961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starting from </a:t>
            </a:r>
            <a:r>
              <a:rPr lang="en-US" altLang="zh-TW" sz="3200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square lattice</a:t>
            </a:r>
            <a:endParaRPr lang="zh-TW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矩形 30"/>
              <p:cNvSpPr/>
              <p:nvPr/>
            </p:nvSpPr>
            <p:spPr>
              <a:xfrm>
                <a:off x="3995936" y="4716433"/>
                <a:ext cx="3028586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TW" sz="3200" dirty="0" smtClean="0">
                    <a:solidFill>
                      <a:srgbClr val="0000FF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r>
                      <a:rPr lang="en-US" altLang="zh-TW" sz="320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altLang="zh-TW" sz="3200" b="0" i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zh-TW" sz="320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𝑏</m:t>
                    </m:r>
                  </m:oMath>
                </a14:m>
                <a:r>
                  <a:rPr lang="en-US" altLang="zh-TW" sz="3200" dirty="0" smtClean="0">
                    <a:solidFill>
                      <a:srgbClr val="0000FF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; </a:t>
                </a:r>
                <a14:m>
                  <m:oMath xmlns:m="http://schemas.openxmlformats.org/officeDocument/2006/math">
                    <m:r>
                      <a:rPr lang="zh-TW" altLang="en-US" sz="3200" i="1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𝛾</m:t>
                    </m:r>
                    <m:r>
                      <m:rPr>
                        <m:nor/>
                      </m:rPr>
                      <a:rPr lang="en-US" altLang="zh-TW" sz="3200" b="0" i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altLang="zh-TW" sz="3200" b="0" i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 </m:t>
                    </m:r>
                    <m:r>
                      <m:rPr>
                        <m:nor/>
                      </m:rPr>
                      <a:rPr lang="en-US" altLang="zh-TW" sz="3200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90</m:t>
                    </m:r>
                    <m:r>
                      <m:rPr>
                        <m:nor/>
                      </m:rPr>
                      <a:rPr lang="en-US" altLang="zh-TW" sz="3200" baseline="30000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o</m:t>
                    </m:r>
                  </m:oMath>
                </a14:m>
                <a:r>
                  <a:rPr lang="en-US" altLang="zh-TW" sz="3200" dirty="0" smtClean="0">
                    <a:solidFill>
                      <a:srgbClr val="0000FF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)</a:t>
                </a:r>
                <a:r>
                  <a:rPr lang="en-US" altLang="zh-TW" sz="3200" kern="1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zh-TW" alt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1" name="矩形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4716433"/>
                <a:ext cx="3028586" cy="584775"/>
              </a:xfrm>
              <a:prstGeom prst="rect">
                <a:avLst/>
              </a:prstGeom>
              <a:blipFill rotWithShape="0">
                <a:blip r:embed="rId6" cstate="print"/>
                <a:stretch>
                  <a:fillRect l="-5242" t="-14583" r="-806" b="-3229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43861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475656" y="260648"/>
            <a:ext cx="45961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starting from </a:t>
            </a:r>
            <a:r>
              <a:rPr lang="en-US" altLang="zh-TW" sz="3200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square lattice</a:t>
            </a:r>
            <a:endParaRPr lang="zh-TW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矩形 2"/>
              <p:cNvSpPr/>
              <p:nvPr/>
            </p:nvSpPr>
            <p:spPr>
              <a:xfrm>
                <a:off x="6071786" y="260647"/>
                <a:ext cx="3028586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TW" sz="3200" dirty="0" smtClean="0">
                    <a:solidFill>
                      <a:srgbClr val="0000FF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r>
                      <a:rPr lang="en-US" altLang="zh-TW" sz="320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altLang="zh-TW" sz="3200" b="0" i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zh-TW" sz="320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𝑏</m:t>
                    </m:r>
                  </m:oMath>
                </a14:m>
                <a:r>
                  <a:rPr lang="en-US" altLang="zh-TW" sz="3200" dirty="0" smtClean="0">
                    <a:solidFill>
                      <a:srgbClr val="0000FF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; </a:t>
                </a:r>
                <a14:m>
                  <m:oMath xmlns:m="http://schemas.openxmlformats.org/officeDocument/2006/math">
                    <m:r>
                      <a:rPr lang="zh-TW" altLang="en-US" sz="3200" i="1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𝛾</m:t>
                    </m:r>
                    <m:r>
                      <m:rPr>
                        <m:nor/>
                      </m:rPr>
                      <a:rPr lang="en-US" altLang="zh-TW" sz="3200" b="0" i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altLang="zh-TW" sz="3200" b="0" i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 </m:t>
                    </m:r>
                    <m:r>
                      <m:rPr>
                        <m:nor/>
                      </m:rPr>
                      <a:rPr lang="en-US" altLang="zh-TW" sz="3200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90</m:t>
                    </m:r>
                    <m:r>
                      <m:rPr>
                        <m:nor/>
                      </m:rPr>
                      <a:rPr lang="en-US" altLang="zh-TW" sz="3200" baseline="30000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o</m:t>
                    </m:r>
                  </m:oMath>
                </a14:m>
                <a:r>
                  <a:rPr lang="en-US" altLang="zh-TW" sz="3200" dirty="0" smtClean="0">
                    <a:solidFill>
                      <a:srgbClr val="0000FF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)</a:t>
                </a:r>
                <a:r>
                  <a:rPr lang="en-US" altLang="zh-TW" sz="3200" kern="1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zh-TW" alt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矩形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1786" y="260647"/>
                <a:ext cx="3028586" cy="584775"/>
              </a:xfrm>
              <a:prstGeom prst="rect">
                <a:avLst/>
              </a:prstGeom>
              <a:blipFill rotWithShape="0">
                <a:blip r:embed="rId2" cstate="print"/>
                <a:stretch>
                  <a:fillRect l="-5030" t="-14583" r="-805" b="-3229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圖片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980728"/>
            <a:ext cx="2016224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矩形 4"/>
          <p:cNvSpPr/>
          <p:nvPr/>
        </p:nvSpPr>
        <p:spPr>
          <a:xfrm>
            <a:off x="1115616" y="2700209"/>
            <a:ext cx="50497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en-US" altLang="zh-TW" sz="32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 maintain 4-fold symmetry</a:t>
            </a:r>
            <a:endParaRPr lang="zh-TW" altLang="zh-TW" sz="32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109475" y="3348281"/>
            <a:ext cx="511870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(a) Primitive tetragonal lattice</a:t>
            </a:r>
            <a:endParaRPr lang="zh-TW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" name="Group 857"/>
          <p:cNvGrpSpPr>
            <a:grpSpLocks/>
          </p:cNvGrpSpPr>
          <p:nvPr/>
        </p:nvGrpSpPr>
        <p:grpSpPr bwMode="auto">
          <a:xfrm>
            <a:off x="2129852" y="4220893"/>
            <a:ext cx="6489177" cy="1566950"/>
            <a:chOff x="4275" y="3540"/>
            <a:chExt cx="6641" cy="1785"/>
          </a:xfrm>
        </p:grpSpPr>
        <p:sp>
          <p:nvSpPr>
            <p:cNvPr id="8" name="AutoShape 858"/>
            <p:cNvSpPr>
              <a:spLocks noChangeArrowheads="1"/>
            </p:cNvSpPr>
            <p:nvPr/>
          </p:nvSpPr>
          <p:spPr bwMode="auto">
            <a:xfrm>
              <a:off x="4320" y="3600"/>
              <a:ext cx="1080" cy="360"/>
            </a:xfrm>
            <a:prstGeom prst="parallelogram">
              <a:avLst>
                <a:gd name="adj" fmla="val 75000"/>
              </a:avLst>
            </a:prstGeom>
            <a:solidFill>
              <a:srgbClr val="FFFFFF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9" name="Rectangle 859"/>
            <p:cNvSpPr>
              <a:spLocks noChangeArrowheads="1"/>
            </p:cNvSpPr>
            <p:nvPr/>
          </p:nvSpPr>
          <p:spPr bwMode="auto">
            <a:xfrm>
              <a:off x="4320" y="3960"/>
              <a:ext cx="825" cy="1200"/>
            </a:xfrm>
            <a:prstGeom prst="rect">
              <a:avLst/>
            </a:prstGeom>
            <a:solidFill>
              <a:srgbClr val="FFFFFF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10" name="Rectangle 860"/>
            <p:cNvSpPr>
              <a:spLocks noChangeArrowheads="1"/>
            </p:cNvSpPr>
            <p:nvPr/>
          </p:nvSpPr>
          <p:spPr bwMode="auto">
            <a:xfrm>
              <a:off x="4590" y="3615"/>
              <a:ext cx="825" cy="1200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11" name="AutoShape 861"/>
            <p:cNvSpPr>
              <a:spLocks noChangeArrowheads="1"/>
            </p:cNvSpPr>
            <p:nvPr/>
          </p:nvSpPr>
          <p:spPr bwMode="auto">
            <a:xfrm>
              <a:off x="4320" y="4815"/>
              <a:ext cx="1080" cy="360"/>
            </a:xfrm>
            <a:prstGeom prst="parallelogram">
              <a:avLst>
                <a:gd name="adj" fmla="val 75000"/>
              </a:avLst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12" name="Oval 862"/>
            <p:cNvSpPr>
              <a:spLocks noChangeArrowheads="1"/>
            </p:cNvSpPr>
            <p:nvPr/>
          </p:nvSpPr>
          <p:spPr bwMode="auto">
            <a:xfrm>
              <a:off x="4545" y="3540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13" name="Oval 863"/>
            <p:cNvSpPr>
              <a:spLocks noChangeArrowheads="1"/>
            </p:cNvSpPr>
            <p:nvPr/>
          </p:nvSpPr>
          <p:spPr bwMode="auto">
            <a:xfrm>
              <a:off x="5340" y="3540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14" name="Oval 864"/>
            <p:cNvSpPr>
              <a:spLocks noChangeArrowheads="1"/>
            </p:cNvSpPr>
            <p:nvPr/>
          </p:nvSpPr>
          <p:spPr bwMode="auto">
            <a:xfrm>
              <a:off x="4275" y="3900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15" name="Oval 865"/>
            <p:cNvSpPr>
              <a:spLocks noChangeArrowheads="1"/>
            </p:cNvSpPr>
            <p:nvPr/>
          </p:nvSpPr>
          <p:spPr bwMode="auto">
            <a:xfrm>
              <a:off x="5070" y="3900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16" name="Oval 866"/>
            <p:cNvSpPr>
              <a:spLocks noChangeArrowheads="1"/>
            </p:cNvSpPr>
            <p:nvPr/>
          </p:nvSpPr>
          <p:spPr bwMode="auto">
            <a:xfrm>
              <a:off x="4545" y="4725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17" name="Oval 867"/>
            <p:cNvSpPr>
              <a:spLocks noChangeArrowheads="1"/>
            </p:cNvSpPr>
            <p:nvPr/>
          </p:nvSpPr>
          <p:spPr bwMode="auto">
            <a:xfrm>
              <a:off x="5340" y="4725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18" name="Oval 868"/>
            <p:cNvSpPr>
              <a:spLocks noChangeArrowheads="1"/>
            </p:cNvSpPr>
            <p:nvPr/>
          </p:nvSpPr>
          <p:spPr bwMode="auto">
            <a:xfrm>
              <a:off x="4275" y="5085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19" name="Oval 869"/>
            <p:cNvSpPr>
              <a:spLocks noChangeArrowheads="1"/>
            </p:cNvSpPr>
            <p:nvPr/>
          </p:nvSpPr>
          <p:spPr bwMode="auto">
            <a:xfrm>
              <a:off x="5070" y="5085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20" name="Rectangle 870"/>
            <p:cNvSpPr>
              <a:spLocks noChangeArrowheads="1"/>
            </p:cNvSpPr>
            <p:nvPr/>
          </p:nvSpPr>
          <p:spPr bwMode="auto">
            <a:xfrm>
              <a:off x="6660" y="3780"/>
              <a:ext cx="1260" cy="1260"/>
            </a:xfrm>
            <a:prstGeom prst="rect">
              <a:avLst/>
            </a:prstGeom>
            <a:solidFill>
              <a:srgbClr val="FFFFFF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21" name="Oval 871"/>
            <p:cNvSpPr>
              <a:spLocks noChangeArrowheads="1"/>
            </p:cNvSpPr>
            <p:nvPr/>
          </p:nvSpPr>
          <p:spPr bwMode="auto">
            <a:xfrm>
              <a:off x="6555" y="3660"/>
              <a:ext cx="227" cy="227"/>
            </a:xfrm>
            <a:prstGeom prst="ellips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22" name="Oval 872"/>
            <p:cNvSpPr>
              <a:spLocks noChangeArrowheads="1"/>
            </p:cNvSpPr>
            <p:nvPr/>
          </p:nvSpPr>
          <p:spPr bwMode="auto">
            <a:xfrm>
              <a:off x="6600" y="3705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23" name="Oval 873"/>
            <p:cNvSpPr>
              <a:spLocks noChangeArrowheads="1"/>
            </p:cNvSpPr>
            <p:nvPr/>
          </p:nvSpPr>
          <p:spPr bwMode="auto">
            <a:xfrm>
              <a:off x="6540" y="4875"/>
              <a:ext cx="227" cy="227"/>
            </a:xfrm>
            <a:prstGeom prst="ellips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24" name="Oval 874"/>
            <p:cNvSpPr>
              <a:spLocks noChangeArrowheads="1"/>
            </p:cNvSpPr>
            <p:nvPr/>
          </p:nvSpPr>
          <p:spPr bwMode="auto">
            <a:xfrm>
              <a:off x="6585" y="4920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25" name="Oval 875"/>
            <p:cNvSpPr>
              <a:spLocks noChangeArrowheads="1"/>
            </p:cNvSpPr>
            <p:nvPr/>
          </p:nvSpPr>
          <p:spPr bwMode="auto">
            <a:xfrm>
              <a:off x="7830" y="3690"/>
              <a:ext cx="227" cy="227"/>
            </a:xfrm>
            <a:prstGeom prst="ellips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26" name="Oval 876"/>
            <p:cNvSpPr>
              <a:spLocks noChangeArrowheads="1"/>
            </p:cNvSpPr>
            <p:nvPr/>
          </p:nvSpPr>
          <p:spPr bwMode="auto">
            <a:xfrm>
              <a:off x="7875" y="3735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27" name="Oval 877"/>
            <p:cNvSpPr>
              <a:spLocks noChangeArrowheads="1"/>
            </p:cNvSpPr>
            <p:nvPr/>
          </p:nvSpPr>
          <p:spPr bwMode="auto">
            <a:xfrm>
              <a:off x="7815" y="4905"/>
              <a:ext cx="227" cy="227"/>
            </a:xfrm>
            <a:prstGeom prst="ellips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28" name="Oval 878"/>
            <p:cNvSpPr>
              <a:spLocks noChangeArrowheads="1"/>
            </p:cNvSpPr>
            <p:nvPr/>
          </p:nvSpPr>
          <p:spPr bwMode="auto">
            <a:xfrm>
              <a:off x="7860" y="4950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29" name="Text Box 879"/>
            <p:cNvSpPr txBox="1">
              <a:spLocks noChangeArrowheads="1"/>
            </p:cNvSpPr>
            <p:nvPr/>
          </p:nvSpPr>
          <p:spPr bwMode="auto">
            <a:xfrm>
              <a:off x="8520" y="3570"/>
              <a:ext cx="2396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2800" kern="100" dirty="0"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First layer</a:t>
              </a:r>
              <a:endParaRPr lang="zh-TW" sz="28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Text Box 880"/>
            <p:cNvSpPr txBox="1">
              <a:spLocks noChangeArrowheads="1"/>
            </p:cNvSpPr>
            <p:nvPr/>
          </p:nvSpPr>
          <p:spPr bwMode="auto">
            <a:xfrm>
              <a:off x="8505" y="4785"/>
              <a:ext cx="2396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2800" kern="100">
                  <a:effectLst/>
                  <a:latin typeface="Times New Roman" panose="02020603050405020304" pitchFamily="18" charset="0"/>
                  <a:ea typeface="新細明體" panose="02020500000000000000" pitchFamily="18" charset="-120"/>
                  <a:cs typeface="Times New Roman" panose="02020603050405020304" pitchFamily="18" charset="0"/>
                </a:rPr>
                <a:t>Second layer</a:t>
              </a:r>
              <a:endParaRPr lang="zh-TW" sz="2800" kern="10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</p:txBody>
        </p:sp>
        <p:cxnSp>
          <p:nvCxnSpPr>
            <p:cNvPr id="31" name="Line 881"/>
            <p:cNvCxnSpPr/>
            <p:nvPr/>
          </p:nvCxnSpPr>
          <p:spPr bwMode="auto">
            <a:xfrm>
              <a:off x="7980" y="3810"/>
              <a:ext cx="540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2" name="Line 882"/>
            <p:cNvCxnSpPr/>
            <p:nvPr/>
          </p:nvCxnSpPr>
          <p:spPr bwMode="auto">
            <a:xfrm>
              <a:off x="8055" y="5025"/>
              <a:ext cx="540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86416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1426994" y="681319"/>
            <a:ext cx="22163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Axis A, angle </a:t>
            </a:r>
            <a:r>
              <a:rPr lang="en-US" altLang="zh-TW" sz="24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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endParaRPr lang="en-US" altLang="zh-TW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4500562" y="500042"/>
          <a:ext cx="10160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53" name="Equation" r:id="rId3" imgW="507780" imgH="393529" progId="Equation.3">
                  <p:embed/>
                </p:oleObj>
              </mc:Choice>
              <mc:Fallback>
                <p:oleObj name="Equation" r:id="rId3" imgW="507780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0562" y="500042"/>
                        <a:ext cx="1016000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文字方塊 4"/>
          <p:cNvSpPr txBox="1"/>
          <p:nvPr/>
        </p:nvSpPr>
        <p:spPr>
          <a:xfrm>
            <a:off x="6141902" y="681319"/>
            <a:ext cx="13532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: integer</a:t>
            </a:r>
          </a:p>
        </p:txBody>
      </p:sp>
      <p:sp>
        <p:nvSpPr>
          <p:cNvPr id="6" name="文字方塊 5"/>
          <p:cNvSpPr txBox="1"/>
          <p:nvPr/>
        </p:nvSpPr>
        <p:spPr>
          <a:xfrm>
            <a:off x="1445828" y="1181385"/>
            <a:ext cx="14830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 fold axis</a:t>
            </a:r>
          </a:p>
        </p:txBody>
      </p:sp>
      <p:sp>
        <p:nvSpPr>
          <p:cNvPr id="7" name="文字方塊 6"/>
          <p:cNvSpPr txBox="1"/>
          <p:nvPr/>
        </p:nvSpPr>
        <p:spPr>
          <a:xfrm>
            <a:off x="3303216" y="1181385"/>
            <a:ext cx="14911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Notation </a:t>
            </a:r>
            <a:r>
              <a:rPr lang="en-US" altLang="zh-TW" sz="24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endParaRPr lang="en-US" altLang="zh-TW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1445828" y="1752889"/>
            <a:ext cx="13612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Example:</a:t>
            </a:r>
          </a:p>
        </p:txBody>
      </p:sp>
      <p:sp>
        <p:nvSpPr>
          <p:cNvPr id="9" name="橢圓 8"/>
          <p:cNvSpPr/>
          <p:nvPr/>
        </p:nvSpPr>
        <p:spPr>
          <a:xfrm>
            <a:off x="3357554" y="2000240"/>
            <a:ext cx="1800000" cy="1800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0" name="直線接點 9"/>
          <p:cNvCxnSpPr>
            <a:stCxn id="9" idx="2"/>
            <a:endCxn id="9" idx="6"/>
          </p:cNvCxnSpPr>
          <p:nvPr/>
        </p:nvCxnSpPr>
        <p:spPr>
          <a:xfrm rot="10800000" flipH="1">
            <a:off x="3357554" y="2900240"/>
            <a:ext cx="1800000" cy="1588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接點 10"/>
          <p:cNvCxnSpPr/>
          <p:nvPr/>
        </p:nvCxnSpPr>
        <p:spPr>
          <a:xfrm rot="5400000" flipH="1">
            <a:off x="3357554" y="2899446"/>
            <a:ext cx="1800000" cy="1588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橢圓 11"/>
          <p:cNvSpPr/>
          <p:nvPr/>
        </p:nvSpPr>
        <p:spPr>
          <a:xfrm>
            <a:off x="5072066" y="2826000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橢圓 12"/>
          <p:cNvSpPr/>
          <p:nvPr/>
        </p:nvSpPr>
        <p:spPr>
          <a:xfrm>
            <a:off x="3286116" y="2826000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橢圓 13"/>
          <p:cNvSpPr/>
          <p:nvPr/>
        </p:nvSpPr>
        <p:spPr>
          <a:xfrm>
            <a:off x="4194000" y="1928802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橢圓 14"/>
          <p:cNvSpPr/>
          <p:nvPr/>
        </p:nvSpPr>
        <p:spPr>
          <a:xfrm>
            <a:off x="4194000" y="3714752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弧形 15"/>
          <p:cNvSpPr/>
          <p:nvPr/>
        </p:nvSpPr>
        <p:spPr>
          <a:xfrm>
            <a:off x="3786182" y="2428868"/>
            <a:ext cx="914400" cy="914400"/>
          </a:xfrm>
          <a:prstGeom prst="arc">
            <a:avLst/>
          </a:prstGeom>
          <a:ln w="2222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17" name="Object 3"/>
          <p:cNvGraphicFramePr>
            <a:graphicFrameLocks noChangeAspect="1"/>
          </p:cNvGraphicFramePr>
          <p:nvPr/>
        </p:nvGraphicFramePr>
        <p:xfrm>
          <a:off x="4572000" y="2357430"/>
          <a:ext cx="3048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54" name="Equation" r:id="rId5" imgW="152334" imgH="139639" progId="Equation.3">
                  <p:embed/>
                </p:oleObj>
              </mc:Choice>
              <mc:Fallback>
                <p:oleObj name="Equation" r:id="rId5" imgW="152334" imgH="13963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2357430"/>
                        <a:ext cx="304800" cy="27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文字方塊 17"/>
          <p:cNvSpPr txBox="1"/>
          <p:nvPr/>
        </p:nvSpPr>
        <p:spPr>
          <a:xfrm>
            <a:off x="4214810" y="2844225"/>
            <a:ext cx="4812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zh-TW" alt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橢圓 18"/>
          <p:cNvSpPr/>
          <p:nvPr/>
        </p:nvSpPr>
        <p:spPr>
          <a:xfrm>
            <a:off x="4224334" y="2857496"/>
            <a:ext cx="61914" cy="71438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文字方塊 19"/>
          <p:cNvSpPr txBox="1"/>
          <p:nvPr/>
        </p:nvSpPr>
        <p:spPr>
          <a:xfrm>
            <a:off x="5662206" y="2643182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21" name="文字方塊 20"/>
          <p:cNvSpPr txBox="1"/>
          <p:nvPr/>
        </p:nvSpPr>
        <p:spPr>
          <a:xfrm>
            <a:off x="1428728" y="4000504"/>
            <a:ext cx="713208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Only certain types of rotations are consistent with lattice</a:t>
            </a:r>
          </a:p>
          <a:p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Periodicity (</a:t>
            </a:r>
            <a:r>
              <a:rPr lang="en-US" altLang="zh-TW" sz="2400" dirty="0" err="1" smtClean="0">
                <a:latin typeface="Times New Roman" pitchFamily="18" charset="0"/>
                <a:cs typeface="Times New Roman" pitchFamily="18" charset="0"/>
              </a:rPr>
              <a:t>kepler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):</a:t>
            </a:r>
          </a:p>
        </p:txBody>
      </p:sp>
      <p:sp>
        <p:nvSpPr>
          <p:cNvPr id="22" name="橢圓 21"/>
          <p:cNvSpPr/>
          <p:nvPr/>
        </p:nvSpPr>
        <p:spPr>
          <a:xfrm>
            <a:off x="1882775" y="6216670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橢圓 22"/>
          <p:cNvSpPr/>
          <p:nvPr/>
        </p:nvSpPr>
        <p:spPr>
          <a:xfrm>
            <a:off x="2915816" y="6216670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24" name="直線單箭頭接點 23"/>
          <p:cNvCxnSpPr/>
          <p:nvPr/>
        </p:nvCxnSpPr>
        <p:spPr>
          <a:xfrm>
            <a:off x="1954213" y="6288108"/>
            <a:ext cx="1052522" cy="0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橢圓 24"/>
          <p:cNvSpPr/>
          <p:nvPr/>
        </p:nvSpPr>
        <p:spPr>
          <a:xfrm>
            <a:off x="1525585" y="5145100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橢圓 25"/>
          <p:cNvSpPr/>
          <p:nvPr/>
        </p:nvSpPr>
        <p:spPr>
          <a:xfrm>
            <a:off x="3275856" y="5145100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27" name="直線單箭頭接點 26"/>
          <p:cNvCxnSpPr>
            <a:endCxn id="26" idx="2"/>
          </p:cNvCxnSpPr>
          <p:nvPr/>
        </p:nvCxnSpPr>
        <p:spPr>
          <a:xfrm>
            <a:off x="1597023" y="5216538"/>
            <a:ext cx="1678833" cy="0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單箭頭接點 27"/>
          <p:cNvCxnSpPr/>
          <p:nvPr/>
        </p:nvCxnSpPr>
        <p:spPr>
          <a:xfrm rot="10800000">
            <a:off x="1597023" y="5216538"/>
            <a:ext cx="357190" cy="1071570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單箭頭接點 28"/>
          <p:cNvCxnSpPr/>
          <p:nvPr/>
        </p:nvCxnSpPr>
        <p:spPr>
          <a:xfrm flipV="1">
            <a:off x="3004592" y="5216538"/>
            <a:ext cx="357190" cy="1071570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弧形 29"/>
          <p:cNvSpPr/>
          <p:nvPr/>
        </p:nvSpPr>
        <p:spPr>
          <a:xfrm>
            <a:off x="1468441" y="5802336"/>
            <a:ext cx="914400" cy="914400"/>
          </a:xfrm>
          <a:prstGeom prst="arc">
            <a:avLst>
              <a:gd name="adj1" fmla="val 15295897"/>
              <a:gd name="adj2" fmla="val 0"/>
            </a:avLst>
          </a:prstGeom>
          <a:ln w="2222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31" name="Object 3"/>
          <p:cNvGraphicFramePr>
            <a:graphicFrameLocks noChangeAspect="1"/>
          </p:cNvGraphicFramePr>
          <p:nvPr/>
        </p:nvGraphicFramePr>
        <p:xfrm>
          <a:off x="1954213" y="5865832"/>
          <a:ext cx="3048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55" name="Equation" r:id="rId7" imgW="152334" imgH="139639" progId="Equation.3">
                  <p:embed/>
                </p:oleObj>
              </mc:Choice>
              <mc:Fallback>
                <p:oleObj name="Equation" r:id="rId7" imgW="152334" imgH="13963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4213" y="5865832"/>
                        <a:ext cx="304800" cy="27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弧形 31"/>
          <p:cNvSpPr/>
          <p:nvPr/>
        </p:nvSpPr>
        <p:spPr>
          <a:xfrm>
            <a:off x="2555776" y="5802336"/>
            <a:ext cx="914400" cy="914400"/>
          </a:xfrm>
          <a:prstGeom prst="arc">
            <a:avLst>
              <a:gd name="adj1" fmla="val 10566656"/>
              <a:gd name="adj2" fmla="val 17329483"/>
            </a:avLst>
          </a:prstGeom>
          <a:ln w="2222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3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8185832"/>
              </p:ext>
            </p:extLst>
          </p:nvPr>
        </p:nvGraphicFramePr>
        <p:xfrm>
          <a:off x="2699792" y="5865832"/>
          <a:ext cx="3048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56" name="Equation" r:id="rId8" imgW="152334" imgH="139639" progId="Equation.3">
                  <p:embed/>
                </p:oleObj>
              </mc:Choice>
              <mc:Fallback>
                <p:oleObj name="Equation" r:id="rId8" imgW="152334" imgH="13963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9792" y="5865832"/>
                        <a:ext cx="304800" cy="27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6"/>
          <p:cNvGraphicFramePr>
            <a:graphicFrameLocks noChangeAspect="1"/>
          </p:cNvGraphicFramePr>
          <p:nvPr/>
        </p:nvGraphicFramePr>
        <p:xfrm>
          <a:off x="2525717" y="6337323"/>
          <a:ext cx="179388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57" name="Equation" r:id="rId9" imgW="88746" imgH="152136" progId="Equation.3">
                  <p:embed/>
                </p:oleObj>
              </mc:Choice>
              <mc:Fallback>
                <p:oleObj name="Equation" r:id="rId9" imgW="88746" imgH="15213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5717" y="6337323"/>
                        <a:ext cx="179388" cy="307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1416226"/>
              </p:ext>
            </p:extLst>
          </p:nvPr>
        </p:nvGraphicFramePr>
        <p:xfrm>
          <a:off x="3419872" y="5645166"/>
          <a:ext cx="179387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58" name="Equation" r:id="rId11" imgW="88746" imgH="152136" progId="Equation.3">
                  <p:embed/>
                </p:oleObj>
              </mc:Choice>
              <mc:Fallback>
                <p:oleObj name="Equation" r:id="rId11" imgW="88746" imgH="15213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872" y="5645166"/>
                        <a:ext cx="179387" cy="307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8"/>
          <p:cNvGraphicFramePr>
            <a:graphicFrameLocks noChangeAspect="1"/>
          </p:cNvGraphicFramePr>
          <p:nvPr/>
        </p:nvGraphicFramePr>
        <p:xfrm>
          <a:off x="1489073" y="5645166"/>
          <a:ext cx="179388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59" name="Equation" r:id="rId12" imgW="88746" imgH="152136" progId="Equation.3">
                  <p:embed/>
                </p:oleObj>
              </mc:Choice>
              <mc:Fallback>
                <p:oleObj name="Equation" r:id="rId12" imgW="88746" imgH="15213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9073" y="5645166"/>
                        <a:ext cx="179388" cy="307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9"/>
          <p:cNvGraphicFramePr>
            <a:graphicFrameLocks noChangeAspect="1"/>
          </p:cNvGraphicFramePr>
          <p:nvPr/>
        </p:nvGraphicFramePr>
        <p:xfrm>
          <a:off x="2459027" y="4883154"/>
          <a:ext cx="384175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60" name="Equation" r:id="rId13" imgW="190335" imgH="177646" progId="Equation.3">
                  <p:embed/>
                </p:oleObj>
              </mc:Choice>
              <mc:Fallback>
                <p:oleObj name="Equation" r:id="rId13" imgW="190335" imgH="17764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9027" y="4883154"/>
                        <a:ext cx="384175" cy="360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10"/>
          <p:cNvGraphicFramePr>
            <a:graphicFrameLocks noChangeAspect="1"/>
          </p:cNvGraphicFramePr>
          <p:nvPr/>
        </p:nvGraphicFramePr>
        <p:xfrm>
          <a:off x="4357686" y="5072074"/>
          <a:ext cx="2689225" cy="798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61" name="Equation" r:id="rId15" imgW="1333500" imgH="393700" progId="Equation.3">
                  <p:embed/>
                </p:oleObj>
              </mc:Choice>
              <mc:Fallback>
                <p:oleObj name="Equation" r:id="rId15" imgW="13335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6" y="5072074"/>
                        <a:ext cx="2689225" cy="798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文字方塊 38"/>
          <p:cNvSpPr txBox="1"/>
          <p:nvPr/>
        </p:nvSpPr>
        <p:spPr>
          <a:xfrm>
            <a:off x="7358082" y="5214950"/>
            <a:ext cx="14558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: integer:</a:t>
            </a:r>
          </a:p>
        </p:txBody>
      </p:sp>
      <p:graphicFrame>
        <p:nvGraphicFramePr>
          <p:cNvPr id="40" name="Object 11"/>
          <p:cNvGraphicFramePr>
            <a:graphicFrameLocks noChangeAspect="1"/>
          </p:cNvGraphicFramePr>
          <p:nvPr/>
        </p:nvGraphicFramePr>
        <p:xfrm>
          <a:off x="4429124" y="6000768"/>
          <a:ext cx="1819275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62" name="Equation" r:id="rId17" imgW="901309" imgH="203112" progId="Equation.3">
                  <p:embed/>
                </p:oleObj>
              </mc:Choice>
              <mc:Fallback>
                <p:oleObj name="Equation" r:id="rId17" imgW="901309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9124" y="6000768"/>
                        <a:ext cx="1819275" cy="412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12"/>
          <p:cNvGraphicFramePr>
            <a:graphicFrameLocks noChangeAspect="1"/>
          </p:cNvGraphicFramePr>
          <p:nvPr/>
        </p:nvGraphicFramePr>
        <p:xfrm>
          <a:off x="6816725" y="5807075"/>
          <a:ext cx="1692275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63" name="Equation" r:id="rId19" imgW="837836" imgH="393529" progId="Equation.3">
                  <p:embed/>
                </p:oleObj>
              </mc:Choice>
              <mc:Fallback>
                <p:oleObj name="Equation" r:id="rId19" imgW="837836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16725" y="5807075"/>
                        <a:ext cx="1692275" cy="800100"/>
                      </a:xfrm>
                      <a:prstGeom prst="rect">
                        <a:avLst/>
                      </a:prstGeom>
                      <a:noFill/>
                      <a:ln w="222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70228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1115616" y="332656"/>
            <a:ext cx="603242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(b) Body-centered tetragonal lattice</a:t>
            </a:r>
            <a:endParaRPr lang="zh-TW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Group 883"/>
          <p:cNvGrpSpPr>
            <a:grpSpLocks/>
          </p:cNvGrpSpPr>
          <p:nvPr/>
        </p:nvGrpSpPr>
        <p:grpSpPr bwMode="auto">
          <a:xfrm>
            <a:off x="1691680" y="1124744"/>
            <a:ext cx="6696982" cy="1944216"/>
            <a:chOff x="4275" y="6420"/>
            <a:chExt cx="7543" cy="2237"/>
          </a:xfrm>
        </p:grpSpPr>
        <p:sp>
          <p:nvSpPr>
            <p:cNvPr id="5" name="AutoShape 884"/>
            <p:cNvSpPr>
              <a:spLocks noChangeArrowheads="1"/>
            </p:cNvSpPr>
            <p:nvPr/>
          </p:nvSpPr>
          <p:spPr bwMode="auto">
            <a:xfrm>
              <a:off x="4320" y="6480"/>
              <a:ext cx="1080" cy="360"/>
            </a:xfrm>
            <a:prstGeom prst="parallelogram">
              <a:avLst>
                <a:gd name="adj" fmla="val 75000"/>
              </a:avLst>
            </a:prstGeom>
            <a:solidFill>
              <a:srgbClr val="FFFFFF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6" name="Rectangle 885"/>
            <p:cNvSpPr>
              <a:spLocks noChangeArrowheads="1"/>
            </p:cNvSpPr>
            <p:nvPr/>
          </p:nvSpPr>
          <p:spPr bwMode="auto">
            <a:xfrm>
              <a:off x="4320" y="6840"/>
              <a:ext cx="825" cy="1200"/>
            </a:xfrm>
            <a:prstGeom prst="rect">
              <a:avLst/>
            </a:prstGeom>
            <a:solidFill>
              <a:srgbClr val="FFFFFF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7" name="Rectangle 886"/>
            <p:cNvSpPr>
              <a:spLocks noChangeArrowheads="1"/>
            </p:cNvSpPr>
            <p:nvPr/>
          </p:nvSpPr>
          <p:spPr bwMode="auto">
            <a:xfrm>
              <a:off x="4590" y="6495"/>
              <a:ext cx="825" cy="1200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8" name="AutoShape 887"/>
            <p:cNvSpPr>
              <a:spLocks noChangeArrowheads="1"/>
            </p:cNvSpPr>
            <p:nvPr/>
          </p:nvSpPr>
          <p:spPr bwMode="auto">
            <a:xfrm>
              <a:off x="4320" y="7695"/>
              <a:ext cx="1080" cy="360"/>
            </a:xfrm>
            <a:prstGeom prst="parallelogram">
              <a:avLst>
                <a:gd name="adj" fmla="val 75000"/>
              </a:avLst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9" name="Oval 888"/>
            <p:cNvSpPr>
              <a:spLocks noChangeArrowheads="1"/>
            </p:cNvSpPr>
            <p:nvPr/>
          </p:nvSpPr>
          <p:spPr bwMode="auto">
            <a:xfrm>
              <a:off x="4545" y="6420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10" name="Oval 889"/>
            <p:cNvSpPr>
              <a:spLocks noChangeArrowheads="1"/>
            </p:cNvSpPr>
            <p:nvPr/>
          </p:nvSpPr>
          <p:spPr bwMode="auto">
            <a:xfrm>
              <a:off x="5340" y="6420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11" name="Oval 890"/>
            <p:cNvSpPr>
              <a:spLocks noChangeArrowheads="1"/>
            </p:cNvSpPr>
            <p:nvPr/>
          </p:nvSpPr>
          <p:spPr bwMode="auto">
            <a:xfrm>
              <a:off x="4275" y="6780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12" name="Oval 891"/>
            <p:cNvSpPr>
              <a:spLocks noChangeArrowheads="1"/>
            </p:cNvSpPr>
            <p:nvPr/>
          </p:nvSpPr>
          <p:spPr bwMode="auto">
            <a:xfrm>
              <a:off x="5070" y="6780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13" name="Oval 892"/>
            <p:cNvSpPr>
              <a:spLocks noChangeArrowheads="1"/>
            </p:cNvSpPr>
            <p:nvPr/>
          </p:nvSpPr>
          <p:spPr bwMode="auto">
            <a:xfrm>
              <a:off x="4545" y="7605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14" name="Oval 893"/>
            <p:cNvSpPr>
              <a:spLocks noChangeArrowheads="1"/>
            </p:cNvSpPr>
            <p:nvPr/>
          </p:nvSpPr>
          <p:spPr bwMode="auto">
            <a:xfrm>
              <a:off x="5340" y="7605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15" name="Oval 894"/>
            <p:cNvSpPr>
              <a:spLocks noChangeArrowheads="1"/>
            </p:cNvSpPr>
            <p:nvPr/>
          </p:nvSpPr>
          <p:spPr bwMode="auto">
            <a:xfrm>
              <a:off x="4275" y="7965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16" name="Oval 895"/>
            <p:cNvSpPr>
              <a:spLocks noChangeArrowheads="1"/>
            </p:cNvSpPr>
            <p:nvPr/>
          </p:nvSpPr>
          <p:spPr bwMode="auto">
            <a:xfrm>
              <a:off x="5070" y="7965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17" name="Rectangle 896"/>
            <p:cNvSpPr>
              <a:spLocks noChangeArrowheads="1"/>
            </p:cNvSpPr>
            <p:nvPr/>
          </p:nvSpPr>
          <p:spPr bwMode="auto">
            <a:xfrm>
              <a:off x="6660" y="6660"/>
              <a:ext cx="1260" cy="1260"/>
            </a:xfrm>
            <a:prstGeom prst="rect">
              <a:avLst/>
            </a:prstGeom>
            <a:solidFill>
              <a:srgbClr val="FFFFFF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18" name="Oval 897"/>
            <p:cNvSpPr>
              <a:spLocks noChangeArrowheads="1"/>
            </p:cNvSpPr>
            <p:nvPr/>
          </p:nvSpPr>
          <p:spPr bwMode="auto">
            <a:xfrm>
              <a:off x="6600" y="6585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19" name="Oval 898"/>
            <p:cNvSpPr>
              <a:spLocks noChangeArrowheads="1"/>
            </p:cNvSpPr>
            <p:nvPr/>
          </p:nvSpPr>
          <p:spPr bwMode="auto">
            <a:xfrm>
              <a:off x="6585" y="7800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20" name="Oval 899"/>
            <p:cNvSpPr>
              <a:spLocks noChangeArrowheads="1"/>
            </p:cNvSpPr>
            <p:nvPr/>
          </p:nvSpPr>
          <p:spPr bwMode="auto">
            <a:xfrm>
              <a:off x="7875" y="6615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21" name="Oval 900"/>
            <p:cNvSpPr>
              <a:spLocks noChangeArrowheads="1"/>
            </p:cNvSpPr>
            <p:nvPr/>
          </p:nvSpPr>
          <p:spPr bwMode="auto">
            <a:xfrm>
              <a:off x="7860" y="7830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22" name="Oval 901"/>
            <p:cNvSpPr>
              <a:spLocks noChangeArrowheads="1"/>
            </p:cNvSpPr>
            <p:nvPr/>
          </p:nvSpPr>
          <p:spPr bwMode="auto">
            <a:xfrm>
              <a:off x="4785" y="7185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23" name="Rectangle 902"/>
            <p:cNvSpPr>
              <a:spLocks noChangeArrowheads="1"/>
            </p:cNvSpPr>
            <p:nvPr/>
          </p:nvSpPr>
          <p:spPr bwMode="auto">
            <a:xfrm>
              <a:off x="7242" y="7290"/>
              <a:ext cx="1260" cy="1260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24" name="Oval 903"/>
            <p:cNvSpPr>
              <a:spLocks noChangeArrowheads="1"/>
            </p:cNvSpPr>
            <p:nvPr/>
          </p:nvSpPr>
          <p:spPr bwMode="auto">
            <a:xfrm>
              <a:off x="7125" y="7185"/>
              <a:ext cx="227" cy="227"/>
            </a:xfrm>
            <a:prstGeom prst="ellips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25" name="Oval 904"/>
            <p:cNvSpPr>
              <a:spLocks noChangeArrowheads="1"/>
            </p:cNvSpPr>
            <p:nvPr/>
          </p:nvSpPr>
          <p:spPr bwMode="auto">
            <a:xfrm>
              <a:off x="7110" y="8400"/>
              <a:ext cx="227" cy="227"/>
            </a:xfrm>
            <a:prstGeom prst="ellips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26" name="Oval 905"/>
            <p:cNvSpPr>
              <a:spLocks noChangeArrowheads="1"/>
            </p:cNvSpPr>
            <p:nvPr/>
          </p:nvSpPr>
          <p:spPr bwMode="auto">
            <a:xfrm>
              <a:off x="8400" y="7215"/>
              <a:ext cx="227" cy="227"/>
            </a:xfrm>
            <a:prstGeom prst="ellips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27" name="Oval 906"/>
            <p:cNvSpPr>
              <a:spLocks noChangeArrowheads="1"/>
            </p:cNvSpPr>
            <p:nvPr/>
          </p:nvSpPr>
          <p:spPr bwMode="auto">
            <a:xfrm>
              <a:off x="8385" y="8430"/>
              <a:ext cx="227" cy="227"/>
            </a:xfrm>
            <a:prstGeom prst="ellips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28" name="Text Box 907"/>
            <p:cNvSpPr txBox="1">
              <a:spLocks noChangeArrowheads="1"/>
            </p:cNvSpPr>
            <p:nvPr/>
          </p:nvSpPr>
          <p:spPr bwMode="auto">
            <a:xfrm>
              <a:off x="8550" y="6450"/>
              <a:ext cx="2728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2800" kern="100" dirty="0"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First layer</a:t>
              </a:r>
              <a:endParaRPr lang="zh-TW" sz="28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Text Box 908"/>
            <p:cNvSpPr txBox="1">
              <a:spLocks noChangeArrowheads="1"/>
            </p:cNvSpPr>
            <p:nvPr/>
          </p:nvSpPr>
          <p:spPr bwMode="auto">
            <a:xfrm>
              <a:off x="9090" y="7080"/>
              <a:ext cx="2728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2800" kern="100">
                  <a:effectLst/>
                  <a:latin typeface="Times New Roman" panose="02020603050405020304" pitchFamily="18" charset="0"/>
                  <a:ea typeface="新細明體" panose="02020500000000000000" pitchFamily="18" charset="-120"/>
                  <a:cs typeface="Times New Roman" panose="02020603050405020304" pitchFamily="18" charset="0"/>
                </a:rPr>
                <a:t>Second layer</a:t>
              </a:r>
              <a:endParaRPr lang="zh-TW" sz="2800" kern="10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</p:txBody>
        </p:sp>
        <p:cxnSp>
          <p:nvCxnSpPr>
            <p:cNvPr id="30" name="Line 909"/>
            <p:cNvCxnSpPr/>
            <p:nvPr/>
          </p:nvCxnSpPr>
          <p:spPr bwMode="auto">
            <a:xfrm>
              <a:off x="8010" y="6690"/>
              <a:ext cx="540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" name="Line 910"/>
            <p:cNvCxnSpPr/>
            <p:nvPr/>
          </p:nvCxnSpPr>
          <p:spPr bwMode="auto">
            <a:xfrm>
              <a:off x="8640" y="7320"/>
              <a:ext cx="540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32" name="矩形 31"/>
          <p:cNvSpPr/>
          <p:nvPr/>
        </p:nvSpPr>
        <p:spPr>
          <a:xfrm>
            <a:off x="1619672" y="3947572"/>
            <a:ext cx="66064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altLang="zh-TW" sz="3200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Tetragonal </a:t>
            </a:r>
            <a:r>
              <a:rPr lang="en-US" altLang="zh-TW" sz="32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 </a:t>
            </a:r>
            <a:r>
              <a:rPr lang="en-US" altLang="zh-TW" sz="3200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altLang="zh-TW" sz="32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types</a:t>
            </a:r>
            <a:endParaRPr lang="zh-TW" altLang="zh-TW" sz="32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600200" indent="-1600200">
              <a:spcAft>
                <a:spcPts val="0"/>
              </a:spcAft>
            </a:pPr>
            <a:r>
              <a:rPr lang="en-US" altLang="zh-TW" sz="3200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TW" sz="32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Primitive tetragonal</a:t>
            </a:r>
            <a:r>
              <a:rPr lang="en-US" altLang="zh-TW" sz="3200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TW" altLang="zh-TW" sz="32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32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altLang="zh-TW" sz="3200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Body </a:t>
            </a:r>
            <a:r>
              <a:rPr lang="en-US" altLang="zh-TW" sz="32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centered </a:t>
            </a:r>
            <a:r>
              <a:rPr lang="en-US" altLang="zh-TW" sz="3200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tetragonal</a:t>
            </a:r>
          </a:p>
        </p:txBody>
      </p:sp>
    </p:spTree>
    <p:extLst>
      <p:ext uri="{BB962C8B-B14F-4D97-AF65-F5344CB8AC3E}">
        <p14:creationId xmlns:p14="http://schemas.microsoft.com/office/powerpoint/2010/main" val="2479338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115616" y="251937"/>
            <a:ext cx="378821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kern="1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(5) Hexagonal system</a:t>
            </a:r>
            <a:endParaRPr lang="zh-TW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3995936" y="1052736"/>
            <a:ext cx="379783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3200" b="1" i="1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sz="3200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sz="3200" b="1" i="1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en-US" altLang="zh-TW" sz="3200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 </a:t>
            </a:r>
            <a:r>
              <a:rPr lang="en-US" altLang="zh-TW" sz="3200" b="1" i="1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c</a:t>
            </a:r>
            <a:r>
              <a:rPr lang="en-US" altLang="zh-TW" sz="3200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ctr"/>
            <a:r>
              <a:rPr lang="en-US" altLang="zh-TW" sz="3200" i="1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</a:t>
            </a:r>
            <a:r>
              <a:rPr lang="en-US" altLang="zh-TW" sz="3200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= </a:t>
            </a:r>
            <a:r>
              <a:rPr lang="en-US" altLang="zh-TW" sz="3200" i="1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</a:t>
            </a:r>
            <a:r>
              <a:rPr lang="en-US" altLang="zh-TW" sz="3200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= 90</a:t>
            </a:r>
            <a:r>
              <a:rPr lang="en-US" altLang="zh-TW" sz="3200" kern="100" baseline="30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o</a:t>
            </a:r>
            <a:r>
              <a:rPr lang="en-US" altLang="zh-TW" sz="3200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; </a:t>
            </a:r>
            <a:r>
              <a:rPr lang="en-US" altLang="zh-TW" sz="3200" i="1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</a:t>
            </a:r>
            <a:r>
              <a:rPr lang="en-US" altLang="zh-TW" sz="3200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= 120</a:t>
            </a:r>
            <a:r>
              <a:rPr lang="en-US" altLang="zh-TW" sz="3200" kern="100" baseline="30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o</a:t>
            </a:r>
            <a:endParaRPr lang="zh-TW" altLang="en-US" sz="3200" kern="100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3249" name="Group 911"/>
          <p:cNvGrpSpPr>
            <a:grpSpLocks/>
          </p:cNvGrpSpPr>
          <p:nvPr/>
        </p:nvGrpSpPr>
        <p:grpSpPr bwMode="auto">
          <a:xfrm>
            <a:off x="1782650" y="929836"/>
            <a:ext cx="1565211" cy="2355148"/>
            <a:chOff x="7275" y="1560"/>
            <a:chExt cx="1238" cy="1673"/>
          </a:xfrm>
        </p:grpSpPr>
        <p:sp>
          <p:nvSpPr>
            <p:cNvPr id="562" name="AutoShape 912"/>
            <p:cNvSpPr>
              <a:spLocks noChangeArrowheads="1"/>
            </p:cNvSpPr>
            <p:nvPr/>
          </p:nvSpPr>
          <p:spPr bwMode="auto">
            <a:xfrm>
              <a:off x="7380" y="1645"/>
              <a:ext cx="1080" cy="360"/>
            </a:xfrm>
            <a:prstGeom prst="parallelogram">
              <a:avLst>
                <a:gd name="adj" fmla="val 75000"/>
              </a:avLst>
            </a:prstGeom>
            <a:solidFill>
              <a:srgbClr val="FFFFFF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563" name="Rectangle 913"/>
            <p:cNvSpPr>
              <a:spLocks noChangeArrowheads="1"/>
            </p:cNvSpPr>
            <p:nvPr/>
          </p:nvSpPr>
          <p:spPr bwMode="auto">
            <a:xfrm>
              <a:off x="7380" y="1982"/>
              <a:ext cx="825" cy="1200"/>
            </a:xfrm>
            <a:prstGeom prst="rect">
              <a:avLst/>
            </a:prstGeom>
            <a:solidFill>
              <a:srgbClr val="FFFFFF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564" name="Rectangle 914"/>
            <p:cNvSpPr>
              <a:spLocks noChangeArrowheads="1"/>
            </p:cNvSpPr>
            <p:nvPr/>
          </p:nvSpPr>
          <p:spPr bwMode="auto">
            <a:xfrm>
              <a:off x="7650" y="1635"/>
              <a:ext cx="825" cy="1200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570" name="AutoShape 915"/>
            <p:cNvSpPr>
              <a:spLocks noChangeArrowheads="1"/>
            </p:cNvSpPr>
            <p:nvPr/>
          </p:nvSpPr>
          <p:spPr bwMode="auto">
            <a:xfrm>
              <a:off x="7380" y="2835"/>
              <a:ext cx="1080" cy="360"/>
            </a:xfrm>
            <a:prstGeom prst="parallelogram">
              <a:avLst>
                <a:gd name="adj" fmla="val 75000"/>
              </a:avLst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571" name="Oval 916"/>
            <p:cNvSpPr>
              <a:spLocks noChangeArrowheads="1"/>
            </p:cNvSpPr>
            <p:nvPr/>
          </p:nvSpPr>
          <p:spPr bwMode="auto">
            <a:xfrm>
              <a:off x="7603" y="1585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572" name="Oval 917"/>
            <p:cNvSpPr>
              <a:spLocks noChangeArrowheads="1"/>
            </p:cNvSpPr>
            <p:nvPr/>
          </p:nvSpPr>
          <p:spPr bwMode="auto">
            <a:xfrm>
              <a:off x="8370" y="1560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573" name="Oval 918"/>
            <p:cNvSpPr>
              <a:spLocks noChangeArrowheads="1"/>
            </p:cNvSpPr>
            <p:nvPr/>
          </p:nvSpPr>
          <p:spPr bwMode="auto">
            <a:xfrm>
              <a:off x="7320" y="1905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574" name="Oval 919"/>
            <p:cNvSpPr>
              <a:spLocks noChangeArrowheads="1"/>
            </p:cNvSpPr>
            <p:nvPr/>
          </p:nvSpPr>
          <p:spPr bwMode="auto">
            <a:xfrm>
              <a:off x="8115" y="1920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575" name="Oval 920"/>
            <p:cNvSpPr>
              <a:spLocks noChangeArrowheads="1"/>
            </p:cNvSpPr>
            <p:nvPr/>
          </p:nvSpPr>
          <p:spPr bwMode="auto">
            <a:xfrm>
              <a:off x="7605" y="2745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64" name="Oval 921"/>
            <p:cNvSpPr>
              <a:spLocks noChangeArrowheads="1"/>
            </p:cNvSpPr>
            <p:nvPr/>
          </p:nvSpPr>
          <p:spPr bwMode="auto">
            <a:xfrm>
              <a:off x="8400" y="2760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65" name="Oval 922"/>
            <p:cNvSpPr>
              <a:spLocks noChangeArrowheads="1"/>
            </p:cNvSpPr>
            <p:nvPr/>
          </p:nvSpPr>
          <p:spPr bwMode="auto">
            <a:xfrm>
              <a:off x="7350" y="3105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66" name="Oval 923"/>
            <p:cNvSpPr>
              <a:spLocks noChangeArrowheads="1"/>
            </p:cNvSpPr>
            <p:nvPr/>
          </p:nvSpPr>
          <p:spPr bwMode="auto">
            <a:xfrm>
              <a:off x="8145" y="3120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70" name="Text Box 927"/>
            <p:cNvSpPr txBox="1">
              <a:spLocks noChangeArrowheads="1"/>
            </p:cNvSpPr>
            <p:nvPr/>
          </p:nvSpPr>
          <p:spPr bwMode="auto">
            <a:xfrm>
              <a:off x="7545" y="2430"/>
              <a:ext cx="508" cy="7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71" name="Text Box 928"/>
            <p:cNvSpPr txBox="1">
              <a:spLocks noChangeArrowheads="1"/>
            </p:cNvSpPr>
            <p:nvPr/>
          </p:nvSpPr>
          <p:spPr bwMode="auto">
            <a:xfrm>
              <a:off x="7275" y="2475"/>
              <a:ext cx="528" cy="4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72" name="Text Box 929"/>
            <p:cNvSpPr txBox="1">
              <a:spLocks noChangeArrowheads="1"/>
            </p:cNvSpPr>
            <p:nvPr/>
          </p:nvSpPr>
          <p:spPr bwMode="auto">
            <a:xfrm>
              <a:off x="7545" y="2700"/>
              <a:ext cx="48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</p:grpSp>
      <p:sp>
        <p:nvSpPr>
          <p:cNvPr id="25" name="文字方塊 24"/>
          <p:cNvSpPr txBox="1"/>
          <p:nvPr/>
        </p:nvSpPr>
        <p:spPr>
          <a:xfrm>
            <a:off x="2555776" y="2204864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3200" b="1" i="1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zh-TW" altLang="en-US" sz="3200" kern="100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文字方塊 25"/>
          <p:cNvSpPr txBox="1"/>
          <p:nvPr/>
        </p:nvSpPr>
        <p:spPr>
          <a:xfrm>
            <a:off x="1547664" y="2844225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3200" b="1" i="1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TW" altLang="en-US" sz="3200" kern="100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文字方塊 26"/>
          <p:cNvSpPr txBox="1"/>
          <p:nvPr/>
        </p:nvSpPr>
        <p:spPr>
          <a:xfrm>
            <a:off x="1907704" y="1484784"/>
            <a:ext cx="3674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3200" b="1" i="1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c</a:t>
            </a:r>
            <a:endParaRPr lang="zh-TW" altLang="en-US" sz="3200" kern="100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文字方塊 27"/>
          <p:cNvSpPr txBox="1"/>
          <p:nvPr/>
        </p:nvSpPr>
        <p:spPr>
          <a:xfrm>
            <a:off x="2195736" y="2060848"/>
            <a:ext cx="4443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3200" i="1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</a:t>
            </a:r>
            <a:endParaRPr lang="zh-TW" altLang="en-US" sz="3200" kern="100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文字方塊 28"/>
          <p:cNvSpPr txBox="1"/>
          <p:nvPr/>
        </p:nvSpPr>
        <p:spPr>
          <a:xfrm>
            <a:off x="1835696" y="2268161"/>
            <a:ext cx="4106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3200" i="1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</a:t>
            </a:r>
            <a:endParaRPr lang="zh-TW" altLang="en-US" sz="3200" kern="100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文字方塊 29"/>
          <p:cNvSpPr txBox="1"/>
          <p:nvPr/>
        </p:nvSpPr>
        <p:spPr>
          <a:xfrm>
            <a:off x="2195736" y="2564904"/>
            <a:ext cx="3529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3200" i="1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</a:t>
            </a:r>
            <a:endParaRPr lang="zh-TW" altLang="en-US" sz="3200" kern="100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268" name="Rectangle 20"/>
          <p:cNvSpPr>
            <a:spLocks noChangeArrowheads="1"/>
          </p:cNvSpPr>
          <p:nvPr/>
        </p:nvSpPr>
        <p:spPr bwMode="auto">
          <a:xfrm>
            <a:off x="4499992" y="2420888"/>
            <a:ext cx="271741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One </a:t>
            </a:r>
            <a:r>
              <a:rPr kumimoji="1" lang="en-US" altLang="zh-TW" sz="32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hexad</a:t>
            </a:r>
            <a:r>
              <a:rPr kumimoji="1" lang="en-US" altLang="zh-TW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 axis</a:t>
            </a:r>
            <a:endParaRPr kumimoji="1" lang="en-US" altLang="zh-TW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新細明體" pitchFamily="18" charset="-120"/>
              <a:cs typeface="Times New Roman" pitchFamily="18" charset="0"/>
            </a:endParaRPr>
          </a:p>
        </p:txBody>
      </p:sp>
      <p:sp>
        <p:nvSpPr>
          <p:cNvPr id="53271" name="Rectangle 23"/>
          <p:cNvSpPr>
            <a:spLocks noChangeArrowheads="1"/>
          </p:cNvSpPr>
          <p:nvPr/>
        </p:nvSpPr>
        <p:spPr bwMode="auto">
          <a:xfrm>
            <a:off x="1331640" y="3573016"/>
            <a:ext cx="608852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starting from </a:t>
            </a:r>
            <a:r>
              <a:rPr kumimoji="1" lang="en-US" altLang="zh-TW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hexagonal lattice (2D)</a:t>
            </a:r>
            <a:endParaRPr kumimoji="1" lang="en-US" altLang="zh-TW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新細明體" pitchFamily="18" charset="-120"/>
              <a:cs typeface="Times New Roman" pitchFamily="18" charset="0"/>
            </a:endParaRPr>
          </a:p>
        </p:txBody>
      </p:sp>
      <p:sp>
        <p:nvSpPr>
          <p:cNvPr id="37" name="文字方塊 36"/>
          <p:cNvSpPr txBox="1"/>
          <p:nvPr/>
        </p:nvSpPr>
        <p:spPr>
          <a:xfrm>
            <a:off x="3984626" y="4149080"/>
            <a:ext cx="26035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3200" b="1" i="1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sz="3200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sz="3200" b="1" i="1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TW" sz="3200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altLang="zh-TW" sz="3200" i="1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</a:t>
            </a:r>
            <a:r>
              <a:rPr lang="en-US" altLang="zh-TW" sz="3200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= 120</a:t>
            </a:r>
            <a:r>
              <a:rPr lang="en-US" altLang="zh-TW" sz="3200" kern="100" baseline="30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o</a:t>
            </a:r>
            <a:endParaRPr lang="zh-TW" altLang="en-US" sz="3200" kern="100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8" name="圖片 37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4797152"/>
            <a:ext cx="2520280" cy="1718640"/>
          </a:xfrm>
          <a:prstGeom prst="rect">
            <a:avLst/>
          </a:prstGeom>
          <a:noFill/>
          <a:ln w="9525">
            <a:solidFill>
              <a:srgbClr val="00206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80619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2" name="直線接點 81"/>
          <p:cNvCxnSpPr/>
          <p:nvPr/>
        </p:nvCxnSpPr>
        <p:spPr>
          <a:xfrm flipH="1">
            <a:off x="2123728" y="6021288"/>
            <a:ext cx="360040" cy="648072"/>
          </a:xfrm>
          <a:prstGeom prst="line">
            <a:avLst/>
          </a:prstGeom>
          <a:ln w="2222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線接點 82"/>
          <p:cNvCxnSpPr/>
          <p:nvPr/>
        </p:nvCxnSpPr>
        <p:spPr>
          <a:xfrm flipH="1">
            <a:off x="2843808" y="6021288"/>
            <a:ext cx="360040" cy="648072"/>
          </a:xfrm>
          <a:prstGeom prst="line">
            <a:avLst/>
          </a:prstGeom>
          <a:ln w="2222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線接點 83"/>
          <p:cNvCxnSpPr/>
          <p:nvPr/>
        </p:nvCxnSpPr>
        <p:spPr>
          <a:xfrm>
            <a:off x="2483768" y="6021288"/>
            <a:ext cx="720080" cy="0"/>
          </a:xfrm>
          <a:prstGeom prst="line">
            <a:avLst/>
          </a:prstGeom>
          <a:ln w="2222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線接點 84"/>
          <p:cNvCxnSpPr/>
          <p:nvPr/>
        </p:nvCxnSpPr>
        <p:spPr>
          <a:xfrm>
            <a:off x="2123728" y="6669360"/>
            <a:ext cx="720080" cy="0"/>
          </a:xfrm>
          <a:prstGeom prst="line">
            <a:avLst/>
          </a:prstGeom>
          <a:ln w="2222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897" name="Rectangle 1"/>
          <p:cNvSpPr>
            <a:spLocks noChangeArrowheads="1"/>
          </p:cNvSpPr>
          <p:nvPr/>
        </p:nvSpPr>
        <p:spPr bwMode="auto">
          <a:xfrm>
            <a:off x="1106396" y="179929"/>
            <a:ext cx="504978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(1) maintain 6-fold symmetry</a:t>
            </a:r>
            <a:endParaRPr kumimoji="1" lang="en-US" altLang="zh-TW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新細明體" pitchFamily="18" charset="-120"/>
              <a:cs typeface="Times New Roman" pitchFamily="18" charset="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1691680" y="836712"/>
            <a:ext cx="46073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32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Primitive hexagonal lattice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80899" name="Group 1264"/>
          <p:cNvGrpSpPr>
            <a:grpSpLocks/>
          </p:cNvGrpSpPr>
          <p:nvPr/>
        </p:nvGrpSpPr>
        <p:grpSpPr bwMode="auto">
          <a:xfrm>
            <a:off x="1979712" y="1412776"/>
            <a:ext cx="5112568" cy="1656184"/>
            <a:chOff x="3900" y="2880"/>
            <a:chExt cx="5393" cy="1688"/>
          </a:xfrm>
        </p:grpSpPr>
        <p:sp>
          <p:nvSpPr>
            <p:cNvPr id="521" name="AutoShape 554"/>
            <p:cNvSpPr>
              <a:spLocks noChangeArrowheads="1"/>
            </p:cNvSpPr>
            <p:nvPr/>
          </p:nvSpPr>
          <p:spPr bwMode="auto">
            <a:xfrm>
              <a:off x="4620" y="4155"/>
              <a:ext cx="208" cy="180"/>
            </a:xfrm>
            <a:prstGeom prst="hexagon">
              <a:avLst>
                <a:gd name="adj" fmla="val 28889"/>
                <a:gd name="vf" fmla="val 11547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522" name="Oval 555"/>
            <p:cNvSpPr>
              <a:spLocks noChangeArrowheads="1"/>
            </p:cNvSpPr>
            <p:nvPr/>
          </p:nvSpPr>
          <p:spPr bwMode="auto">
            <a:xfrm>
              <a:off x="4470" y="3870"/>
              <a:ext cx="85" cy="198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523" name="Oval 556"/>
            <p:cNvSpPr>
              <a:spLocks noChangeArrowheads="1"/>
            </p:cNvSpPr>
            <p:nvPr/>
          </p:nvSpPr>
          <p:spPr bwMode="auto">
            <a:xfrm>
              <a:off x="4140" y="3810"/>
              <a:ext cx="85" cy="198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524" name="Oval 557"/>
            <p:cNvSpPr>
              <a:spLocks noChangeArrowheads="1"/>
            </p:cNvSpPr>
            <p:nvPr/>
          </p:nvSpPr>
          <p:spPr bwMode="auto">
            <a:xfrm>
              <a:off x="4290" y="4170"/>
              <a:ext cx="85" cy="198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525" name="Oval 558"/>
            <p:cNvSpPr>
              <a:spLocks noChangeArrowheads="1"/>
            </p:cNvSpPr>
            <p:nvPr/>
          </p:nvSpPr>
          <p:spPr bwMode="auto">
            <a:xfrm>
              <a:off x="4845" y="3870"/>
              <a:ext cx="85" cy="198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526" name="Oval 559"/>
            <p:cNvSpPr>
              <a:spLocks noChangeArrowheads="1"/>
            </p:cNvSpPr>
            <p:nvPr/>
          </p:nvSpPr>
          <p:spPr bwMode="auto">
            <a:xfrm>
              <a:off x="4605" y="3540"/>
              <a:ext cx="85" cy="198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527" name="AutoShape 560"/>
            <p:cNvSpPr>
              <a:spLocks noChangeArrowheads="1"/>
            </p:cNvSpPr>
            <p:nvPr/>
          </p:nvSpPr>
          <p:spPr bwMode="auto">
            <a:xfrm>
              <a:off x="4217" y="3957"/>
              <a:ext cx="170" cy="147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528" name="AutoShape 561"/>
            <p:cNvSpPr>
              <a:spLocks noChangeArrowheads="1"/>
            </p:cNvSpPr>
            <p:nvPr/>
          </p:nvSpPr>
          <p:spPr bwMode="auto">
            <a:xfrm rot="3611876">
              <a:off x="4170" y="3330"/>
              <a:ext cx="720" cy="1260"/>
            </a:xfrm>
            <a:prstGeom prst="diamond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529" name="AutoShape 562"/>
            <p:cNvSpPr>
              <a:spLocks noChangeArrowheads="1"/>
            </p:cNvSpPr>
            <p:nvPr/>
          </p:nvSpPr>
          <p:spPr bwMode="auto">
            <a:xfrm>
              <a:off x="3930" y="4167"/>
              <a:ext cx="208" cy="180"/>
            </a:xfrm>
            <a:prstGeom prst="hexagon">
              <a:avLst>
                <a:gd name="adj" fmla="val 28889"/>
                <a:gd name="vf" fmla="val 11547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530" name="AutoShape 563"/>
            <p:cNvSpPr>
              <a:spLocks noChangeArrowheads="1"/>
            </p:cNvSpPr>
            <p:nvPr/>
          </p:nvSpPr>
          <p:spPr bwMode="auto">
            <a:xfrm>
              <a:off x="4965" y="3540"/>
              <a:ext cx="208" cy="180"/>
            </a:xfrm>
            <a:prstGeom prst="hexagon">
              <a:avLst>
                <a:gd name="adj" fmla="val 28889"/>
                <a:gd name="vf" fmla="val 11547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531" name="AutoShape 564"/>
            <p:cNvSpPr>
              <a:spLocks noChangeArrowheads="1"/>
            </p:cNvSpPr>
            <p:nvPr/>
          </p:nvSpPr>
          <p:spPr bwMode="auto">
            <a:xfrm>
              <a:off x="4245" y="3537"/>
              <a:ext cx="208" cy="180"/>
            </a:xfrm>
            <a:prstGeom prst="hexagon">
              <a:avLst>
                <a:gd name="adj" fmla="val 28889"/>
                <a:gd name="vf" fmla="val 11547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532" name="AutoShape 565"/>
            <p:cNvSpPr>
              <a:spLocks noChangeArrowheads="1"/>
            </p:cNvSpPr>
            <p:nvPr/>
          </p:nvSpPr>
          <p:spPr bwMode="auto">
            <a:xfrm rot="3611876">
              <a:off x="6150" y="3330"/>
              <a:ext cx="720" cy="1260"/>
            </a:xfrm>
            <a:prstGeom prst="diamond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533" name="Oval 566"/>
            <p:cNvSpPr>
              <a:spLocks noChangeArrowheads="1"/>
            </p:cNvSpPr>
            <p:nvPr/>
          </p:nvSpPr>
          <p:spPr bwMode="auto">
            <a:xfrm>
              <a:off x="6225" y="3525"/>
              <a:ext cx="227" cy="227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534" name="Oval 567"/>
            <p:cNvSpPr>
              <a:spLocks noChangeArrowheads="1"/>
            </p:cNvSpPr>
            <p:nvPr/>
          </p:nvSpPr>
          <p:spPr bwMode="auto">
            <a:xfrm>
              <a:off x="6285" y="3570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535" name="Oval 568"/>
            <p:cNvSpPr>
              <a:spLocks noChangeArrowheads="1"/>
            </p:cNvSpPr>
            <p:nvPr/>
          </p:nvSpPr>
          <p:spPr bwMode="auto">
            <a:xfrm>
              <a:off x="6930" y="3525"/>
              <a:ext cx="227" cy="227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536" name="Oval 569"/>
            <p:cNvSpPr>
              <a:spLocks noChangeArrowheads="1"/>
            </p:cNvSpPr>
            <p:nvPr/>
          </p:nvSpPr>
          <p:spPr bwMode="auto">
            <a:xfrm>
              <a:off x="6975" y="3570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537" name="Oval 570"/>
            <p:cNvSpPr>
              <a:spLocks noChangeArrowheads="1"/>
            </p:cNvSpPr>
            <p:nvPr/>
          </p:nvSpPr>
          <p:spPr bwMode="auto">
            <a:xfrm>
              <a:off x="5895" y="4155"/>
              <a:ext cx="227" cy="227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538" name="Oval 571"/>
            <p:cNvSpPr>
              <a:spLocks noChangeArrowheads="1"/>
            </p:cNvSpPr>
            <p:nvPr/>
          </p:nvSpPr>
          <p:spPr bwMode="auto">
            <a:xfrm>
              <a:off x="5940" y="4200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539" name="Oval 572"/>
            <p:cNvSpPr>
              <a:spLocks noChangeArrowheads="1"/>
            </p:cNvSpPr>
            <p:nvPr/>
          </p:nvSpPr>
          <p:spPr bwMode="auto">
            <a:xfrm>
              <a:off x="6585" y="4155"/>
              <a:ext cx="227" cy="227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540" name="Oval 573"/>
            <p:cNvSpPr>
              <a:spLocks noChangeArrowheads="1"/>
            </p:cNvSpPr>
            <p:nvPr/>
          </p:nvSpPr>
          <p:spPr bwMode="auto">
            <a:xfrm>
              <a:off x="6630" y="4200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541" name="AutoShape 574"/>
            <p:cNvSpPr>
              <a:spLocks noChangeArrowheads="1"/>
            </p:cNvSpPr>
            <p:nvPr/>
          </p:nvSpPr>
          <p:spPr bwMode="auto">
            <a:xfrm>
              <a:off x="4637" y="3747"/>
              <a:ext cx="170" cy="147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grpSp>
          <p:nvGrpSpPr>
            <p:cNvPr id="542" name="Group 577"/>
            <p:cNvGrpSpPr>
              <a:grpSpLocks/>
            </p:cNvGrpSpPr>
            <p:nvPr/>
          </p:nvGrpSpPr>
          <p:grpSpPr bwMode="auto">
            <a:xfrm>
              <a:off x="8055" y="2880"/>
              <a:ext cx="1238" cy="1688"/>
              <a:chOff x="7275" y="1545"/>
              <a:chExt cx="1238" cy="1688"/>
            </a:xfrm>
          </p:grpSpPr>
          <p:sp>
            <p:nvSpPr>
              <p:cNvPr id="543" name="AutoShape 578"/>
              <p:cNvSpPr>
                <a:spLocks noChangeArrowheads="1"/>
              </p:cNvSpPr>
              <p:nvPr/>
            </p:nvSpPr>
            <p:spPr bwMode="auto">
              <a:xfrm>
                <a:off x="7380" y="1620"/>
                <a:ext cx="1080" cy="360"/>
              </a:xfrm>
              <a:prstGeom prst="parallelogram">
                <a:avLst>
                  <a:gd name="adj" fmla="val 75000"/>
                </a:avLst>
              </a:prstGeom>
              <a:solidFill>
                <a:srgbClr val="FFFFFF"/>
              </a:solidFill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544" name="Rectangle 579"/>
              <p:cNvSpPr>
                <a:spLocks noChangeArrowheads="1"/>
              </p:cNvSpPr>
              <p:nvPr/>
            </p:nvSpPr>
            <p:spPr bwMode="auto">
              <a:xfrm>
                <a:off x="7380" y="1980"/>
                <a:ext cx="825" cy="1200"/>
              </a:xfrm>
              <a:prstGeom prst="rect">
                <a:avLst/>
              </a:prstGeom>
              <a:solidFill>
                <a:srgbClr val="FFFFFF"/>
              </a:solidFill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545" name="Rectangle 580"/>
              <p:cNvSpPr>
                <a:spLocks noChangeArrowheads="1"/>
              </p:cNvSpPr>
              <p:nvPr/>
            </p:nvSpPr>
            <p:spPr bwMode="auto">
              <a:xfrm>
                <a:off x="7650" y="1635"/>
                <a:ext cx="825" cy="1200"/>
              </a:xfrm>
              <a:prstGeom prst="rect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546" name="AutoShape 581"/>
              <p:cNvSpPr>
                <a:spLocks noChangeArrowheads="1"/>
              </p:cNvSpPr>
              <p:nvPr/>
            </p:nvSpPr>
            <p:spPr bwMode="auto">
              <a:xfrm>
                <a:off x="7380" y="2835"/>
                <a:ext cx="1080" cy="360"/>
              </a:xfrm>
              <a:prstGeom prst="parallelogram">
                <a:avLst>
                  <a:gd name="adj" fmla="val 75000"/>
                </a:avLst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547" name="Oval 582"/>
              <p:cNvSpPr>
                <a:spLocks noChangeArrowheads="1"/>
              </p:cNvSpPr>
              <p:nvPr/>
            </p:nvSpPr>
            <p:spPr bwMode="auto">
              <a:xfrm>
                <a:off x="7575" y="1545"/>
                <a:ext cx="113" cy="113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548" name="Oval 583"/>
              <p:cNvSpPr>
                <a:spLocks noChangeArrowheads="1"/>
              </p:cNvSpPr>
              <p:nvPr/>
            </p:nvSpPr>
            <p:spPr bwMode="auto">
              <a:xfrm>
                <a:off x="8370" y="1560"/>
                <a:ext cx="113" cy="113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549" name="Oval 584"/>
              <p:cNvSpPr>
                <a:spLocks noChangeArrowheads="1"/>
              </p:cNvSpPr>
              <p:nvPr/>
            </p:nvSpPr>
            <p:spPr bwMode="auto">
              <a:xfrm>
                <a:off x="7320" y="1905"/>
                <a:ext cx="113" cy="113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550" name="Oval 585"/>
              <p:cNvSpPr>
                <a:spLocks noChangeArrowheads="1"/>
              </p:cNvSpPr>
              <p:nvPr/>
            </p:nvSpPr>
            <p:spPr bwMode="auto">
              <a:xfrm>
                <a:off x="8115" y="1920"/>
                <a:ext cx="113" cy="113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551" name="Oval 586"/>
              <p:cNvSpPr>
                <a:spLocks noChangeArrowheads="1"/>
              </p:cNvSpPr>
              <p:nvPr/>
            </p:nvSpPr>
            <p:spPr bwMode="auto">
              <a:xfrm>
                <a:off x="7605" y="2745"/>
                <a:ext cx="113" cy="113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552" name="Oval 587"/>
              <p:cNvSpPr>
                <a:spLocks noChangeArrowheads="1"/>
              </p:cNvSpPr>
              <p:nvPr/>
            </p:nvSpPr>
            <p:spPr bwMode="auto">
              <a:xfrm>
                <a:off x="8400" y="2760"/>
                <a:ext cx="113" cy="113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553" name="Oval 588"/>
              <p:cNvSpPr>
                <a:spLocks noChangeArrowheads="1"/>
              </p:cNvSpPr>
              <p:nvPr/>
            </p:nvSpPr>
            <p:spPr bwMode="auto">
              <a:xfrm>
                <a:off x="7350" y="3105"/>
                <a:ext cx="113" cy="113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554" name="Oval 589"/>
              <p:cNvSpPr>
                <a:spLocks noChangeArrowheads="1"/>
              </p:cNvSpPr>
              <p:nvPr/>
            </p:nvSpPr>
            <p:spPr bwMode="auto">
              <a:xfrm>
                <a:off x="8145" y="3120"/>
                <a:ext cx="113" cy="113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558" name="Text Box 593"/>
              <p:cNvSpPr txBox="1">
                <a:spLocks noChangeArrowheads="1"/>
              </p:cNvSpPr>
              <p:nvPr/>
            </p:nvSpPr>
            <p:spPr bwMode="auto">
              <a:xfrm>
                <a:off x="7545" y="2430"/>
                <a:ext cx="508" cy="7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新細明體" pitchFamily="18" charset="-120"/>
                  <a:cs typeface="新細明體" pitchFamily="18" charset="-120"/>
                </a:endParaRPr>
              </a:p>
            </p:txBody>
          </p:sp>
          <p:sp>
            <p:nvSpPr>
              <p:cNvPr id="559" name="Text Box 594"/>
              <p:cNvSpPr txBox="1">
                <a:spLocks noChangeArrowheads="1"/>
              </p:cNvSpPr>
              <p:nvPr/>
            </p:nvSpPr>
            <p:spPr bwMode="auto">
              <a:xfrm>
                <a:off x="7275" y="2475"/>
                <a:ext cx="528" cy="46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新細明體" pitchFamily="18" charset="-120"/>
                  <a:cs typeface="新細明體" pitchFamily="18" charset="-120"/>
                </a:endParaRPr>
              </a:p>
            </p:txBody>
          </p:sp>
          <p:sp>
            <p:nvSpPr>
              <p:cNvPr id="560" name="Text Box 595"/>
              <p:cNvSpPr txBox="1">
                <a:spLocks noChangeArrowheads="1"/>
              </p:cNvSpPr>
              <p:nvPr/>
            </p:nvSpPr>
            <p:spPr bwMode="auto">
              <a:xfrm>
                <a:off x="7545" y="2700"/>
                <a:ext cx="488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新細明體" pitchFamily="18" charset="-120"/>
                  <a:cs typeface="新細明體" pitchFamily="18" charset="-120"/>
                </a:endParaRPr>
              </a:p>
            </p:txBody>
          </p:sp>
        </p:grpSp>
      </p:grpSp>
      <p:sp>
        <p:nvSpPr>
          <p:cNvPr id="46" name="文字方塊 45"/>
          <p:cNvSpPr txBox="1"/>
          <p:nvPr/>
        </p:nvSpPr>
        <p:spPr>
          <a:xfrm>
            <a:off x="7075294" y="2204864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800" b="1" i="1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zh-TW" altLang="en-US" sz="2800" kern="100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文字方塊 46"/>
          <p:cNvSpPr txBox="1"/>
          <p:nvPr/>
        </p:nvSpPr>
        <p:spPr>
          <a:xfrm>
            <a:off x="5635134" y="2844225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800" b="1" i="1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TW" altLang="en-US" sz="2800" kern="100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文字方塊 47"/>
          <p:cNvSpPr txBox="1"/>
          <p:nvPr/>
        </p:nvSpPr>
        <p:spPr>
          <a:xfrm>
            <a:off x="6232838" y="1340768"/>
            <a:ext cx="3433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800" b="1" i="1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c</a:t>
            </a:r>
            <a:endParaRPr lang="zh-TW" altLang="en-US" sz="2800" kern="100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文字方塊 48"/>
          <p:cNvSpPr txBox="1"/>
          <p:nvPr/>
        </p:nvSpPr>
        <p:spPr>
          <a:xfrm>
            <a:off x="6287213" y="2060848"/>
            <a:ext cx="4106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800" i="1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</a:t>
            </a:r>
            <a:endParaRPr lang="zh-TW" altLang="en-US" sz="2800" kern="100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文字方塊 49"/>
          <p:cNvSpPr txBox="1"/>
          <p:nvPr/>
        </p:nvSpPr>
        <p:spPr>
          <a:xfrm>
            <a:off x="5924769" y="2268161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800" i="1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</a:t>
            </a:r>
            <a:endParaRPr lang="zh-TW" altLang="en-US" sz="2800" kern="100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文字方塊 50"/>
          <p:cNvSpPr txBox="1"/>
          <p:nvPr/>
        </p:nvSpPr>
        <p:spPr>
          <a:xfrm>
            <a:off x="6280801" y="2484185"/>
            <a:ext cx="3321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800" i="1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</a:t>
            </a:r>
            <a:endParaRPr lang="zh-TW" altLang="en-US" sz="2800" kern="100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1106396" y="3348281"/>
            <a:ext cx="50497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(2) maintain 3-fold symmetry</a:t>
            </a:r>
            <a:endParaRPr lang="zh-TW" alt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3" name="圖片 5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4077072"/>
            <a:ext cx="3529079" cy="1555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80940" name="Group 1265"/>
          <p:cNvGrpSpPr>
            <a:grpSpLocks/>
          </p:cNvGrpSpPr>
          <p:nvPr/>
        </p:nvGrpSpPr>
        <p:grpSpPr bwMode="auto">
          <a:xfrm rot="20012893">
            <a:off x="6265296" y="4293096"/>
            <a:ext cx="1209675" cy="1152525"/>
            <a:chOff x="4320" y="7380"/>
            <a:chExt cx="1905" cy="1815"/>
          </a:xfrm>
          <a:scene3d>
            <a:camera prst="orthographicFront">
              <a:rot lat="0" lon="0" rev="0"/>
            </a:camera>
            <a:lightRig rig="threePt" dir="t"/>
          </a:scene3d>
        </p:grpSpPr>
        <p:sp>
          <p:nvSpPr>
            <p:cNvPr id="500" name="AutoShape 932"/>
            <p:cNvSpPr>
              <a:spLocks noChangeArrowheads="1"/>
            </p:cNvSpPr>
            <p:nvPr/>
          </p:nvSpPr>
          <p:spPr bwMode="auto">
            <a:xfrm rot="3810368">
              <a:off x="4680" y="7035"/>
              <a:ext cx="720" cy="1440"/>
            </a:xfrm>
            <a:prstGeom prst="diamond">
              <a:avLst/>
            </a:prstGeom>
            <a:solidFill>
              <a:srgbClr val="FFFFFF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501" name="AutoShape 933"/>
            <p:cNvSpPr>
              <a:spLocks noChangeArrowheads="1"/>
            </p:cNvSpPr>
            <p:nvPr/>
          </p:nvSpPr>
          <p:spPr bwMode="auto">
            <a:xfrm rot="3810368">
              <a:off x="5145" y="7740"/>
              <a:ext cx="720" cy="1440"/>
            </a:xfrm>
            <a:prstGeom prst="diamond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502" name="Line 934"/>
            <p:cNvSpPr>
              <a:spLocks noChangeShapeType="1"/>
            </p:cNvSpPr>
            <p:nvPr/>
          </p:nvSpPr>
          <p:spPr bwMode="auto">
            <a:xfrm>
              <a:off x="5220" y="8055"/>
              <a:ext cx="465" cy="69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503" name="Oval 935"/>
            <p:cNvSpPr>
              <a:spLocks noChangeArrowheads="1"/>
            </p:cNvSpPr>
            <p:nvPr/>
          </p:nvSpPr>
          <p:spPr bwMode="auto">
            <a:xfrm>
              <a:off x="4830" y="7380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504" name="Oval 936"/>
            <p:cNvSpPr>
              <a:spLocks noChangeArrowheads="1"/>
            </p:cNvSpPr>
            <p:nvPr/>
          </p:nvSpPr>
          <p:spPr bwMode="auto">
            <a:xfrm>
              <a:off x="5625" y="7380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505" name="Oval 937"/>
            <p:cNvSpPr>
              <a:spLocks noChangeArrowheads="1"/>
            </p:cNvSpPr>
            <p:nvPr/>
          </p:nvSpPr>
          <p:spPr bwMode="auto">
            <a:xfrm>
              <a:off x="4365" y="7980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506" name="Oval 938"/>
            <p:cNvSpPr>
              <a:spLocks noChangeArrowheads="1"/>
            </p:cNvSpPr>
            <p:nvPr/>
          </p:nvSpPr>
          <p:spPr bwMode="auto">
            <a:xfrm>
              <a:off x="5160" y="7980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507" name="Line 939"/>
            <p:cNvSpPr>
              <a:spLocks noChangeShapeType="1"/>
            </p:cNvSpPr>
            <p:nvPr/>
          </p:nvSpPr>
          <p:spPr bwMode="auto">
            <a:xfrm>
              <a:off x="5700" y="7485"/>
              <a:ext cx="465" cy="69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508" name="Line 940"/>
            <p:cNvSpPr>
              <a:spLocks noChangeShapeType="1"/>
            </p:cNvSpPr>
            <p:nvPr/>
          </p:nvSpPr>
          <p:spPr bwMode="auto">
            <a:xfrm>
              <a:off x="4455" y="8100"/>
              <a:ext cx="465" cy="69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509" name="Line 941"/>
            <p:cNvSpPr>
              <a:spLocks noChangeShapeType="1"/>
            </p:cNvSpPr>
            <p:nvPr/>
          </p:nvSpPr>
          <p:spPr bwMode="auto">
            <a:xfrm>
              <a:off x="4935" y="7470"/>
              <a:ext cx="465" cy="69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510" name="Oval 942"/>
            <p:cNvSpPr>
              <a:spLocks noChangeArrowheads="1"/>
            </p:cNvSpPr>
            <p:nvPr/>
          </p:nvSpPr>
          <p:spPr bwMode="auto">
            <a:xfrm>
              <a:off x="5340" y="8070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511" name="Oval 943"/>
            <p:cNvSpPr>
              <a:spLocks noChangeArrowheads="1"/>
            </p:cNvSpPr>
            <p:nvPr/>
          </p:nvSpPr>
          <p:spPr bwMode="auto">
            <a:xfrm>
              <a:off x="6090" y="8085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512" name="Oval 944"/>
            <p:cNvSpPr>
              <a:spLocks noChangeArrowheads="1"/>
            </p:cNvSpPr>
            <p:nvPr/>
          </p:nvSpPr>
          <p:spPr bwMode="auto">
            <a:xfrm>
              <a:off x="4830" y="8685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513" name="Oval 945"/>
            <p:cNvSpPr>
              <a:spLocks noChangeArrowheads="1"/>
            </p:cNvSpPr>
            <p:nvPr/>
          </p:nvSpPr>
          <p:spPr bwMode="auto">
            <a:xfrm>
              <a:off x="5625" y="8685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514" name="Text Box 947"/>
            <p:cNvSpPr txBox="1">
              <a:spLocks noChangeArrowheads="1"/>
            </p:cNvSpPr>
            <p:nvPr/>
          </p:nvSpPr>
          <p:spPr bwMode="auto">
            <a:xfrm>
              <a:off x="5040" y="8655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新細明體" pitchFamily="18" charset="-120"/>
                  <a:cs typeface="新細明體" pitchFamily="18" charset="-120"/>
                </a:rPr>
                <a:t>a</a:t>
              </a:r>
              <a:endParaRPr kumimoji="1" lang="zh-TW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515" name="Text Box 948"/>
            <p:cNvSpPr txBox="1">
              <a:spLocks noChangeArrowheads="1"/>
            </p:cNvSpPr>
            <p:nvPr/>
          </p:nvSpPr>
          <p:spPr bwMode="auto">
            <a:xfrm>
              <a:off x="4320" y="8295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新細明體" pitchFamily="18" charset="-120"/>
                  <a:cs typeface="新細明體" pitchFamily="18" charset="-120"/>
                </a:rPr>
                <a:t>b</a:t>
              </a:r>
              <a:endParaRPr kumimoji="1" lang="zh-TW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516" name="Text Box 949"/>
            <p:cNvSpPr txBox="1">
              <a:spLocks noChangeArrowheads="1"/>
            </p:cNvSpPr>
            <p:nvPr/>
          </p:nvSpPr>
          <p:spPr bwMode="auto">
            <a:xfrm>
              <a:off x="5010" y="8175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新細明體" pitchFamily="18" charset="-120"/>
                  <a:cs typeface="新細明體" pitchFamily="18" charset="-120"/>
                </a:rPr>
                <a:t>c</a:t>
              </a:r>
              <a:endParaRPr kumimoji="1" lang="zh-TW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517" name="Text Box 950"/>
            <p:cNvSpPr txBox="1">
              <a:spLocks noChangeArrowheads="1"/>
            </p:cNvSpPr>
            <p:nvPr/>
          </p:nvSpPr>
          <p:spPr bwMode="auto">
            <a:xfrm>
              <a:off x="5460" y="8280"/>
              <a:ext cx="508" cy="7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518" name="Text Box 951"/>
            <p:cNvSpPr txBox="1">
              <a:spLocks noChangeArrowheads="1"/>
            </p:cNvSpPr>
            <p:nvPr/>
          </p:nvSpPr>
          <p:spPr bwMode="auto">
            <a:xfrm>
              <a:off x="4460" y="765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2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新細明體" pitchFamily="18" charset="-120"/>
                  <a:cs typeface="新細明體" pitchFamily="18" charset="-120"/>
                  <a:sym typeface="Symbol"/>
                </a:rPr>
                <a:t></a:t>
              </a:r>
              <a:endParaRPr kumimoji="1" lang="zh-TW" altLang="zh-TW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519" name="Text Box 952"/>
            <p:cNvSpPr txBox="1">
              <a:spLocks noChangeArrowheads="1"/>
            </p:cNvSpPr>
            <p:nvPr/>
          </p:nvSpPr>
          <p:spPr bwMode="auto">
            <a:xfrm>
              <a:off x="4687" y="8201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2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新細明體" pitchFamily="18" charset="-120"/>
                  <a:cs typeface="新細明體" pitchFamily="18" charset="-120"/>
                  <a:sym typeface="Symbol"/>
                </a:rPr>
                <a:t></a:t>
              </a:r>
              <a:endParaRPr kumimoji="1" lang="zh-TW" altLang="zh-TW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</p:grpSp>
      <p:sp>
        <p:nvSpPr>
          <p:cNvPr id="75" name="Text Box 952"/>
          <p:cNvSpPr txBox="1">
            <a:spLocks noChangeArrowheads="1"/>
          </p:cNvSpPr>
          <p:nvPr/>
        </p:nvSpPr>
        <p:spPr bwMode="auto">
          <a:xfrm>
            <a:off x="6588224" y="4814292"/>
            <a:ext cx="3429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  <a:sym typeface="Symbol"/>
              </a:rPr>
              <a:t></a:t>
            </a:r>
            <a:endParaRPr kumimoji="1" lang="zh-TW" altLang="zh-TW" sz="1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cxnSp>
        <p:nvCxnSpPr>
          <p:cNvPr id="77" name="直線接點 76"/>
          <p:cNvCxnSpPr/>
          <p:nvPr/>
        </p:nvCxnSpPr>
        <p:spPr>
          <a:xfrm flipH="1">
            <a:off x="2483768" y="5805264"/>
            <a:ext cx="360040" cy="648072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直線接點 77"/>
          <p:cNvCxnSpPr/>
          <p:nvPr/>
        </p:nvCxnSpPr>
        <p:spPr>
          <a:xfrm flipH="1">
            <a:off x="3203848" y="5805264"/>
            <a:ext cx="360040" cy="648072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線接點 79"/>
          <p:cNvCxnSpPr/>
          <p:nvPr/>
        </p:nvCxnSpPr>
        <p:spPr>
          <a:xfrm>
            <a:off x="2843808" y="5805264"/>
            <a:ext cx="72008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接點 80"/>
          <p:cNvCxnSpPr/>
          <p:nvPr/>
        </p:nvCxnSpPr>
        <p:spPr>
          <a:xfrm>
            <a:off x="2483768" y="6453336"/>
            <a:ext cx="72008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直線接點 85"/>
          <p:cNvCxnSpPr/>
          <p:nvPr/>
        </p:nvCxnSpPr>
        <p:spPr>
          <a:xfrm flipH="1">
            <a:off x="2771800" y="5661248"/>
            <a:ext cx="360040" cy="64807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線接點 86"/>
          <p:cNvCxnSpPr/>
          <p:nvPr/>
        </p:nvCxnSpPr>
        <p:spPr>
          <a:xfrm flipH="1">
            <a:off x="3491880" y="5661248"/>
            <a:ext cx="360040" cy="64807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線接點 87"/>
          <p:cNvCxnSpPr/>
          <p:nvPr/>
        </p:nvCxnSpPr>
        <p:spPr>
          <a:xfrm>
            <a:off x="3131840" y="5661248"/>
            <a:ext cx="72008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接點 88"/>
          <p:cNvCxnSpPr/>
          <p:nvPr/>
        </p:nvCxnSpPr>
        <p:spPr>
          <a:xfrm>
            <a:off x="2771800" y="6309320"/>
            <a:ext cx="72008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直線接點 90"/>
          <p:cNvCxnSpPr/>
          <p:nvPr/>
        </p:nvCxnSpPr>
        <p:spPr>
          <a:xfrm flipH="1">
            <a:off x="2267744" y="4869160"/>
            <a:ext cx="288032" cy="432048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直線接點 92"/>
          <p:cNvCxnSpPr/>
          <p:nvPr/>
        </p:nvCxnSpPr>
        <p:spPr>
          <a:xfrm>
            <a:off x="2555776" y="4869160"/>
            <a:ext cx="504056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直線接點 93"/>
          <p:cNvCxnSpPr/>
          <p:nvPr/>
        </p:nvCxnSpPr>
        <p:spPr>
          <a:xfrm>
            <a:off x="2339752" y="5301208"/>
            <a:ext cx="504056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直線接點 94"/>
          <p:cNvCxnSpPr/>
          <p:nvPr/>
        </p:nvCxnSpPr>
        <p:spPr>
          <a:xfrm flipH="1">
            <a:off x="2843808" y="4869160"/>
            <a:ext cx="288032" cy="432048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線接點 95"/>
          <p:cNvCxnSpPr/>
          <p:nvPr/>
        </p:nvCxnSpPr>
        <p:spPr>
          <a:xfrm flipH="1">
            <a:off x="2483768" y="4725144"/>
            <a:ext cx="288032" cy="432048"/>
          </a:xfrm>
          <a:prstGeom prst="line">
            <a:avLst/>
          </a:prstGeom>
          <a:ln w="2222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直線接點 96"/>
          <p:cNvCxnSpPr/>
          <p:nvPr/>
        </p:nvCxnSpPr>
        <p:spPr>
          <a:xfrm>
            <a:off x="2771800" y="4725144"/>
            <a:ext cx="504056" cy="0"/>
          </a:xfrm>
          <a:prstGeom prst="line">
            <a:avLst/>
          </a:prstGeom>
          <a:ln w="2222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直線接點 97"/>
          <p:cNvCxnSpPr/>
          <p:nvPr/>
        </p:nvCxnSpPr>
        <p:spPr>
          <a:xfrm>
            <a:off x="2555776" y="5157192"/>
            <a:ext cx="504056" cy="0"/>
          </a:xfrm>
          <a:prstGeom prst="line">
            <a:avLst/>
          </a:prstGeom>
          <a:ln w="2222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線接點 98"/>
          <p:cNvCxnSpPr/>
          <p:nvPr/>
        </p:nvCxnSpPr>
        <p:spPr>
          <a:xfrm flipH="1">
            <a:off x="3059832" y="4725144"/>
            <a:ext cx="288032" cy="432048"/>
          </a:xfrm>
          <a:prstGeom prst="line">
            <a:avLst/>
          </a:prstGeom>
          <a:ln w="2222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直線接點 99"/>
          <p:cNvCxnSpPr/>
          <p:nvPr/>
        </p:nvCxnSpPr>
        <p:spPr>
          <a:xfrm flipH="1">
            <a:off x="2771800" y="4581128"/>
            <a:ext cx="288032" cy="43204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直線接點 100"/>
          <p:cNvCxnSpPr/>
          <p:nvPr/>
        </p:nvCxnSpPr>
        <p:spPr>
          <a:xfrm>
            <a:off x="3059832" y="4581128"/>
            <a:ext cx="504056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直線接點 101"/>
          <p:cNvCxnSpPr/>
          <p:nvPr/>
        </p:nvCxnSpPr>
        <p:spPr>
          <a:xfrm>
            <a:off x="2843808" y="5013176"/>
            <a:ext cx="504056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直線接點 102"/>
          <p:cNvCxnSpPr/>
          <p:nvPr/>
        </p:nvCxnSpPr>
        <p:spPr>
          <a:xfrm flipH="1">
            <a:off x="3347864" y="4581128"/>
            <a:ext cx="288032" cy="43204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直線接點 103"/>
          <p:cNvCxnSpPr/>
          <p:nvPr/>
        </p:nvCxnSpPr>
        <p:spPr>
          <a:xfrm flipH="1">
            <a:off x="1979712" y="5013176"/>
            <a:ext cx="288032" cy="43204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直線接點 104"/>
          <p:cNvCxnSpPr/>
          <p:nvPr/>
        </p:nvCxnSpPr>
        <p:spPr>
          <a:xfrm>
            <a:off x="2267744" y="5013176"/>
            <a:ext cx="504056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直線接點 105"/>
          <p:cNvCxnSpPr/>
          <p:nvPr/>
        </p:nvCxnSpPr>
        <p:spPr>
          <a:xfrm>
            <a:off x="2051720" y="5445224"/>
            <a:ext cx="504056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直線接點 106"/>
          <p:cNvCxnSpPr/>
          <p:nvPr/>
        </p:nvCxnSpPr>
        <p:spPr>
          <a:xfrm flipH="1">
            <a:off x="2555776" y="5013176"/>
            <a:ext cx="288032" cy="43204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文字方塊 107"/>
          <p:cNvSpPr txBox="1"/>
          <p:nvPr/>
        </p:nvSpPr>
        <p:spPr>
          <a:xfrm>
            <a:off x="5076056" y="4365104"/>
            <a:ext cx="5116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1/3</a:t>
            </a:r>
            <a:endParaRPr lang="zh-TW" alt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9" name="文字方塊 108"/>
          <p:cNvSpPr txBox="1"/>
          <p:nvPr/>
        </p:nvSpPr>
        <p:spPr>
          <a:xfrm>
            <a:off x="4564377" y="4221088"/>
            <a:ext cx="5116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2/3</a:t>
            </a:r>
            <a:endParaRPr lang="zh-TW" alt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1" name="手繪多邊形 110"/>
          <p:cNvSpPr/>
          <p:nvPr/>
        </p:nvSpPr>
        <p:spPr>
          <a:xfrm>
            <a:off x="6309360" y="4738255"/>
            <a:ext cx="922713" cy="290945"/>
          </a:xfrm>
          <a:custGeom>
            <a:avLst/>
            <a:gdLst>
              <a:gd name="connsiteX0" fmla="*/ 0 w 922713"/>
              <a:gd name="connsiteY0" fmla="*/ 241069 h 290945"/>
              <a:gd name="connsiteX1" fmla="*/ 606829 w 922713"/>
              <a:gd name="connsiteY1" fmla="*/ 0 h 290945"/>
              <a:gd name="connsiteX2" fmla="*/ 922713 w 922713"/>
              <a:gd name="connsiteY2" fmla="*/ 290945 h 290945"/>
              <a:gd name="connsiteX3" fmla="*/ 0 w 922713"/>
              <a:gd name="connsiteY3" fmla="*/ 241069 h 290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22713" h="290945">
                <a:moveTo>
                  <a:pt x="0" y="241069"/>
                </a:moveTo>
                <a:lnTo>
                  <a:pt x="606829" y="0"/>
                </a:lnTo>
                <a:lnTo>
                  <a:pt x="922713" y="290945"/>
                </a:lnTo>
                <a:lnTo>
                  <a:pt x="0" y="241069"/>
                </a:ln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2" name="手繪多邊形 111"/>
          <p:cNvSpPr/>
          <p:nvPr/>
        </p:nvSpPr>
        <p:spPr>
          <a:xfrm>
            <a:off x="6409113" y="4472247"/>
            <a:ext cx="931025" cy="274320"/>
          </a:xfrm>
          <a:custGeom>
            <a:avLst/>
            <a:gdLst>
              <a:gd name="connsiteX0" fmla="*/ 0 w 931025"/>
              <a:gd name="connsiteY0" fmla="*/ 0 h 274320"/>
              <a:gd name="connsiteX1" fmla="*/ 374072 w 931025"/>
              <a:gd name="connsiteY1" fmla="*/ 274320 h 274320"/>
              <a:gd name="connsiteX2" fmla="*/ 931025 w 931025"/>
              <a:gd name="connsiteY2" fmla="*/ 66502 h 274320"/>
              <a:gd name="connsiteX3" fmla="*/ 0 w 931025"/>
              <a:gd name="connsiteY3" fmla="*/ 0 h 274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31025" h="274320">
                <a:moveTo>
                  <a:pt x="0" y="0"/>
                </a:moveTo>
                <a:lnTo>
                  <a:pt x="374072" y="274320"/>
                </a:lnTo>
                <a:lnTo>
                  <a:pt x="931025" y="6650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75000"/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3" name="文字方塊 112"/>
          <p:cNvSpPr txBox="1"/>
          <p:nvPr/>
        </p:nvSpPr>
        <p:spPr>
          <a:xfrm>
            <a:off x="7308304" y="4829090"/>
            <a:ext cx="5116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1/3</a:t>
            </a:r>
            <a:endParaRPr lang="zh-TW" alt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4" name="文字方塊 113"/>
          <p:cNvSpPr txBox="1"/>
          <p:nvPr/>
        </p:nvSpPr>
        <p:spPr>
          <a:xfrm>
            <a:off x="7380312" y="4293096"/>
            <a:ext cx="5116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2/3</a:t>
            </a:r>
            <a:endParaRPr lang="zh-TW" alt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5" name="文字方塊 114"/>
          <p:cNvSpPr txBox="1"/>
          <p:nvPr/>
        </p:nvSpPr>
        <p:spPr>
          <a:xfrm>
            <a:off x="5793299" y="5448126"/>
            <a:ext cx="268855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3200" b="1" i="1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sz="3200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sz="3200" b="1" i="1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en-US" altLang="zh-TW" sz="3200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= </a:t>
            </a:r>
            <a:r>
              <a:rPr lang="en-US" altLang="zh-TW" sz="3200" b="1" i="1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c</a:t>
            </a:r>
            <a:r>
              <a:rPr lang="en-US" altLang="zh-TW" sz="3200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ctr"/>
            <a:r>
              <a:rPr lang="en-US" altLang="zh-TW" sz="3200" i="1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</a:t>
            </a:r>
            <a:r>
              <a:rPr lang="en-US" altLang="zh-TW" sz="3200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= </a:t>
            </a:r>
            <a:r>
              <a:rPr lang="en-US" altLang="zh-TW" sz="3200" i="1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</a:t>
            </a:r>
            <a:r>
              <a:rPr lang="en-US" altLang="zh-TW" sz="3200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= </a:t>
            </a:r>
            <a:r>
              <a:rPr lang="en-US" altLang="zh-TW" sz="3200" i="1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</a:t>
            </a:r>
            <a:r>
              <a:rPr lang="en-US" altLang="zh-TW" sz="3200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 90</a:t>
            </a:r>
            <a:r>
              <a:rPr lang="en-US" altLang="zh-TW" sz="3200" kern="100" baseline="30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o</a:t>
            </a:r>
            <a:endParaRPr lang="zh-TW" altLang="en-US" sz="3200" kern="100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475656" y="908720"/>
            <a:ext cx="660648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altLang="zh-TW" sz="3200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Hexagonal </a:t>
            </a:r>
            <a:r>
              <a:rPr lang="en-US" altLang="zh-TW" sz="32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 </a:t>
            </a:r>
            <a:r>
              <a:rPr lang="en-US" altLang="zh-TW" sz="3200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altLang="zh-TW" sz="32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types</a:t>
            </a:r>
            <a:endParaRPr lang="zh-TW" altLang="zh-TW" sz="32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600200" indent="-1600200">
              <a:spcAft>
                <a:spcPts val="0"/>
              </a:spcAft>
            </a:pPr>
            <a:r>
              <a:rPr lang="en-US" altLang="zh-TW" sz="3200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Primitive hexagonal</a:t>
            </a:r>
          </a:p>
          <a:p>
            <a:pPr marL="1600200" indent="-1600200">
              <a:spcAft>
                <a:spcPts val="0"/>
              </a:spcAft>
            </a:pPr>
            <a:endParaRPr lang="en-US" altLang="zh-TW" sz="3200" kern="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600200" indent="-1600200">
              <a:spcAft>
                <a:spcPts val="0"/>
              </a:spcAft>
            </a:pPr>
            <a:r>
              <a:rPr lang="en-US" altLang="zh-TW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Rhombohedral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zh-TW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trigonal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TW" altLang="zh-TW" sz="32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32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Primitive</a:t>
            </a:r>
            <a:r>
              <a:rPr lang="en-US" altLang="zh-TW" sz="3200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rhombohedral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zh-TW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trigonal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TW" altLang="zh-TW" sz="32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645975" y="323945"/>
            <a:ext cx="298992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kern="1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(6) Cubic system</a:t>
            </a:r>
            <a:endParaRPr lang="zh-TW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258709" y="3276273"/>
            <a:ext cx="690285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triad axes ( triad </a:t>
            </a:r>
            <a:r>
              <a:rPr lang="en-US" altLang="zh-TW" sz="3200" kern="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axis = cube </a:t>
            </a:r>
            <a:r>
              <a:rPr lang="en-US" altLang="zh-TW" sz="3200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diagonal )</a:t>
            </a:r>
            <a:endParaRPr lang="zh-TW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187624" y="4031193"/>
            <a:ext cx="7444743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altLang="zh-TW" sz="3200" kern="1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Cubic is a special form of </a:t>
            </a:r>
            <a:r>
              <a:rPr lang="en-US" altLang="zh-TW" sz="3200" kern="1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Rhombohedral</a:t>
            </a:r>
            <a:r>
              <a:rPr lang="en-US" altLang="zh-TW" sz="3200" kern="1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lattice</a:t>
            </a:r>
            <a:endParaRPr lang="zh-TW" altLang="zh-TW" sz="32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32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Cubic system has 4 triad axes mutually inclined along cube diagonal</a:t>
            </a:r>
            <a:endParaRPr lang="zh-TW" altLang="en-US" sz="32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8849" name="Group 1266"/>
          <p:cNvGrpSpPr>
            <a:grpSpLocks/>
          </p:cNvGrpSpPr>
          <p:nvPr/>
        </p:nvGrpSpPr>
        <p:grpSpPr bwMode="auto">
          <a:xfrm>
            <a:off x="2050673" y="1196752"/>
            <a:ext cx="1801246" cy="1647058"/>
            <a:chOff x="4200" y="11340"/>
            <a:chExt cx="1523" cy="1313"/>
          </a:xfrm>
        </p:grpSpPr>
        <p:grpSp>
          <p:nvGrpSpPr>
            <p:cNvPr id="479" name="Group 954"/>
            <p:cNvGrpSpPr>
              <a:grpSpLocks/>
            </p:cNvGrpSpPr>
            <p:nvPr/>
          </p:nvGrpSpPr>
          <p:grpSpPr bwMode="auto">
            <a:xfrm>
              <a:off x="4200" y="11340"/>
              <a:ext cx="1523" cy="1313"/>
              <a:chOff x="3735" y="2295"/>
              <a:chExt cx="1523" cy="1313"/>
            </a:xfrm>
          </p:grpSpPr>
          <p:sp>
            <p:nvSpPr>
              <p:cNvPr id="480" name="AutoShape 955"/>
              <p:cNvSpPr>
                <a:spLocks noChangeArrowheads="1"/>
              </p:cNvSpPr>
              <p:nvPr/>
            </p:nvSpPr>
            <p:spPr bwMode="auto">
              <a:xfrm>
                <a:off x="3780" y="2340"/>
                <a:ext cx="1440" cy="360"/>
              </a:xfrm>
              <a:prstGeom prst="parallelogram">
                <a:avLst>
                  <a:gd name="adj" fmla="val 100000"/>
                </a:avLst>
              </a:prstGeom>
              <a:solidFill>
                <a:srgbClr val="FFFFFF"/>
              </a:solidFill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481" name="Rectangle 956"/>
              <p:cNvSpPr>
                <a:spLocks noChangeArrowheads="1"/>
              </p:cNvSpPr>
              <p:nvPr/>
            </p:nvSpPr>
            <p:spPr bwMode="auto">
              <a:xfrm>
                <a:off x="3780" y="2700"/>
                <a:ext cx="1080" cy="900"/>
              </a:xfrm>
              <a:prstGeom prst="rect">
                <a:avLst/>
              </a:prstGeom>
              <a:solidFill>
                <a:srgbClr val="FFFFFF"/>
              </a:solidFill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482" name="Rectangle 957"/>
              <p:cNvSpPr>
                <a:spLocks noChangeArrowheads="1"/>
              </p:cNvSpPr>
              <p:nvPr/>
            </p:nvSpPr>
            <p:spPr bwMode="auto">
              <a:xfrm>
                <a:off x="4140" y="2340"/>
                <a:ext cx="1080" cy="900"/>
              </a:xfrm>
              <a:prstGeom prst="rect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483" name="AutoShape 958"/>
              <p:cNvSpPr>
                <a:spLocks noChangeArrowheads="1"/>
              </p:cNvSpPr>
              <p:nvPr/>
            </p:nvSpPr>
            <p:spPr bwMode="auto">
              <a:xfrm>
                <a:off x="3780" y="3240"/>
                <a:ext cx="1440" cy="360"/>
              </a:xfrm>
              <a:prstGeom prst="parallelogram">
                <a:avLst>
                  <a:gd name="adj" fmla="val 100000"/>
                </a:avLst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484" name="Oval 959"/>
              <p:cNvSpPr>
                <a:spLocks noChangeArrowheads="1"/>
              </p:cNvSpPr>
              <p:nvPr/>
            </p:nvSpPr>
            <p:spPr bwMode="auto">
              <a:xfrm>
                <a:off x="4080" y="2295"/>
                <a:ext cx="113" cy="113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485" name="Oval 960"/>
              <p:cNvSpPr>
                <a:spLocks noChangeArrowheads="1"/>
              </p:cNvSpPr>
              <p:nvPr/>
            </p:nvSpPr>
            <p:spPr bwMode="auto">
              <a:xfrm>
                <a:off x="5130" y="2295"/>
                <a:ext cx="113" cy="113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486" name="Oval 961"/>
              <p:cNvSpPr>
                <a:spLocks noChangeArrowheads="1"/>
              </p:cNvSpPr>
              <p:nvPr/>
            </p:nvSpPr>
            <p:spPr bwMode="auto">
              <a:xfrm>
                <a:off x="3735" y="2625"/>
                <a:ext cx="113" cy="113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487" name="Oval 962"/>
              <p:cNvSpPr>
                <a:spLocks noChangeArrowheads="1"/>
              </p:cNvSpPr>
              <p:nvPr/>
            </p:nvSpPr>
            <p:spPr bwMode="auto">
              <a:xfrm>
                <a:off x="4785" y="2625"/>
                <a:ext cx="113" cy="113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488" name="Oval 963"/>
              <p:cNvSpPr>
                <a:spLocks noChangeArrowheads="1"/>
              </p:cNvSpPr>
              <p:nvPr/>
            </p:nvSpPr>
            <p:spPr bwMode="auto">
              <a:xfrm>
                <a:off x="4095" y="3165"/>
                <a:ext cx="113" cy="113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489" name="Oval 964"/>
              <p:cNvSpPr>
                <a:spLocks noChangeArrowheads="1"/>
              </p:cNvSpPr>
              <p:nvPr/>
            </p:nvSpPr>
            <p:spPr bwMode="auto">
              <a:xfrm>
                <a:off x="5145" y="3165"/>
                <a:ext cx="113" cy="113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490" name="Oval 965"/>
              <p:cNvSpPr>
                <a:spLocks noChangeArrowheads="1"/>
              </p:cNvSpPr>
              <p:nvPr/>
            </p:nvSpPr>
            <p:spPr bwMode="auto">
              <a:xfrm>
                <a:off x="3750" y="3495"/>
                <a:ext cx="113" cy="113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491" name="Oval 966"/>
              <p:cNvSpPr>
                <a:spLocks noChangeArrowheads="1"/>
              </p:cNvSpPr>
              <p:nvPr/>
            </p:nvSpPr>
            <p:spPr bwMode="auto">
              <a:xfrm>
                <a:off x="4800" y="3495"/>
                <a:ext cx="113" cy="113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</p:grpSp>
        <p:sp>
          <p:nvSpPr>
            <p:cNvPr id="495" name="Text Box 971"/>
            <p:cNvSpPr txBox="1">
              <a:spLocks noChangeArrowheads="1"/>
            </p:cNvSpPr>
            <p:nvPr/>
          </p:nvSpPr>
          <p:spPr bwMode="auto">
            <a:xfrm>
              <a:off x="4500" y="11955"/>
              <a:ext cx="508" cy="5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</p:grpSp>
      <p:sp>
        <p:nvSpPr>
          <p:cNvPr id="32" name="文字方塊 31"/>
          <p:cNvSpPr txBox="1"/>
          <p:nvPr/>
        </p:nvSpPr>
        <p:spPr>
          <a:xfrm>
            <a:off x="3923928" y="1938563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3200" b="1" i="1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zh-TW" altLang="en-US" sz="3200" kern="100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文字方塊 32"/>
          <p:cNvSpPr txBox="1"/>
          <p:nvPr/>
        </p:nvSpPr>
        <p:spPr>
          <a:xfrm>
            <a:off x="1691680" y="2298603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3200" b="1" i="1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TW" altLang="en-US" sz="3200" kern="100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文字方塊 33"/>
          <p:cNvSpPr txBox="1"/>
          <p:nvPr/>
        </p:nvSpPr>
        <p:spPr>
          <a:xfrm>
            <a:off x="2123728" y="908720"/>
            <a:ext cx="3674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3200" b="1" i="1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c</a:t>
            </a:r>
            <a:endParaRPr lang="zh-TW" altLang="en-US" sz="3200" kern="100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文字方塊 34"/>
          <p:cNvSpPr txBox="1"/>
          <p:nvPr/>
        </p:nvSpPr>
        <p:spPr>
          <a:xfrm>
            <a:off x="2555776" y="1794547"/>
            <a:ext cx="4443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3200" i="1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</a:t>
            </a:r>
            <a:endParaRPr lang="zh-TW" altLang="en-US" sz="3200" kern="100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文字方塊 35"/>
          <p:cNvSpPr txBox="1"/>
          <p:nvPr/>
        </p:nvSpPr>
        <p:spPr>
          <a:xfrm>
            <a:off x="2411760" y="2226595"/>
            <a:ext cx="3529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3200" i="1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</a:t>
            </a:r>
            <a:endParaRPr lang="zh-TW" altLang="en-US" sz="3200" kern="100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文字方塊 36"/>
          <p:cNvSpPr txBox="1"/>
          <p:nvPr/>
        </p:nvSpPr>
        <p:spPr>
          <a:xfrm>
            <a:off x="2073078" y="1929852"/>
            <a:ext cx="4106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3200" i="1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</a:t>
            </a:r>
            <a:endParaRPr lang="zh-TW" altLang="en-US" sz="3200" kern="100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文字方塊 37"/>
          <p:cNvSpPr txBox="1"/>
          <p:nvPr/>
        </p:nvSpPr>
        <p:spPr>
          <a:xfrm>
            <a:off x="4830963" y="1343670"/>
            <a:ext cx="269336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3200" b="1" i="1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sz="3200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sz="3200" b="1" i="1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en-US" altLang="zh-TW" sz="3200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= </a:t>
            </a:r>
            <a:r>
              <a:rPr lang="en-US" altLang="zh-TW" sz="3200" b="1" i="1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c</a:t>
            </a:r>
            <a:r>
              <a:rPr lang="en-US" altLang="zh-TW" sz="3200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ctr"/>
            <a:r>
              <a:rPr lang="en-US" altLang="zh-TW" sz="3200" i="1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</a:t>
            </a:r>
            <a:r>
              <a:rPr lang="en-US" altLang="zh-TW" sz="3200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= </a:t>
            </a:r>
            <a:r>
              <a:rPr lang="en-US" altLang="zh-TW" sz="3200" i="1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</a:t>
            </a:r>
            <a:r>
              <a:rPr lang="en-US" altLang="zh-TW" sz="3200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= </a:t>
            </a:r>
            <a:r>
              <a:rPr lang="en-US" altLang="zh-TW" sz="3200" i="1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 </a:t>
            </a:r>
            <a:r>
              <a:rPr lang="en-US" altLang="zh-TW" sz="3200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=</a:t>
            </a:r>
            <a:r>
              <a:rPr lang="en-US" altLang="zh-TW" sz="3200" i="1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altLang="zh-TW" sz="3200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90</a:t>
            </a:r>
            <a:r>
              <a:rPr lang="en-US" altLang="zh-TW" sz="3200" kern="100" baseline="30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o</a:t>
            </a:r>
            <a:endParaRPr lang="zh-TW" altLang="en-US" sz="3200" kern="100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6577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"/>
          <p:cNvSpPr>
            <a:spLocks noChangeArrowheads="1"/>
          </p:cNvSpPr>
          <p:nvPr/>
        </p:nvSpPr>
        <p:spPr bwMode="auto">
          <a:xfrm>
            <a:off x="1259632" y="260648"/>
            <a:ext cx="336342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zh-TW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(a) </a:t>
            </a:r>
            <a:r>
              <a:rPr lang="en-US" altLang="zh-TW" sz="320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Primitive cubic</a:t>
            </a:r>
            <a:r>
              <a:rPr kumimoji="0" lang="en-US" altLang="zh-TW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endParaRPr kumimoji="0" lang="en-US" altLang="zh-TW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文字方塊 22"/>
          <p:cNvSpPr txBox="1"/>
          <p:nvPr/>
        </p:nvSpPr>
        <p:spPr>
          <a:xfrm>
            <a:off x="5220072" y="260648"/>
            <a:ext cx="14269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</a:t>
            </a:r>
            <a:r>
              <a:rPr lang="zh-TW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= 90</a:t>
            </a:r>
            <a:r>
              <a:rPr lang="en-US" altLang="zh-TW" sz="32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o</a:t>
            </a:r>
            <a:endParaRPr lang="zh-TW" altLang="en-US" sz="3200" baseline="30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4" name="Group 1266"/>
          <p:cNvGrpSpPr>
            <a:grpSpLocks/>
          </p:cNvGrpSpPr>
          <p:nvPr/>
        </p:nvGrpSpPr>
        <p:grpSpPr bwMode="auto">
          <a:xfrm>
            <a:off x="2050673" y="1052736"/>
            <a:ext cx="1801246" cy="1647058"/>
            <a:chOff x="4200" y="11340"/>
            <a:chExt cx="1523" cy="1313"/>
          </a:xfrm>
        </p:grpSpPr>
        <p:grpSp>
          <p:nvGrpSpPr>
            <p:cNvPr id="25" name="Group 954"/>
            <p:cNvGrpSpPr>
              <a:grpSpLocks/>
            </p:cNvGrpSpPr>
            <p:nvPr/>
          </p:nvGrpSpPr>
          <p:grpSpPr bwMode="auto">
            <a:xfrm>
              <a:off x="4200" y="11340"/>
              <a:ext cx="1523" cy="1313"/>
              <a:chOff x="3735" y="2295"/>
              <a:chExt cx="1523" cy="1313"/>
            </a:xfrm>
          </p:grpSpPr>
          <p:sp>
            <p:nvSpPr>
              <p:cNvPr id="27" name="AutoShape 955"/>
              <p:cNvSpPr>
                <a:spLocks noChangeArrowheads="1"/>
              </p:cNvSpPr>
              <p:nvPr/>
            </p:nvSpPr>
            <p:spPr bwMode="auto">
              <a:xfrm>
                <a:off x="3780" y="2340"/>
                <a:ext cx="1440" cy="360"/>
              </a:xfrm>
              <a:prstGeom prst="parallelogram">
                <a:avLst>
                  <a:gd name="adj" fmla="val 100000"/>
                </a:avLst>
              </a:prstGeom>
              <a:solidFill>
                <a:srgbClr val="FFFFFF"/>
              </a:solidFill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28" name="Rectangle 956"/>
              <p:cNvSpPr>
                <a:spLocks noChangeArrowheads="1"/>
              </p:cNvSpPr>
              <p:nvPr/>
            </p:nvSpPr>
            <p:spPr bwMode="auto">
              <a:xfrm>
                <a:off x="3780" y="2700"/>
                <a:ext cx="1080" cy="900"/>
              </a:xfrm>
              <a:prstGeom prst="rect">
                <a:avLst/>
              </a:prstGeom>
              <a:solidFill>
                <a:srgbClr val="FFFFFF"/>
              </a:solidFill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29" name="Rectangle 957"/>
              <p:cNvSpPr>
                <a:spLocks noChangeArrowheads="1"/>
              </p:cNvSpPr>
              <p:nvPr/>
            </p:nvSpPr>
            <p:spPr bwMode="auto">
              <a:xfrm>
                <a:off x="4140" y="2340"/>
                <a:ext cx="1080" cy="900"/>
              </a:xfrm>
              <a:prstGeom prst="rect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30" name="AutoShape 958"/>
              <p:cNvSpPr>
                <a:spLocks noChangeArrowheads="1"/>
              </p:cNvSpPr>
              <p:nvPr/>
            </p:nvSpPr>
            <p:spPr bwMode="auto">
              <a:xfrm>
                <a:off x="3780" y="3240"/>
                <a:ext cx="1440" cy="360"/>
              </a:xfrm>
              <a:prstGeom prst="parallelogram">
                <a:avLst>
                  <a:gd name="adj" fmla="val 100000"/>
                </a:avLst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31" name="Oval 959"/>
              <p:cNvSpPr>
                <a:spLocks noChangeArrowheads="1"/>
              </p:cNvSpPr>
              <p:nvPr/>
            </p:nvSpPr>
            <p:spPr bwMode="auto">
              <a:xfrm>
                <a:off x="4080" y="2295"/>
                <a:ext cx="113" cy="113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32" name="Oval 960"/>
              <p:cNvSpPr>
                <a:spLocks noChangeArrowheads="1"/>
              </p:cNvSpPr>
              <p:nvPr/>
            </p:nvSpPr>
            <p:spPr bwMode="auto">
              <a:xfrm>
                <a:off x="5130" y="2295"/>
                <a:ext cx="113" cy="113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33" name="Oval 961"/>
              <p:cNvSpPr>
                <a:spLocks noChangeArrowheads="1"/>
              </p:cNvSpPr>
              <p:nvPr/>
            </p:nvSpPr>
            <p:spPr bwMode="auto">
              <a:xfrm>
                <a:off x="3735" y="2625"/>
                <a:ext cx="113" cy="113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34" name="Oval 962"/>
              <p:cNvSpPr>
                <a:spLocks noChangeArrowheads="1"/>
              </p:cNvSpPr>
              <p:nvPr/>
            </p:nvSpPr>
            <p:spPr bwMode="auto">
              <a:xfrm>
                <a:off x="4785" y="2625"/>
                <a:ext cx="113" cy="113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35" name="Oval 963"/>
              <p:cNvSpPr>
                <a:spLocks noChangeArrowheads="1"/>
              </p:cNvSpPr>
              <p:nvPr/>
            </p:nvSpPr>
            <p:spPr bwMode="auto">
              <a:xfrm>
                <a:off x="4095" y="3165"/>
                <a:ext cx="113" cy="113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36" name="Oval 964"/>
              <p:cNvSpPr>
                <a:spLocks noChangeArrowheads="1"/>
              </p:cNvSpPr>
              <p:nvPr/>
            </p:nvSpPr>
            <p:spPr bwMode="auto">
              <a:xfrm>
                <a:off x="5145" y="3165"/>
                <a:ext cx="113" cy="113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37" name="Oval 965"/>
              <p:cNvSpPr>
                <a:spLocks noChangeArrowheads="1"/>
              </p:cNvSpPr>
              <p:nvPr/>
            </p:nvSpPr>
            <p:spPr bwMode="auto">
              <a:xfrm>
                <a:off x="3750" y="3495"/>
                <a:ext cx="113" cy="113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38" name="Oval 966"/>
              <p:cNvSpPr>
                <a:spLocks noChangeArrowheads="1"/>
              </p:cNvSpPr>
              <p:nvPr/>
            </p:nvSpPr>
            <p:spPr bwMode="auto">
              <a:xfrm>
                <a:off x="4800" y="3495"/>
                <a:ext cx="113" cy="113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</p:grpSp>
        <p:sp>
          <p:nvSpPr>
            <p:cNvPr id="26" name="Text Box 971"/>
            <p:cNvSpPr txBox="1">
              <a:spLocks noChangeArrowheads="1"/>
            </p:cNvSpPr>
            <p:nvPr/>
          </p:nvSpPr>
          <p:spPr bwMode="auto">
            <a:xfrm>
              <a:off x="4500" y="11955"/>
              <a:ext cx="508" cy="5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</p:grpSp>
      <p:sp>
        <p:nvSpPr>
          <p:cNvPr id="39" name="文字方塊 38"/>
          <p:cNvSpPr txBox="1"/>
          <p:nvPr/>
        </p:nvSpPr>
        <p:spPr>
          <a:xfrm>
            <a:off x="3923928" y="1794547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3200" b="1" i="1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zh-TW" altLang="en-US" sz="3200" kern="100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文字方塊 39"/>
          <p:cNvSpPr txBox="1"/>
          <p:nvPr/>
        </p:nvSpPr>
        <p:spPr>
          <a:xfrm>
            <a:off x="1691680" y="2154587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3200" b="1" i="1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TW" altLang="en-US" sz="3200" kern="100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文字方塊 40"/>
          <p:cNvSpPr txBox="1"/>
          <p:nvPr/>
        </p:nvSpPr>
        <p:spPr>
          <a:xfrm>
            <a:off x="2123728" y="764704"/>
            <a:ext cx="3674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3200" b="1" i="1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c</a:t>
            </a:r>
            <a:endParaRPr lang="zh-TW" altLang="en-US" sz="3200" kern="100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文字方塊 41"/>
          <p:cNvSpPr txBox="1"/>
          <p:nvPr/>
        </p:nvSpPr>
        <p:spPr>
          <a:xfrm>
            <a:off x="2555776" y="1650531"/>
            <a:ext cx="4443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3200" i="1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</a:t>
            </a:r>
            <a:endParaRPr lang="zh-TW" altLang="en-US" sz="3200" kern="100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文字方塊 42"/>
          <p:cNvSpPr txBox="1"/>
          <p:nvPr/>
        </p:nvSpPr>
        <p:spPr>
          <a:xfrm>
            <a:off x="2411760" y="2082579"/>
            <a:ext cx="3529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3200" i="1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</a:t>
            </a:r>
            <a:endParaRPr lang="zh-TW" altLang="en-US" sz="3200" kern="100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文字方塊 43"/>
          <p:cNvSpPr txBox="1"/>
          <p:nvPr/>
        </p:nvSpPr>
        <p:spPr>
          <a:xfrm>
            <a:off x="2073078" y="1785836"/>
            <a:ext cx="4106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3200" i="1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</a:t>
            </a:r>
            <a:endParaRPr lang="zh-TW" altLang="en-US" sz="3200" kern="100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文字方塊 44"/>
          <p:cNvSpPr txBox="1"/>
          <p:nvPr/>
        </p:nvSpPr>
        <p:spPr>
          <a:xfrm>
            <a:off x="4830963" y="1199654"/>
            <a:ext cx="269336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3200" b="1" i="1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sz="3200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sz="3200" b="1" i="1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en-US" altLang="zh-TW" sz="3200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= </a:t>
            </a:r>
            <a:r>
              <a:rPr lang="en-US" altLang="zh-TW" sz="3200" b="1" i="1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c</a:t>
            </a:r>
            <a:r>
              <a:rPr lang="en-US" altLang="zh-TW" sz="3200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ctr"/>
            <a:r>
              <a:rPr lang="en-US" altLang="zh-TW" sz="3200" i="1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</a:t>
            </a:r>
            <a:r>
              <a:rPr lang="en-US" altLang="zh-TW" sz="3200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= </a:t>
            </a:r>
            <a:r>
              <a:rPr lang="en-US" altLang="zh-TW" sz="3200" i="1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</a:t>
            </a:r>
            <a:r>
              <a:rPr lang="en-US" altLang="zh-TW" sz="3200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= </a:t>
            </a:r>
            <a:r>
              <a:rPr lang="en-US" altLang="zh-TW" sz="3200" i="1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 </a:t>
            </a:r>
            <a:r>
              <a:rPr lang="en-US" altLang="zh-TW" sz="3200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=</a:t>
            </a:r>
            <a:r>
              <a:rPr lang="en-US" altLang="zh-TW" sz="3200" i="1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altLang="zh-TW" sz="3200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90</a:t>
            </a:r>
            <a:r>
              <a:rPr lang="en-US" altLang="zh-TW" sz="3200" kern="100" baseline="30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o</a:t>
            </a:r>
            <a:endParaRPr lang="zh-TW" altLang="en-US" sz="3200" kern="100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Rectangle 2"/>
          <p:cNvSpPr>
            <a:spLocks noChangeArrowheads="1"/>
          </p:cNvSpPr>
          <p:nvPr/>
        </p:nvSpPr>
        <p:spPr bwMode="auto">
          <a:xfrm>
            <a:off x="1259632" y="2924944"/>
            <a:ext cx="412965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zh-TW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(b) </a:t>
            </a:r>
            <a:r>
              <a:rPr lang="en-US" altLang="zh-TW" sz="3200" dirty="0" smtClean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Face centered </a:t>
            </a:r>
            <a:r>
              <a:rPr lang="en-US" altLang="zh-TW" sz="320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cubic</a:t>
            </a:r>
            <a:r>
              <a:rPr kumimoji="0" lang="en-US" altLang="zh-TW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endParaRPr kumimoji="0" lang="en-US" altLang="zh-TW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文字方塊 46"/>
          <p:cNvSpPr txBox="1"/>
          <p:nvPr/>
        </p:nvSpPr>
        <p:spPr>
          <a:xfrm>
            <a:off x="5953318" y="2924944"/>
            <a:ext cx="14269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</a:t>
            </a:r>
            <a:r>
              <a:rPr lang="zh-TW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= 60</a:t>
            </a:r>
            <a:r>
              <a:rPr lang="en-US" altLang="zh-TW" sz="32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o</a:t>
            </a:r>
            <a:endParaRPr lang="zh-TW" altLang="en-US" sz="3200" baseline="30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81941" name="Group 1479"/>
          <p:cNvGrpSpPr>
            <a:grpSpLocks/>
          </p:cNvGrpSpPr>
          <p:nvPr/>
        </p:nvGrpSpPr>
        <p:grpSpPr bwMode="auto">
          <a:xfrm>
            <a:off x="2123728" y="3669581"/>
            <a:ext cx="2664296" cy="2423715"/>
            <a:chOff x="4500" y="6660"/>
            <a:chExt cx="2273" cy="2003"/>
          </a:xfrm>
        </p:grpSpPr>
        <p:sp>
          <p:nvSpPr>
            <p:cNvPr id="2" name="AutoShape 1187"/>
            <p:cNvSpPr>
              <a:spLocks noChangeArrowheads="1"/>
            </p:cNvSpPr>
            <p:nvPr/>
          </p:nvSpPr>
          <p:spPr bwMode="auto">
            <a:xfrm>
              <a:off x="4560" y="6735"/>
              <a:ext cx="2160" cy="540"/>
            </a:xfrm>
            <a:prstGeom prst="parallelogram">
              <a:avLst>
                <a:gd name="adj" fmla="val 100000"/>
              </a:avLst>
            </a:prstGeom>
            <a:solidFill>
              <a:srgbClr val="FFFFFF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" name="Rectangle 1188"/>
            <p:cNvSpPr>
              <a:spLocks noChangeArrowheads="1"/>
            </p:cNvSpPr>
            <p:nvPr/>
          </p:nvSpPr>
          <p:spPr bwMode="auto">
            <a:xfrm>
              <a:off x="4560" y="7275"/>
              <a:ext cx="1620" cy="1350"/>
            </a:xfrm>
            <a:prstGeom prst="rect">
              <a:avLst/>
            </a:prstGeom>
            <a:solidFill>
              <a:srgbClr val="FFFFFF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4" name="Rectangle 1189"/>
            <p:cNvSpPr>
              <a:spLocks noChangeArrowheads="1"/>
            </p:cNvSpPr>
            <p:nvPr/>
          </p:nvSpPr>
          <p:spPr bwMode="auto">
            <a:xfrm>
              <a:off x="5100" y="6735"/>
              <a:ext cx="1620" cy="1350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5" name="AutoShape 1190"/>
            <p:cNvSpPr>
              <a:spLocks noChangeArrowheads="1"/>
            </p:cNvSpPr>
            <p:nvPr/>
          </p:nvSpPr>
          <p:spPr bwMode="auto">
            <a:xfrm>
              <a:off x="4545" y="8085"/>
              <a:ext cx="2160" cy="540"/>
            </a:xfrm>
            <a:prstGeom prst="parallelogram">
              <a:avLst>
                <a:gd name="adj" fmla="val 100000"/>
              </a:avLst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6" name="Oval 1191"/>
            <p:cNvSpPr>
              <a:spLocks noChangeArrowheads="1"/>
            </p:cNvSpPr>
            <p:nvPr/>
          </p:nvSpPr>
          <p:spPr bwMode="auto">
            <a:xfrm>
              <a:off x="6660" y="6660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7" name="Oval 1192"/>
            <p:cNvSpPr>
              <a:spLocks noChangeArrowheads="1"/>
            </p:cNvSpPr>
            <p:nvPr/>
          </p:nvSpPr>
          <p:spPr bwMode="auto">
            <a:xfrm>
              <a:off x="5025" y="6660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48" name="Oval 1193"/>
            <p:cNvSpPr>
              <a:spLocks noChangeArrowheads="1"/>
            </p:cNvSpPr>
            <p:nvPr/>
          </p:nvSpPr>
          <p:spPr bwMode="auto">
            <a:xfrm>
              <a:off x="6135" y="7200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49" name="Oval 1194"/>
            <p:cNvSpPr>
              <a:spLocks noChangeArrowheads="1"/>
            </p:cNvSpPr>
            <p:nvPr/>
          </p:nvSpPr>
          <p:spPr bwMode="auto">
            <a:xfrm>
              <a:off x="4500" y="7200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50" name="Oval 1195"/>
            <p:cNvSpPr>
              <a:spLocks noChangeArrowheads="1"/>
            </p:cNvSpPr>
            <p:nvPr/>
          </p:nvSpPr>
          <p:spPr bwMode="auto">
            <a:xfrm>
              <a:off x="6660" y="8010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51" name="Oval 1196"/>
            <p:cNvSpPr>
              <a:spLocks noChangeArrowheads="1"/>
            </p:cNvSpPr>
            <p:nvPr/>
          </p:nvSpPr>
          <p:spPr bwMode="auto">
            <a:xfrm>
              <a:off x="5025" y="8010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52" name="Oval 1197"/>
            <p:cNvSpPr>
              <a:spLocks noChangeArrowheads="1"/>
            </p:cNvSpPr>
            <p:nvPr/>
          </p:nvSpPr>
          <p:spPr bwMode="auto">
            <a:xfrm>
              <a:off x="6135" y="8550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53" name="Oval 1198"/>
            <p:cNvSpPr>
              <a:spLocks noChangeArrowheads="1"/>
            </p:cNvSpPr>
            <p:nvPr/>
          </p:nvSpPr>
          <p:spPr bwMode="auto">
            <a:xfrm>
              <a:off x="4500" y="8550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54" name="Oval 1199"/>
            <p:cNvSpPr>
              <a:spLocks noChangeArrowheads="1"/>
            </p:cNvSpPr>
            <p:nvPr/>
          </p:nvSpPr>
          <p:spPr bwMode="auto">
            <a:xfrm>
              <a:off x="6435" y="7575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55" name="Oval 1200"/>
            <p:cNvSpPr>
              <a:spLocks noChangeArrowheads="1"/>
            </p:cNvSpPr>
            <p:nvPr/>
          </p:nvSpPr>
          <p:spPr bwMode="auto">
            <a:xfrm>
              <a:off x="4770" y="7695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56" name="Oval 1201"/>
            <p:cNvSpPr>
              <a:spLocks noChangeArrowheads="1"/>
            </p:cNvSpPr>
            <p:nvPr/>
          </p:nvSpPr>
          <p:spPr bwMode="auto">
            <a:xfrm>
              <a:off x="5820" y="7380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57" name="Oval 1202"/>
            <p:cNvSpPr>
              <a:spLocks noChangeArrowheads="1"/>
            </p:cNvSpPr>
            <p:nvPr/>
          </p:nvSpPr>
          <p:spPr bwMode="auto">
            <a:xfrm>
              <a:off x="5355" y="7800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58" name="Oval 1203"/>
            <p:cNvSpPr>
              <a:spLocks noChangeArrowheads="1"/>
            </p:cNvSpPr>
            <p:nvPr/>
          </p:nvSpPr>
          <p:spPr bwMode="auto">
            <a:xfrm>
              <a:off x="5550" y="6930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59" name="Oval 1204"/>
            <p:cNvSpPr>
              <a:spLocks noChangeArrowheads="1"/>
            </p:cNvSpPr>
            <p:nvPr/>
          </p:nvSpPr>
          <p:spPr bwMode="auto">
            <a:xfrm>
              <a:off x="5550" y="8280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60" name="Line 1205"/>
            <p:cNvSpPr>
              <a:spLocks noChangeShapeType="1"/>
            </p:cNvSpPr>
            <p:nvPr/>
          </p:nvSpPr>
          <p:spPr bwMode="auto">
            <a:xfrm flipH="1">
              <a:off x="4545" y="8355"/>
              <a:ext cx="1095" cy="255"/>
            </a:xfrm>
            <a:prstGeom prst="line">
              <a:avLst/>
            </a:prstGeom>
            <a:noFill/>
            <a:ln w="25400">
              <a:solidFill>
                <a:srgbClr val="00B05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61" name="Line 1206"/>
            <p:cNvSpPr>
              <a:spLocks noChangeShapeType="1"/>
            </p:cNvSpPr>
            <p:nvPr/>
          </p:nvSpPr>
          <p:spPr bwMode="auto">
            <a:xfrm flipH="1">
              <a:off x="4815" y="7455"/>
              <a:ext cx="1005" cy="315"/>
            </a:xfrm>
            <a:prstGeom prst="line">
              <a:avLst/>
            </a:prstGeom>
            <a:noFill/>
            <a:ln w="25400">
              <a:solidFill>
                <a:srgbClr val="0070C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62" name="Line 1207"/>
            <p:cNvSpPr>
              <a:spLocks noChangeShapeType="1"/>
            </p:cNvSpPr>
            <p:nvPr/>
          </p:nvSpPr>
          <p:spPr bwMode="auto">
            <a:xfrm flipV="1">
              <a:off x="4590" y="7785"/>
              <a:ext cx="225" cy="765"/>
            </a:xfrm>
            <a:prstGeom prst="line">
              <a:avLst/>
            </a:prstGeom>
            <a:noFill/>
            <a:ln w="25400">
              <a:solidFill>
                <a:srgbClr val="00B05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63" name="Line 1208"/>
            <p:cNvSpPr>
              <a:spLocks noChangeShapeType="1"/>
            </p:cNvSpPr>
            <p:nvPr/>
          </p:nvSpPr>
          <p:spPr bwMode="auto">
            <a:xfrm flipV="1">
              <a:off x="5610" y="7455"/>
              <a:ext cx="255" cy="930"/>
            </a:xfrm>
            <a:prstGeom prst="line">
              <a:avLst/>
            </a:prstGeom>
            <a:noFill/>
            <a:ln w="25400">
              <a:solidFill>
                <a:srgbClr val="0070C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448" name="Line 1209"/>
            <p:cNvSpPr>
              <a:spLocks noChangeShapeType="1"/>
            </p:cNvSpPr>
            <p:nvPr/>
          </p:nvSpPr>
          <p:spPr bwMode="auto">
            <a:xfrm flipH="1">
              <a:off x="5610" y="6735"/>
              <a:ext cx="1110" cy="25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449" name="Line 1210"/>
            <p:cNvSpPr>
              <a:spLocks noChangeShapeType="1"/>
            </p:cNvSpPr>
            <p:nvPr/>
          </p:nvSpPr>
          <p:spPr bwMode="auto">
            <a:xfrm flipH="1">
              <a:off x="5430" y="6975"/>
              <a:ext cx="210" cy="945"/>
            </a:xfrm>
            <a:prstGeom prst="line">
              <a:avLst/>
            </a:prstGeom>
            <a:noFill/>
            <a:ln w="25400">
              <a:solidFill>
                <a:srgbClr val="0070C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450" name="Line 1211"/>
            <p:cNvSpPr>
              <a:spLocks noChangeShapeType="1"/>
            </p:cNvSpPr>
            <p:nvPr/>
          </p:nvSpPr>
          <p:spPr bwMode="auto">
            <a:xfrm flipH="1">
              <a:off x="6480" y="6735"/>
              <a:ext cx="240" cy="93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452" name="Line 1212"/>
            <p:cNvSpPr>
              <a:spLocks noChangeShapeType="1"/>
            </p:cNvSpPr>
            <p:nvPr/>
          </p:nvSpPr>
          <p:spPr bwMode="auto">
            <a:xfrm flipH="1">
              <a:off x="5415" y="7620"/>
              <a:ext cx="1110" cy="255"/>
            </a:xfrm>
            <a:prstGeom prst="line">
              <a:avLst/>
            </a:prstGeom>
            <a:noFill/>
            <a:ln w="25400">
              <a:solidFill>
                <a:srgbClr val="0070C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453" name="Line 1213"/>
            <p:cNvSpPr>
              <a:spLocks noChangeShapeType="1"/>
            </p:cNvSpPr>
            <p:nvPr/>
          </p:nvSpPr>
          <p:spPr bwMode="auto">
            <a:xfrm flipV="1">
              <a:off x="4860" y="6930"/>
              <a:ext cx="810" cy="825"/>
            </a:xfrm>
            <a:prstGeom prst="line">
              <a:avLst/>
            </a:prstGeom>
            <a:noFill/>
            <a:ln w="25400">
              <a:solidFill>
                <a:srgbClr val="0070C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454" name="Line 1214"/>
            <p:cNvSpPr>
              <a:spLocks noChangeShapeType="1"/>
            </p:cNvSpPr>
            <p:nvPr/>
          </p:nvSpPr>
          <p:spPr bwMode="auto">
            <a:xfrm flipV="1">
              <a:off x="5820" y="6735"/>
              <a:ext cx="885" cy="72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455" name="Line 1215"/>
            <p:cNvSpPr>
              <a:spLocks noChangeShapeType="1"/>
            </p:cNvSpPr>
            <p:nvPr/>
          </p:nvSpPr>
          <p:spPr bwMode="auto">
            <a:xfrm flipV="1">
              <a:off x="5625" y="7635"/>
              <a:ext cx="885" cy="720"/>
            </a:xfrm>
            <a:prstGeom prst="line">
              <a:avLst/>
            </a:prstGeom>
            <a:noFill/>
            <a:ln w="25400">
              <a:solidFill>
                <a:srgbClr val="0070C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456" name="Line 1216"/>
            <p:cNvSpPr>
              <a:spLocks noChangeShapeType="1"/>
            </p:cNvSpPr>
            <p:nvPr/>
          </p:nvSpPr>
          <p:spPr bwMode="auto">
            <a:xfrm flipV="1">
              <a:off x="4650" y="7845"/>
              <a:ext cx="780" cy="720"/>
            </a:xfrm>
            <a:prstGeom prst="line">
              <a:avLst/>
            </a:prstGeom>
            <a:noFill/>
            <a:ln w="25400">
              <a:solidFill>
                <a:srgbClr val="00B05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</p:grpSp>
      <p:sp>
        <p:nvSpPr>
          <p:cNvPr id="79" name="文字方塊 78"/>
          <p:cNvSpPr txBox="1"/>
          <p:nvPr/>
        </p:nvSpPr>
        <p:spPr>
          <a:xfrm>
            <a:off x="5046987" y="3719934"/>
            <a:ext cx="269336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3200" b="1" i="1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sz="3200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sz="3200" b="1" i="1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en-US" altLang="zh-TW" sz="3200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= </a:t>
            </a:r>
            <a:r>
              <a:rPr lang="en-US" altLang="zh-TW" sz="3200" b="1" i="1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c</a:t>
            </a:r>
            <a:r>
              <a:rPr lang="en-US" altLang="zh-TW" sz="3200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ctr"/>
            <a:r>
              <a:rPr lang="en-US" altLang="zh-TW" sz="3200" i="1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</a:t>
            </a:r>
            <a:r>
              <a:rPr lang="en-US" altLang="zh-TW" sz="3200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= </a:t>
            </a:r>
            <a:r>
              <a:rPr lang="en-US" altLang="zh-TW" sz="3200" i="1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</a:t>
            </a:r>
            <a:r>
              <a:rPr lang="en-US" altLang="zh-TW" sz="3200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= </a:t>
            </a:r>
            <a:r>
              <a:rPr lang="en-US" altLang="zh-TW" sz="3200" i="1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 </a:t>
            </a:r>
            <a:r>
              <a:rPr lang="en-US" altLang="zh-TW" sz="3200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=</a:t>
            </a:r>
            <a:r>
              <a:rPr lang="en-US" altLang="zh-TW" sz="3200" i="1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altLang="zh-TW" sz="3200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60</a:t>
            </a:r>
            <a:r>
              <a:rPr lang="en-US" altLang="zh-TW" sz="3200" kern="100" baseline="30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o</a:t>
            </a:r>
            <a:endParaRPr lang="zh-TW" altLang="en-US" sz="3200" kern="100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259632" y="188640"/>
            <a:ext cx="415209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zh-TW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(c) </a:t>
            </a:r>
            <a:r>
              <a:rPr lang="en-US" altLang="zh-TW" sz="3200" dirty="0" smtClean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body centered </a:t>
            </a:r>
            <a:r>
              <a:rPr lang="en-US" altLang="zh-TW" sz="320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cubic</a:t>
            </a:r>
            <a:r>
              <a:rPr kumimoji="0" lang="en-US" altLang="zh-TW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endParaRPr kumimoji="0" lang="en-US" altLang="zh-TW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5953318" y="251937"/>
            <a:ext cx="16321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</a:t>
            </a:r>
            <a:r>
              <a:rPr lang="zh-TW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= 109</a:t>
            </a:r>
            <a:r>
              <a:rPr lang="en-US" altLang="zh-TW" sz="32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o</a:t>
            </a:r>
            <a:endParaRPr lang="zh-TW" altLang="en-US" sz="3200" baseline="30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82946" name="Group 1478"/>
          <p:cNvGrpSpPr>
            <a:grpSpLocks/>
          </p:cNvGrpSpPr>
          <p:nvPr/>
        </p:nvGrpSpPr>
        <p:grpSpPr bwMode="auto">
          <a:xfrm>
            <a:off x="2051720" y="908720"/>
            <a:ext cx="2592288" cy="2304256"/>
            <a:chOff x="4500" y="10980"/>
            <a:chExt cx="2813" cy="2393"/>
          </a:xfrm>
        </p:grpSpPr>
        <p:sp>
          <p:nvSpPr>
            <p:cNvPr id="12" name="AutoShape 1139"/>
            <p:cNvSpPr>
              <a:spLocks noChangeArrowheads="1"/>
            </p:cNvSpPr>
            <p:nvPr/>
          </p:nvSpPr>
          <p:spPr bwMode="auto">
            <a:xfrm>
              <a:off x="4560" y="11445"/>
              <a:ext cx="2160" cy="540"/>
            </a:xfrm>
            <a:prstGeom prst="parallelogram">
              <a:avLst>
                <a:gd name="adj" fmla="val 100000"/>
              </a:avLst>
            </a:prstGeom>
            <a:solidFill>
              <a:srgbClr val="FFFFFF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3" name="Rectangle 1141"/>
            <p:cNvSpPr>
              <a:spLocks noChangeArrowheads="1"/>
            </p:cNvSpPr>
            <p:nvPr/>
          </p:nvSpPr>
          <p:spPr bwMode="auto">
            <a:xfrm>
              <a:off x="5100" y="11445"/>
              <a:ext cx="1620" cy="1350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4" name="Rectangle 1140"/>
            <p:cNvSpPr>
              <a:spLocks noChangeArrowheads="1"/>
            </p:cNvSpPr>
            <p:nvPr/>
          </p:nvSpPr>
          <p:spPr bwMode="auto">
            <a:xfrm>
              <a:off x="4560" y="11985"/>
              <a:ext cx="1620" cy="1350"/>
            </a:xfrm>
            <a:prstGeom prst="rect">
              <a:avLst/>
            </a:prstGeom>
            <a:solidFill>
              <a:srgbClr val="FFFFFF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5" name="AutoShape 1142"/>
            <p:cNvSpPr>
              <a:spLocks noChangeArrowheads="1"/>
            </p:cNvSpPr>
            <p:nvPr/>
          </p:nvSpPr>
          <p:spPr bwMode="auto">
            <a:xfrm>
              <a:off x="4545" y="12795"/>
              <a:ext cx="2160" cy="540"/>
            </a:xfrm>
            <a:prstGeom prst="parallelogram">
              <a:avLst>
                <a:gd name="adj" fmla="val 100000"/>
              </a:avLst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6" name="Oval 1143"/>
            <p:cNvSpPr>
              <a:spLocks noChangeArrowheads="1"/>
            </p:cNvSpPr>
            <p:nvPr/>
          </p:nvSpPr>
          <p:spPr bwMode="auto">
            <a:xfrm>
              <a:off x="6660" y="11370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7" name="Oval 1144"/>
            <p:cNvSpPr>
              <a:spLocks noChangeArrowheads="1"/>
            </p:cNvSpPr>
            <p:nvPr/>
          </p:nvSpPr>
          <p:spPr bwMode="auto">
            <a:xfrm>
              <a:off x="5025" y="11370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8" name="Oval 1145"/>
            <p:cNvSpPr>
              <a:spLocks noChangeArrowheads="1"/>
            </p:cNvSpPr>
            <p:nvPr/>
          </p:nvSpPr>
          <p:spPr bwMode="auto">
            <a:xfrm>
              <a:off x="6135" y="11910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9" name="Oval 1146"/>
            <p:cNvSpPr>
              <a:spLocks noChangeArrowheads="1"/>
            </p:cNvSpPr>
            <p:nvPr/>
          </p:nvSpPr>
          <p:spPr bwMode="auto">
            <a:xfrm>
              <a:off x="4500" y="11910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0" name="Oval 1147"/>
            <p:cNvSpPr>
              <a:spLocks noChangeArrowheads="1"/>
            </p:cNvSpPr>
            <p:nvPr/>
          </p:nvSpPr>
          <p:spPr bwMode="auto">
            <a:xfrm>
              <a:off x="6660" y="12720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1" name="Oval 1148"/>
            <p:cNvSpPr>
              <a:spLocks noChangeArrowheads="1"/>
            </p:cNvSpPr>
            <p:nvPr/>
          </p:nvSpPr>
          <p:spPr bwMode="auto">
            <a:xfrm>
              <a:off x="5025" y="12720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2" name="Oval 1149"/>
            <p:cNvSpPr>
              <a:spLocks noChangeArrowheads="1"/>
            </p:cNvSpPr>
            <p:nvPr/>
          </p:nvSpPr>
          <p:spPr bwMode="auto">
            <a:xfrm>
              <a:off x="6135" y="13260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3" name="Oval 1150"/>
            <p:cNvSpPr>
              <a:spLocks noChangeArrowheads="1"/>
            </p:cNvSpPr>
            <p:nvPr/>
          </p:nvSpPr>
          <p:spPr bwMode="auto">
            <a:xfrm>
              <a:off x="4500" y="13260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4" name="Oval 1151"/>
            <p:cNvSpPr>
              <a:spLocks noChangeArrowheads="1"/>
            </p:cNvSpPr>
            <p:nvPr/>
          </p:nvSpPr>
          <p:spPr bwMode="auto">
            <a:xfrm>
              <a:off x="7200" y="12330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5" name="Oval 1152"/>
            <p:cNvSpPr>
              <a:spLocks noChangeArrowheads="1"/>
            </p:cNvSpPr>
            <p:nvPr/>
          </p:nvSpPr>
          <p:spPr bwMode="auto">
            <a:xfrm>
              <a:off x="5565" y="12330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6" name="Oval 1153"/>
            <p:cNvSpPr>
              <a:spLocks noChangeArrowheads="1"/>
            </p:cNvSpPr>
            <p:nvPr/>
          </p:nvSpPr>
          <p:spPr bwMode="auto">
            <a:xfrm>
              <a:off x="5565" y="10980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7" name="Oval 1154"/>
            <p:cNvSpPr>
              <a:spLocks noChangeArrowheads="1"/>
            </p:cNvSpPr>
            <p:nvPr/>
          </p:nvSpPr>
          <p:spPr bwMode="auto">
            <a:xfrm>
              <a:off x="5040" y="12870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8" name="Line 1156"/>
            <p:cNvSpPr>
              <a:spLocks noChangeShapeType="1"/>
            </p:cNvSpPr>
            <p:nvPr/>
          </p:nvSpPr>
          <p:spPr bwMode="auto">
            <a:xfrm flipH="1" flipV="1">
              <a:off x="5640" y="11070"/>
              <a:ext cx="1080" cy="360"/>
            </a:xfrm>
            <a:prstGeom prst="line">
              <a:avLst/>
            </a:prstGeom>
            <a:noFill/>
            <a:ln w="25400">
              <a:solidFill>
                <a:srgbClr val="0070C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9" name="Line 1157"/>
            <p:cNvSpPr>
              <a:spLocks noChangeShapeType="1"/>
            </p:cNvSpPr>
            <p:nvPr/>
          </p:nvSpPr>
          <p:spPr bwMode="auto">
            <a:xfrm>
              <a:off x="6177" y="11970"/>
              <a:ext cx="1110" cy="40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0" name="Line 1158"/>
            <p:cNvSpPr>
              <a:spLocks noChangeShapeType="1"/>
            </p:cNvSpPr>
            <p:nvPr/>
          </p:nvSpPr>
          <p:spPr bwMode="auto">
            <a:xfrm>
              <a:off x="6720" y="11430"/>
              <a:ext cx="540" cy="900"/>
            </a:xfrm>
            <a:prstGeom prst="line">
              <a:avLst/>
            </a:prstGeom>
            <a:noFill/>
            <a:ln w="25400">
              <a:solidFill>
                <a:srgbClr val="0070C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1" name="Line 1159"/>
            <p:cNvSpPr>
              <a:spLocks noChangeShapeType="1"/>
            </p:cNvSpPr>
            <p:nvPr/>
          </p:nvSpPr>
          <p:spPr bwMode="auto">
            <a:xfrm>
              <a:off x="4590" y="12015"/>
              <a:ext cx="519" cy="900"/>
            </a:xfrm>
            <a:prstGeom prst="line">
              <a:avLst/>
            </a:prstGeom>
            <a:noFill/>
            <a:ln w="25400">
              <a:solidFill>
                <a:srgbClr val="0070C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2" name="Line 1160"/>
            <p:cNvSpPr>
              <a:spLocks noChangeShapeType="1"/>
            </p:cNvSpPr>
            <p:nvPr/>
          </p:nvSpPr>
          <p:spPr bwMode="auto">
            <a:xfrm flipH="1" flipV="1">
              <a:off x="4590" y="12015"/>
              <a:ext cx="1080" cy="360"/>
            </a:xfrm>
            <a:prstGeom prst="line">
              <a:avLst/>
            </a:prstGeom>
            <a:noFill/>
            <a:ln w="25400">
              <a:solidFill>
                <a:srgbClr val="00B05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3" name="Line 1165"/>
            <p:cNvSpPr>
              <a:spLocks noChangeShapeType="1"/>
            </p:cNvSpPr>
            <p:nvPr/>
          </p:nvSpPr>
          <p:spPr bwMode="auto">
            <a:xfrm flipV="1">
              <a:off x="5661" y="11430"/>
              <a:ext cx="1080" cy="900"/>
            </a:xfrm>
            <a:prstGeom prst="line">
              <a:avLst/>
            </a:prstGeom>
            <a:noFill/>
            <a:ln w="25400">
              <a:solidFill>
                <a:srgbClr val="00B05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4" name="Line 1161"/>
            <p:cNvSpPr>
              <a:spLocks noChangeShapeType="1"/>
            </p:cNvSpPr>
            <p:nvPr/>
          </p:nvSpPr>
          <p:spPr bwMode="auto">
            <a:xfrm>
              <a:off x="5130" y="12915"/>
              <a:ext cx="1110" cy="405"/>
            </a:xfrm>
            <a:prstGeom prst="line">
              <a:avLst/>
            </a:prstGeom>
            <a:noFill/>
            <a:ln w="25400">
              <a:solidFill>
                <a:srgbClr val="0070C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5" name="Line 1162"/>
            <p:cNvSpPr>
              <a:spLocks noChangeShapeType="1"/>
            </p:cNvSpPr>
            <p:nvPr/>
          </p:nvSpPr>
          <p:spPr bwMode="auto">
            <a:xfrm>
              <a:off x="5673" y="12375"/>
              <a:ext cx="540" cy="900"/>
            </a:xfrm>
            <a:prstGeom prst="line">
              <a:avLst/>
            </a:prstGeom>
            <a:noFill/>
            <a:ln w="25400">
              <a:solidFill>
                <a:srgbClr val="00B05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6" name="Line 1163"/>
            <p:cNvSpPr>
              <a:spLocks noChangeShapeType="1"/>
            </p:cNvSpPr>
            <p:nvPr/>
          </p:nvSpPr>
          <p:spPr bwMode="auto">
            <a:xfrm flipV="1">
              <a:off x="4560" y="11070"/>
              <a:ext cx="1080" cy="900"/>
            </a:xfrm>
            <a:prstGeom prst="line">
              <a:avLst/>
            </a:prstGeom>
            <a:noFill/>
            <a:ln w="25400">
              <a:solidFill>
                <a:srgbClr val="0070C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7" name="Line 1164"/>
            <p:cNvSpPr>
              <a:spLocks noChangeShapeType="1"/>
            </p:cNvSpPr>
            <p:nvPr/>
          </p:nvSpPr>
          <p:spPr bwMode="auto">
            <a:xfrm flipV="1">
              <a:off x="5078" y="11985"/>
              <a:ext cx="1080" cy="90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8" name="Line 1166"/>
            <p:cNvSpPr>
              <a:spLocks noChangeShapeType="1"/>
            </p:cNvSpPr>
            <p:nvPr/>
          </p:nvSpPr>
          <p:spPr bwMode="auto">
            <a:xfrm flipV="1">
              <a:off x="6225" y="12375"/>
              <a:ext cx="1080" cy="900"/>
            </a:xfrm>
            <a:prstGeom prst="line">
              <a:avLst/>
            </a:prstGeom>
            <a:noFill/>
            <a:ln w="25400">
              <a:solidFill>
                <a:srgbClr val="0070C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9" name="Line 1155"/>
            <p:cNvSpPr>
              <a:spLocks noChangeShapeType="1"/>
            </p:cNvSpPr>
            <p:nvPr/>
          </p:nvSpPr>
          <p:spPr bwMode="auto">
            <a:xfrm>
              <a:off x="5661" y="11093"/>
              <a:ext cx="519" cy="90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</p:grpSp>
      <p:sp>
        <p:nvSpPr>
          <p:cNvPr id="40" name="文字方塊 39"/>
          <p:cNvSpPr txBox="1"/>
          <p:nvPr/>
        </p:nvSpPr>
        <p:spPr>
          <a:xfrm>
            <a:off x="5088410" y="1415678"/>
            <a:ext cx="289855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3200" b="1" i="1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sz="3200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zh-TW" sz="3200" b="1" i="1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en-US" altLang="zh-TW" sz="3200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= </a:t>
            </a:r>
            <a:r>
              <a:rPr lang="en-US" altLang="zh-TW" sz="3200" b="1" i="1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c</a:t>
            </a:r>
            <a:r>
              <a:rPr lang="en-US" altLang="zh-TW" sz="3200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ctr"/>
            <a:r>
              <a:rPr lang="en-US" altLang="zh-TW" sz="3200" i="1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</a:t>
            </a:r>
            <a:r>
              <a:rPr lang="en-US" altLang="zh-TW" sz="3200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= </a:t>
            </a:r>
            <a:r>
              <a:rPr lang="en-US" altLang="zh-TW" sz="3200" i="1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</a:t>
            </a:r>
            <a:r>
              <a:rPr lang="en-US" altLang="zh-TW" sz="3200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= </a:t>
            </a:r>
            <a:r>
              <a:rPr lang="en-US" altLang="zh-TW" sz="3200" i="1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 </a:t>
            </a:r>
            <a:r>
              <a:rPr lang="en-US" altLang="zh-TW" sz="3200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=</a:t>
            </a:r>
            <a:r>
              <a:rPr lang="en-US" altLang="zh-TW" sz="3200" i="1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altLang="zh-TW" sz="3200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109</a:t>
            </a:r>
            <a:r>
              <a:rPr lang="en-US" altLang="zh-TW" sz="3200" kern="100" baseline="30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o</a:t>
            </a:r>
            <a:endParaRPr lang="zh-TW" altLang="en-US" sz="3200" kern="100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971600" y="273447"/>
            <a:ext cx="23519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cubic (isometric)</a:t>
            </a:r>
          </a:p>
        </p:txBody>
      </p:sp>
      <p:sp>
        <p:nvSpPr>
          <p:cNvPr id="67" name="文字方塊 66"/>
          <p:cNvSpPr txBox="1"/>
          <p:nvPr/>
        </p:nvSpPr>
        <p:spPr>
          <a:xfrm>
            <a:off x="3059832" y="1176802"/>
            <a:ext cx="235352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Primitive (</a:t>
            </a:r>
            <a:r>
              <a:rPr lang="en-US" altLang="zh-TW" sz="24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Body centered (</a:t>
            </a:r>
            <a:r>
              <a:rPr lang="en-US" altLang="zh-TW" sz="2400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Face centered (</a:t>
            </a:r>
            <a:r>
              <a:rPr lang="en-US" altLang="zh-TW" sz="2400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Base center (</a:t>
            </a:r>
            <a:r>
              <a:rPr lang="en-US" altLang="zh-TW" sz="2400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zh-TW" alt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文字方塊 46"/>
          <p:cNvSpPr txBox="1"/>
          <p:nvPr/>
        </p:nvSpPr>
        <p:spPr>
          <a:xfrm>
            <a:off x="1709476" y="692696"/>
            <a:ext cx="55771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Special case of orthorhombic with </a:t>
            </a:r>
            <a:r>
              <a:rPr lang="en-US" altLang="zh-TW" sz="24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altLang="zh-TW" sz="2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altLang="zh-TW" sz="2400" i="1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zh-TW" altLang="en-US" sz="24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3" name="直線接點 52"/>
          <p:cNvCxnSpPr/>
          <p:nvPr/>
        </p:nvCxnSpPr>
        <p:spPr>
          <a:xfrm>
            <a:off x="3000364" y="2677000"/>
            <a:ext cx="2143140" cy="1588"/>
          </a:xfrm>
          <a:prstGeom prst="line">
            <a:avLst/>
          </a:prstGeom>
          <a:ln w="22225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單箭頭接點 60"/>
          <p:cNvCxnSpPr/>
          <p:nvPr/>
        </p:nvCxnSpPr>
        <p:spPr>
          <a:xfrm rot="10800000">
            <a:off x="5286380" y="2605562"/>
            <a:ext cx="785818" cy="1588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接點 67"/>
          <p:cNvCxnSpPr/>
          <p:nvPr/>
        </p:nvCxnSpPr>
        <p:spPr>
          <a:xfrm>
            <a:off x="6715140" y="2462686"/>
            <a:ext cx="928694" cy="1588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接點 69"/>
          <p:cNvCxnSpPr/>
          <p:nvPr/>
        </p:nvCxnSpPr>
        <p:spPr>
          <a:xfrm rot="10800000" flipV="1">
            <a:off x="6000760" y="2462686"/>
            <a:ext cx="714380" cy="428628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接點 70"/>
          <p:cNvCxnSpPr/>
          <p:nvPr/>
        </p:nvCxnSpPr>
        <p:spPr>
          <a:xfrm>
            <a:off x="6000760" y="2891314"/>
            <a:ext cx="928694" cy="1588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接點 71"/>
          <p:cNvCxnSpPr/>
          <p:nvPr/>
        </p:nvCxnSpPr>
        <p:spPr>
          <a:xfrm rot="10800000" flipV="1">
            <a:off x="6929454" y="2462686"/>
            <a:ext cx="714380" cy="428628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接點 72"/>
          <p:cNvCxnSpPr/>
          <p:nvPr/>
        </p:nvCxnSpPr>
        <p:spPr>
          <a:xfrm>
            <a:off x="6715140" y="3389792"/>
            <a:ext cx="928694" cy="1588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接點 73"/>
          <p:cNvCxnSpPr/>
          <p:nvPr/>
        </p:nvCxnSpPr>
        <p:spPr>
          <a:xfrm rot="10800000" flipV="1">
            <a:off x="6000760" y="3389792"/>
            <a:ext cx="714380" cy="428628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接點 74"/>
          <p:cNvCxnSpPr/>
          <p:nvPr/>
        </p:nvCxnSpPr>
        <p:spPr>
          <a:xfrm>
            <a:off x="6000760" y="3818420"/>
            <a:ext cx="928694" cy="1588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接點 75"/>
          <p:cNvCxnSpPr/>
          <p:nvPr/>
        </p:nvCxnSpPr>
        <p:spPr>
          <a:xfrm rot="10800000" flipV="1">
            <a:off x="6929454" y="3389792"/>
            <a:ext cx="714380" cy="428628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直線接點 77"/>
          <p:cNvCxnSpPr/>
          <p:nvPr/>
        </p:nvCxnSpPr>
        <p:spPr>
          <a:xfrm rot="5400000">
            <a:off x="6465107" y="3355661"/>
            <a:ext cx="928694" cy="1588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接點 78"/>
          <p:cNvCxnSpPr/>
          <p:nvPr/>
        </p:nvCxnSpPr>
        <p:spPr>
          <a:xfrm rot="5400000">
            <a:off x="6251587" y="2926239"/>
            <a:ext cx="928694" cy="1588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線接點 79"/>
          <p:cNvCxnSpPr/>
          <p:nvPr/>
        </p:nvCxnSpPr>
        <p:spPr>
          <a:xfrm rot="5400000">
            <a:off x="7178692" y="2926239"/>
            <a:ext cx="928694" cy="1588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接點 80"/>
          <p:cNvCxnSpPr/>
          <p:nvPr/>
        </p:nvCxnSpPr>
        <p:spPr>
          <a:xfrm rot="5400000">
            <a:off x="5537207" y="3354867"/>
            <a:ext cx="928694" cy="1588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橢圓 81"/>
          <p:cNvSpPr/>
          <p:nvPr/>
        </p:nvSpPr>
        <p:spPr>
          <a:xfrm>
            <a:off x="6715140" y="2605562"/>
            <a:ext cx="142876" cy="142876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3" name="橢圓 82"/>
          <p:cNvSpPr/>
          <p:nvPr/>
        </p:nvSpPr>
        <p:spPr>
          <a:xfrm>
            <a:off x="6715140" y="3534256"/>
            <a:ext cx="142876" cy="142876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4" name="橢圓 83"/>
          <p:cNvSpPr/>
          <p:nvPr/>
        </p:nvSpPr>
        <p:spPr>
          <a:xfrm>
            <a:off x="6867540" y="2819876"/>
            <a:ext cx="142876" cy="142876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5" name="橢圓 84"/>
          <p:cNvSpPr/>
          <p:nvPr/>
        </p:nvSpPr>
        <p:spPr>
          <a:xfrm>
            <a:off x="6867540" y="3748570"/>
            <a:ext cx="142876" cy="142876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6" name="橢圓 85"/>
          <p:cNvSpPr/>
          <p:nvPr/>
        </p:nvSpPr>
        <p:spPr>
          <a:xfrm>
            <a:off x="7572396" y="2391248"/>
            <a:ext cx="142876" cy="142876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7" name="橢圓 86"/>
          <p:cNvSpPr/>
          <p:nvPr/>
        </p:nvSpPr>
        <p:spPr>
          <a:xfrm>
            <a:off x="7572396" y="3319942"/>
            <a:ext cx="142876" cy="142876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8" name="橢圓 87"/>
          <p:cNvSpPr/>
          <p:nvPr/>
        </p:nvSpPr>
        <p:spPr>
          <a:xfrm>
            <a:off x="6643702" y="2391248"/>
            <a:ext cx="142876" cy="142876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9" name="橢圓 88"/>
          <p:cNvSpPr/>
          <p:nvPr/>
        </p:nvSpPr>
        <p:spPr>
          <a:xfrm>
            <a:off x="6643702" y="3319942"/>
            <a:ext cx="142876" cy="142876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0" name="橢圓 89"/>
          <p:cNvSpPr/>
          <p:nvPr/>
        </p:nvSpPr>
        <p:spPr>
          <a:xfrm>
            <a:off x="5929322" y="2819876"/>
            <a:ext cx="142876" cy="142876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1" name="橢圓 90"/>
          <p:cNvSpPr/>
          <p:nvPr/>
        </p:nvSpPr>
        <p:spPr>
          <a:xfrm>
            <a:off x="5929322" y="3748570"/>
            <a:ext cx="142876" cy="142876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92" name="直線接點 91"/>
          <p:cNvCxnSpPr/>
          <p:nvPr/>
        </p:nvCxnSpPr>
        <p:spPr>
          <a:xfrm>
            <a:off x="7643834" y="2462686"/>
            <a:ext cx="928694" cy="1588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直線接點 92"/>
          <p:cNvCxnSpPr/>
          <p:nvPr/>
        </p:nvCxnSpPr>
        <p:spPr>
          <a:xfrm rot="10800000" flipV="1">
            <a:off x="6929454" y="2462686"/>
            <a:ext cx="714380" cy="428628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直線接點 93"/>
          <p:cNvCxnSpPr/>
          <p:nvPr/>
        </p:nvCxnSpPr>
        <p:spPr>
          <a:xfrm>
            <a:off x="6929454" y="2891314"/>
            <a:ext cx="928694" cy="1588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直線接點 94"/>
          <p:cNvCxnSpPr/>
          <p:nvPr/>
        </p:nvCxnSpPr>
        <p:spPr>
          <a:xfrm rot="10800000" flipV="1">
            <a:off x="7858148" y="2462686"/>
            <a:ext cx="714380" cy="428628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線接點 95"/>
          <p:cNvCxnSpPr/>
          <p:nvPr/>
        </p:nvCxnSpPr>
        <p:spPr>
          <a:xfrm>
            <a:off x="7643834" y="3389792"/>
            <a:ext cx="928694" cy="1588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直線接點 96"/>
          <p:cNvCxnSpPr/>
          <p:nvPr/>
        </p:nvCxnSpPr>
        <p:spPr>
          <a:xfrm rot="10800000" flipV="1">
            <a:off x="6929454" y="3389792"/>
            <a:ext cx="714380" cy="428628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直線接點 97"/>
          <p:cNvCxnSpPr/>
          <p:nvPr/>
        </p:nvCxnSpPr>
        <p:spPr>
          <a:xfrm>
            <a:off x="6929454" y="3818420"/>
            <a:ext cx="928694" cy="1588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線接點 98"/>
          <p:cNvCxnSpPr/>
          <p:nvPr/>
        </p:nvCxnSpPr>
        <p:spPr>
          <a:xfrm rot="10800000" flipV="1">
            <a:off x="7858148" y="3389792"/>
            <a:ext cx="714380" cy="428628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直線接點 99"/>
          <p:cNvCxnSpPr/>
          <p:nvPr/>
        </p:nvCxnSpPr>
        <p:spPr>
          <a:xfrm rot="5400000">
            <a:off x="7393801" y="3355661"/>
            <a:ext cx="928694" cy="1588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直線接點 100"/>
          <p:cNvCxnSpPr/>
          <p:nvPr/>
        </p:nvCxnSpPr>
        <p:spPr>
          <a:xfrm rot="5400000">
            <a:off x="7180281" y="2926239"/>
            <a:ext cx="928694" cy="1588"/>
          </a:xfrm>
          <a:prstGeom prst="line">
            <a:avLst/>
          </a:prstGeom>
          <a:ln w="22225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直線接點 101"/>
          <p:cNvCxnSpPr/>
          <p:nvPr/>
        </p:nvCxnSpPr>
        <p:spPr>
          <a:xfrm rot="5400000">
            <a:off x="8107386" y="2926239"/>
            <a:ext cx="928694" cy="1588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直線接點 102"/>
          <p:cNvCxnSpPr/>
          <p:nvPr/>
        </p:nvCxnSpPr>
        <p:spPr>
          <a:xfrm rot="5400000">
            <a:off x="6465901" y="3354867"/>
            <a:ext cx="928694" cy="1588"/>
          </a:xfrm>
          <a:prstGeom prst="line">
            <a:avLst/>
          </a:prstGeom>
          <a:ln w="22225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橢圓 103"/>
          <p:cNvSpPr/>
          <p:nvPr/>
        </p:nvSpPr>
        <p:spPr>
          <a:xfrm>
            <a:off x="7643834" y="2605562"/>
            <a:ext cx="142876" cy="142876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5" name="橢圓 104"/>
          <p:cNvSpPr/>
          <p:nvPr/>
        </p:nvSpPr>
        <p:spPr>
          <a:xfrm>
            <a:off x="7643834" y="3534256"/>
            <a:ext cx="142876" cy="142876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6" name="橢圓 105"/>
          <p:cNvSpPr/>
          <p:nvPr/>
        </p:nvSpPr>
        <p:spPr>
          <a:xfrm>
            <a:off x="7796234" y="2819876"/>
            <a:ext cx="142876" cy="142876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7" name="橢圓 106"/>
          <p:cNvSpPr/>
          <p:nvPr/>
        </p:nvSpPr>
        <p:spPr>
          <a:xfrm>
            <a:off x="7796234" y="3748570"/>
            <a:ext cx="142876" cy="142876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8" name="橢圓 107"/>
          <p:cNvSpPr/>
          <p:nvPr/>
        </p:nvSpPr>
        <p:spPr>
          <a:xfrm>
            <a:off x="8501090" y="2391248"/>
            <a:ext cx="142876" cy="142876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9" name="橢圓 108"/>
          <p:cNvSpPr/>
          <p:nvPr/>
        </p:nvSpPr>
        <p:spPr>
          <a:xfrm>
            <a:off x="8501090" y="3319942"/>
            <a:ext cx="142876" cy="142876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0" name="橢圓 109"/>
          <p:cNvSpPr/>
          <p:nvPr/>
        </p:nvSpPr>
        <p:spPr>
          <a:xfrm>
            <a:off x="7572396" y="2391248"/>
            <a:ext cx="142876" cy="142876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1" name="橢圓 110"/>
          <p:cNvSpPr/>
          <p:nvPr/>
        </p:nvSpPr>
        <p:spPr>
          <a:xfrm>
            <a:off x="7572396" y="3319942"/>
            <a:ext cx="142876" cy="142876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2" name="橢圓 111"/>
          <p:cNvSpPr/>
          <p:nvPr/>
        </p:nvSpPr>
        <p:spPr>
          <a:xfrm>
            <a:off x="6858016" y="2819876"/>
            <a:ext cx="142876" cy="142876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3" name="橢圓 112"/>
          <p:cNvSpPr/>
          <p:nvPr/>
        </p:nvSpPr>
        <p:spPr>
          <a:xfrm>
            <a:off x="6858016" y="3748570"/>
            <a:ext cx="142876" cy="142876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15" name="直線接點 114"/>
          <p:cNvCxnSpPr/>
          <p:nvPr/>
        </p:nvCxnSpPr>
        <p:spPr>
          <a:xfrm flipV="1">
            <a:off x="6786578" y="2462686"/>
            <a:ext cx="857256" cy="214314"/>
          </a:xfrm>
          <a:prstGeom prst="line">
            <a:avLst/>
          </a:prstGeom>
          <a:ln w="22225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直線接點 115"/>
          <p:cNvCxnSpPr/>
          <p:nvPr/>
        </p:nvCxnSpPr>
        <p:spPr>
          <a:xfrm flipV="1">
            <a:off x="6929454" y="2677000"/>
            <a:ext cx="785818" cy="214314"/>
          </a:xfrm>
          <a:prstGeom prst="line">
            <a:avLst/>
          </a:prstGeom>
          <a:ln w="22225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直線接點 116"/>
          <p:cNvCxnSpPr/>
          <p:nvPr/>
        </p:nvCxnSpPr>
        <p:spPr>
          <a:xfrm flipV="1">
            <a:off x="6786578" y="3391380"/>
            <a:ext cx="857256" cy="214314"/>
          </a:xfrm>
          <a:prstGeom prst="line">
            <a:avLst/>
          </a:prstGeom>
          <a:ln w="22225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直線接點 117"/>
          <p:cNvCxnSpPr/>
          <p:nvPr/>
        </p:nvCxnSpPr>
        <p:spPr>
          <a:xfrm flipV="1">
            <a:off x="6929454" y="3605694"/>
            <a:ext cx="857256" cy="214314"/>
          </a:xfrm>
          <a:prstGeom prst="line">
            <a:avLst/>
          </a:prstGeom>
          <a:ln w="22225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直線接點 119"/>
          <p:cNvCxnSpPr/>
          <p:nvPr/>
        </p:nvCxnSpPr>
        <p:spPr>
          <a:xfrm rot="16200000" flipH="1">
            <a:off x="6750859" y="2712719"/>
            <a:ext cx="214314" cy="142876"/>
          </a:xfrm>
          <a:prstGeom prst="line">
            <a:avLst/>
          </a:prstGeom>
          <a:ln w="22225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直線接點 121"/>
          <p:cNvCxnSpPr/>
          <p:nvPr/>
        </p:nvCxnSpPr>
        <p:spPr>
          <a:xfrm rot="16200000" flipH="1">
            <a:off x="7572397" y="2534124"/>
            <a:ext cx="214313" cy="71438"/>
          </a:xfrm>
          <a:prstGeom prst="line">
            <a:avLst/>
          </a:prstGeom>
          <a:ln w="22225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直線接點 126"/>
          <p:cNvCxnSpPr/>
          <p:nvPr/>
        </p:nvCxnSpPr>
        <p:spPr>
          <a:xfrm rot="16200000" flipH="1">
            <a:off x="6750859" y="3641413"/>
            <a:ext cx="214314" cy="142876"/>
          </a:xfrm>
          <a:prstGeom prst="line">
            <a:avLst/>
          </a:prstGeom>
          <a:ln w="22225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直線接點 127"/>
          <p:cNvCxnSpPr/>
          <p:nvPr/>
        </p:nvCxnSpPr>
        <p:spPr>
          <a:xfrm rot="16200000" flipH="1">
            <a:off x="7572397" y="3462818"/>
            <a:ext cx="214313" cy="71438"/>
          </a:xfrm>
          <a:prstGeom prst="line">
            <a:avLst/>
          </a:prstGeom>
          <a:ln w="22225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直線接點 128"/>
          <p:cNvCxnSpPr/>
          <p:nvPr/>
        </p:nvCxnSpPr>
        <p:spPr>
          <a:xfrm rot="5400000">
            <a:off x="7250130" y="3140553"/>
            <a:ext cx="928694" cy="1588"/>
          </a:xfrm>
          <a:prstGeom prst="line">
            <a:avLst/>
          </a:prstGeom>
          <a:ln w="22225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直線接點 129"/>
          <p:cNvCxnSpPr/>
          <p:nvPr/>
        </p:nvCxnSpPr>
        <p:spPr>
          <a:xfrm rot="5400000">
            <a:off x="6323025" y="3140553"/>
            <a:ext cx="928694" cy="1588"/>
          </a:xfrm>
          <a:prstGeom prst="line">
            <a:avLst/>
          </a:prstGeom>
          <a:ln w="22225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文字方塊 130"/>
          <p:cNvSpPr txBox="1"/>
          <p:nvPr/>
        </p:nvSpPr>
        <p:spPr>
          <a:xfrm>
            <a:off x="6572264" y="3962884"/>
            <a:ext cx="12779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TW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altLang="zh-TW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altLang="zh-TW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</a:t>
            </a:r>
            <a:r>
              <a:rPr lang="en-US" altLang="zh-TW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zh-TW" altLang="en-US" sz="24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2" name="文字方塊 131"/>
          <p:cNvSpPr txBox="1"/>
          <p:nvPr/>
        </p:nvSpPr>
        <p:spPr>
          <a:xfrm>
            <a:off x="4639246" y="3988037"/>
            <a:ext cx="19473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Tetragonal (</a:t>
            </a:r>
            <a:r>
              <a:rPr lang="en-US" altLang="zh-TW" sz="24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zh-TW" altLang="en-US" sz="24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3" name="直線單箭頭接點 132"/>
          <p:cNvCxnSpPr/>
          <p:nvPr/>
        </p:nvCxnSpPr>
        <p:spPr>
          <a:xfrm rot="10800000" flipV="1">
            <a:off x="5438780" y="1962620"/>
            <a:ext cx="919170" cy="212726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文字方塊 133"/>
          <p:cNvSpPr txBox="1"/>
          <p:nvPr/>
        </p:nvSpPr>
        <p:spPr>
          <a:xfrm>
            <a:off x="6486436" y="1658879"/>
            <a:ext cx="20146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Tetragonal (</a:t>
            </a:r>
            <a:r>
              <a:rPr lang="en-US" altLang="zh-TW" sz="2400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)?</a:t>
            </a:r>
            <a:endParaRPr lang="zh-TW" altLang="en-US" sz="24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矩形 64"/>
          <p:cNvSpPr/>
          <p:nvPr/>
        </p:nvSpPr>
        <p:spPr>
          <a:xfrm>
            <a:off x="1619672" y="4535249"/>
            <a:ext cx="660648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altLang="zh-TW" sz="3200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Cubic </a:t>
            </a:r>
            <a:r>
              <a:rPr lang="en-US" altLang="zh-TW" sz="32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 </a:t>
            </a:r>
            <a:r>
              <a:rPr lang="en-US" altLang="zh-TW" sz="3200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altLang="zh-TW" sz="32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types</a:t>
            </a:r>
            <a:endParaRPr lang="zh-TW" altLang="zh-TW" sz="32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600200" indent="-1600200">
              <a:spcAft>
                <a:spcPts val="0"/>
              </a:spcAft>
            </a:pPr>
            <a:r>
              <a:rPr lang="en-US" altLang="zh-TW" sz="3200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TW" sz="32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Primitive </a:t>
            </a:r>
            <a:r>
              <a:rPr lang="en-US" altLang="zh-TW" sz="3200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cubic (simple cubic) </a:t>
            </a:r>
            <a:endParaRPr lang="zh-TW" altLang="zh-TW" sz="32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3200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Body </a:t>
            </a:r>
            <a:r>
              <a:rPr lang="en-US" altLang="zh-TW" sz="32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centered </a:t>
            </a:r>
            <a:r>
              <a:rPr lang="en-US" altLang="zh-TW" sz="3200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cubic (BCC)</a:t>
            </a:r>
          </a:p>
          <a:p>
            <a:r>
              <a:rPr lang="en-US" altLang="zh-TW" sz="3200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Face </a:t>
            </a:r>
            <a:r>
              <a:rPr lang="en-US" altLang="zh-TW" sz="32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centered </a:t>
            </a:r>
            <a:r>
              <a:rPr lang="en-US" altLang="zh-TW" sz="3200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cubic (FCC)</a:t>
            </a:r>
            <a:endParaRPr lang="zh-TW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2214963" y="3141347"/>
            <a:ext cx="2238113" cy="954107"/>
          </a:xfrm>
          <a:prstGeom prst="rect">
            <a:avLst/>
          </a:prstGeom>
          <a:noFill/>
          <a:ln w="2222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fold rotation</a:t>
            </a:r>
          </a:p>
          <a:p>
            <a:pPr algn="ctr"/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disappears</a:t>
            </a:r>
            <a:endParaRPr lang="zh-TW" alt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直線單箭頭接點 4"/>
          <p:cNvCxnSpPr/>
          <p:nvPr/>
        </p:nvCxnSpPr>
        <p:spPr>
          <a:xfrm flipV="1">
            <a:off x="3491880" y="2746462"/>
            <a:ext cx="513948" cy="327011"/>
          </a:xfrm>
          <a:prstGeom prst="straightConnector1">
            <a:avLst/>
          </a:prstGeom>
          <a:ln w="22225">
            <a:solidFill>
              <a:srgbClr val="FF0000"/>
            </a:solidFill>
            <a:headEnd type="none" w="lg" len="lg"/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062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524" name="Picture 4" descr="http://www.theory.nipne.ro/~dragos/Solid/Bravais_tab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142852"/>
            <a:ext cx="5643602" cy="6228653"/>
          </a:xfrm>
          <a:prstGeom prst="rect">
            <a:avLst/>
          </a:prstGeom>
          <a:noFill/>
        </p:spPr>
      </p:pic>
      <p:sp>
        <p:nvSpPr>
          <p:cNvPr id="5" name="矩形 4"/>
          <p:cNvSpPr/>
          <p:nvPr/>
        </p:nvSpPr>
        <p:spPr>
          <a:xfrm>
            <a:off x="6858000" y="1571612"/>
            <a:ext cx="214315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000" dirty="0" smtClean="0">
                <a:latin typeface="Times New Roman" pitchFamily="18" charset="0"/>
                <a:cs typeface="Times New Roman" pitchFamily="18" charset="0"/>
                <a:hlinkClick r:id="rId3"/>
              </a:rPr>
              <a:t>http://www.theory.nipne.ro/~dragos/Solid/Bravais_table.jpg</a:t>
            </a:r>
            <a:endParaRPr lang="zh-TW" alt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5000628" y="3214686"/>
            <a:ext cx="4764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altLang="zh-TW" sz="16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endParaRPr lang="zh-TW" altLang="en-US" sz="16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5810100" y="3214686"/>
            <a:ext cx="4203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altLang="zh-TW" sz="1600" i="1" dirty="0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zh-TW" altLang="en-US" sz="16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4926827" y="4804958"/>
            <a:ext cx="6453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= T </a:t>
            </a:r>
            <a:r>
              <a:rPr lang="en-US" altLang="zh-TW" sz="16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endParaRPr lang="zh-TW" altLang="en-US" sz="16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5067212" y="1506270"/>
            <a:ext cx="2968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</a:t>
            </a:r>
            <a:endParaRPr lang="zh-TW" altLang="en-US" sz="1600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1694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714348" y="1214422"/>
          <a:ext cx="6096000" cy="2743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endParaRPr lang="zh-TW" altLang="en-US" sz="2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cos</a:t>
                      </a:r>
                      <a:r>
                        <a:rPr lang="en-US" altLang="zh-TW" sz="2400" i="1" dirty="0" smtClean="0"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</a:t>
                      </a:r>
                      <a:endParaRPr lang="zh-TW" altLang="en-US" sz="2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i="1" dirty="0" smtClean="0"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</a:t>
                      </a:r>
                      <a:endParaRPr lang="zh-TW" altLang="en-US" sz="2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lang="zh-TW" altLang="en-US" sz="2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zh-TW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-1</a:t>
                      </a:r>
                      <a:endParaRPr lang="zh-TW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180</a:t>
                      </a:r>
                      <a:r>
                        <a:rPr lang="en-US" altLang="zh-TW" sz="2400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zh-TW" altLang="en-US" sz="2400" baseline="30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zh-TW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zh-TW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-1/2</a:t>
                      </a:r>
                      <a:endParaRPr lang="zh-TW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120</a:t>
                      </a:r>
                      <a:r>
                        <a:rPr lang="en-US" altLang="zh-TW" sz="2400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zh-TW" altLang="en-US" sz="2400" baseline="30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zh-TW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zh-TW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zh-TW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90</a:t>
                      </a:r>
                      <a:r>
                        <a:rPr lang="en-US" altLang="zh-TW" sz="2400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zh-TW" altLang="en-US" sz="2400" baseline="30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zh-TW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zh-TW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1/2</a:t>
                      </a:r>
                      <a:endParaRPr lang="zh-TW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r>
                        <a:rPr lang="en-US" altLang="zh-TW" sz="2400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zh-TW" altLang="en-US" sz="2400" baseline="30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zh-TW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-1</a:t>
                      </a:r>
                      <a:endParaRPr lang="zh-TW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zh-TW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r>
                        <a:rPr lang="en-US" altLang="zh-TW" sz="2400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zh-TW" altLang="en-US" sz="2400" baseline="30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zh-TW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2879725" y="214290"/>
          <a:ext cx="1692275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86" name="Equation" r:id="rId3" imgW="837836" imgH="393529" progId="Equation.3">
                  <p:embed/>
                </p:oleObj>
              </mc:Choice>
              <mc:Fallback>
                <p:oleObj name="Equation" r:id="rId3" imgW="837836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9725" y="214290"/>
                        <a:ext cx="1692275" cy="800100"/>
                      </a:xfrm>
                      <a:prstGeom prst="rect">
                        <a:avLst/>
                      </a:prstGeom>
                      <a:noFill/>
                      <a:ln w="222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文字方塊 4"/>
          <p:cNvSpPr txBox="1"/>
          <p:nvPr/>
        </p:nvSpPr>
        <p:spPr>
          <a:xfrm>
            <a:off x="6858016" y="2285992"/>
            <a:ext cx="223330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Crystallographic</a:t>
            </a:r>
          </a:p>
          <a:p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rotation axes</a:t>
            </a:r>
          </a:p>
        </p:txBody>
      </p:sp>
    </p:spTree>
    <p:extLst>
      <p:ext uri="{BB962C8B-B14F-4D97-AF65-F5344CB8AC3E}">
        <p14:creationId xmlns:p14="http://schemas.microsoft.com/office/powerpoint/2010/main" val="3478131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1043608" y="1052736"/>
            <a:ext cx="4752528" cy="3024336"/>
            <a:chOff x="3060" y="5940"/>
            <a:chExt cx="3420" cy="2520"/>
          </a:xfrm>
        </p:grpSpPr>
        <p:sp>
          <p:nvSpPr>
            <p:cNvPr id="5" name="Freeform 4"/>
            <p:cNvSpPr>
              <a:spLocks/>
            </p:cNvSpPr>
            <p:nvPr/>
          </p:nvSpPr>
          <p:spPr bwMode="auto">
            <a:xfrm>
              <a:off x="4140" y="5940"/>
              <a:ext cx="720" cy="2188"/>
            </a:xfrm>
            <a:custGeom>
              <a:avLst/>
              <a:gdLst>
                <a:gd name="T0" fmla="*/ 0 w 720"/>
                <a:gd name="T1" fmla="*/ 0 h 1620"/>
                <a:gd name="T2" fmla="*/ 720 w 720"/>
                <a:gd name="T3" fmla="*/ 540 h 1620"/>
                <a:gd name="T4" fmla="*/ 720 w 720"/>
                <a:gd name="T5" fmla="*/ 1620 h 1620"/>
                <a:gd name="T6" fmla="*/ 0 w 720"/>
                <a:gd name="T7" fmla="*/ 1080 h 1620"/>
                <a:gd name="T8" fmla="*/ 0 w 720"/>
                <a:gd name="T9" fmla="*/ 0 h 1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0" h="1620">
                  <a:moveTo>
                    <a:pt x="0" y="0"/>
                  </a:moveTo>
                  <a:lnTo>
                    <a:pt x="720" y="540"/>
                  </a:lnTo>
                  <a:lnTo>
                    <a:pt x="720" y="1620"/>
                  </a:lnTo>
                  <a:lnTo>
                    <a:pt x="0" y="10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cxnSp>
          <p:nvCxnSpPr>
            <p:cNvPr id="6" name="Line 5"/>
            <p:cNvCxnSpPr/>
            <p:nvPr/>
          </p:nvCxnSpPr>
          <p:spPr bwMode="auto">
            <a:xfrm flipH="1" flipV="1">
              <a:off x="3780" y="6660"/>
              <a:ext cx="720" cy="72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" name="Line 6"/>
            <p:cNvCxnSpPr/>
            <p:nvPr/>
          </p:nvCxnSpPr>
          <p:spPr bwMode="auto">
            <a:xfrm flipV="1">
              <a:off x="4500" y="6660"/>
              <a:ext cx="720" cy="72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" name="Text Box 7"/>
            <p:cNvSpPr txBox="1">
              <a:spLocks noChangeArrowheads="1"/>
            </p:cNvSpPr>
            <p:nvPr/>
          </p:nvSpPr>
          <p:spPr bwMode="auto">
            <a:xfrm>
              <a:off x="4860" y="7740"/>
              <a:ext cx="1620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1200" b="1" kern="100">
                  <a:effectLst/>
                  <a:latin typeface="Arial" panose="020B0604020202020204" pitchFamily="34" charset="0"/>
                  <a:ea typeface="新細明體" panose="02020500000000000000" pitchFamily="18" charset="-120"/>
                </a:rPr>
                <a:t>mirror</a:t>
              </a:r>
              <a:endParaRPr lang="zh-TW" sz="1200" kern="100">
                <a:effectLst/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9" name="Text Box 8"/>
            <p:cNvSpPr txBox="1">
              <a:spLocks noChangeArrowheads="1"/>
            </p:cNvSpPr>
            <p:nvPr/>
          </p:nvSpPr>
          <p:spPr bwMode="auto">
            <a:xfrm>
              <a:off x="5220" y="6480"/>
              <a:ext cx="900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1200" b="1" kern="100">
                  <a:effectLst/>
                  <a:latin typeface="Arial" panose="020B0604020202020204" pitchFamily="34" charset="0"/>
                </a:rPr>
                <a:t>RH</a:t>
              </a:r>
              <a:endParaRPr lang="zh-TW" sz="1200" b="1" kern="100"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3060" y="6480"/>
              <a:ext cx="900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1200" b="1" kern="100">
                  <a:effectLst/>
                  <a:latin typeface="Arial" panose="020B0604020202020204" pitchFamily="34" charset="0"/>
                </a:rPr>
                <a:t>LH</a:t>
              </a:r>
              <a:endParaRPr lang="zh-TW" sz="1200" b="1" kern="100">
                <a:effectLst/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1" name="Group 1221"/>
          <p:cNvGrpSpPr>
            <a:grpSpLocks/>
          </p:cNvGrpSpPr>
          <p:nvPr/>
        </p:nvGrpSpPr>
        <p:grpSpPr bwMode="auto">
          <a:xfrm>
            <a:off x="1907704" y="4437112"/>
            <a:ext cx="3240360" cy="2078366"/>
            <a:chOff x="2880" y="9180"/>
            <a:chExt cx="3420" cy="1980"/>
          </a:xfrm>
        </p:grpSpPr>
        <p:cxnSp>
          <p:nvCxnSpPr>
            <p:cNvPr id="12" name="Line 1222"/>
            <p:cNvCxnSpPr/>
            <p:nvPr/>
          </p:nvCxnSpPr>
          <p:spPr bwMode="auto">
            <a:xfrm flipV="1">
              <a:off x="4500" y="9360"/>
              <a:ext cx="900" cy="72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" name="Line 1223"/>
            <p:cNvCxnSpPr/>
            <p:nvPr/>
          </p:nvCxnSpPr>
          <p:spPr bwMode="auto">
            <a:xfrm flipH="1">
              <a:off x="3597" y="10080"/>
              <a:ext cx="900" cy="72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4" name="Text Box 1224"/>
            <p:cNvSpPr txBox="1">
              <a:spLocks noChangeArrowheads="1"/>
            </p:cNvSpPr>
            <p:nvPr/>
          </p:nvSpPr>
          <p:spPr bwMode="auto">
            <a:xfrm>
              <a:off x="2880" y="10440"/>
              <a:ext cx="900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1200" b="1" kern="100">
                  <a:effectLst/>
                  <a:latin typeface="Arial" panose="020B0604020202020204" pitchFamily="34" charset="0"/>
                </a:rPr>
                <a:t>LH</a:t>
              </a:r>
              <a:endParaRPr lang="zh-TW" sz="1200" b="1" kern="100"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15" name="Text Box 1225"/>
            <p:cNvSpPr txBox="1">
              <a:spLocks noChangeArrowheads="1"/>
            </p:cNvSpPr>
            <p:nvPr/>
          </p:nvSpPr>
          <p:spPr bwMode="auto">
            <a:xfrm>
              <a:off x="5400" y="9180"/>
              <a:ext cx="900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1200" b="1" kern="100">
                  <a:effectLst/>
                  <a:latin typeface="Arial" panose="020B0604020202020204" pitchFamily="34" charset="0"/>
                </a:rPr>
                <a:t>RH</a:t>
              </a:r>
              <a:endParaRPr lang="zh-TW" sz="1200" b="1" kern="100"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16" name="Oval 1226"/>
            <p:cNvSpPr>
              <a:spLocks noChangeArrowheads="1"/>
            </p:cNvSpPr>
            <p:nvPr/>
          </p:nvSpPr>
          <p:spPr bwMode="auto">
            <a:xfrm>
              <a:off x="4350" y="10080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</p:grpSp>
      <p:sp>
        <p:nvSpPr>
          <p:cNvPr id="17" name="矩形 16"/>
          <p:cNvSpPr/>
          <p:nvPr/>
        </p:nvSpPr>
        <p:spPr>
          <a:xfrm>
            <a:off x="611560" y="476672"/>
            <a:ext cx="626806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(3) </a:t>
            </a:r>
            <a:r>
              <a:rPr lang="en-US" altLang="zh-TW" sz="3200" kern="1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Reflection (mirror) symmetry   m</a:t>
            </a:r>
            <a:endParaRPr lang="zh-TW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矩形 17"/>
              <p:cNvSpPr/>
              <p:nvPr/>
            </p:nvSpPr>
            <p:spPr>
              <a:xfrm>
                <a:off x="614927" y="3725743"/>
                <a:ext cx="7956376" cy="5859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zh-TW" sz="3200" kern="100" dirty="0" smtClean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(4) </a:t>
                </a:r>
                <a:r>
                  <a:rPr lang="en-US" altLang="zh-TW" sz="3200" kern="1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Inversion symmetry (center of symmetry)</a:t>
                </a:r>
                <a:r>
                  <a:rPr lang="en-US" altLang="zh-TW" sz="3200" kern="100" dirty="0" smtClean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zh-TW" altLang="zh-TW" sz="3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 Unicode MS" panose="020B0604020202020204" pitchFamily="34" charset="-120"/>
                          </a:rPr>
                        </m:ctrlPr>
                      </m:accPr>
                      <m:e>
                        <m:r>
                          <a:rPr lang="en-US" altLang="zh-TW" sz="3200" kern="100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微軟正黑體" panose="020B0604030504040204" pitchFamily="34" charset="-120"/>
                            <a:cs typeface="Arial Unicode MS" panose="020B0604020202020204" pitchFamily="34" charset="-120"/>
                          </a:rPr>
                          <m:t>1</m:t>
                        </m:r>
                      </m:e>
                    </m:acc>
                  </m:oMath>
                </a14:m>
                <a:endParaRPr lang="zh-TW" alt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矩形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927" y="3725743"/>
                <a:ext cx="7956376" cy="585930"/>
              </a:xfrm>
              <a:prstGeom prst="rect">
                <a:avLst/>
              </a:prstGeom>
              <a:blipFill rotWithShape="0">
                <a:blip r:embed="rId2"/>
                <a:stretch>
                  <a:fillRect l="-1992" t="-13542" b="-3333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9" name="Picture 2" descr="http://www.world-science.net/images/chiralit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67014" y="1684105"/>
            <a:ext cx="2381250" cy="1619251"/>
          </a:xfrm>
          <a:prstGeom prst="rect">
            <a:avLst/>
          </a:prstGeom>
          <a:noFill/>
        </p:spPr>
      </p:pic>
      <p:sp>
        <p:nvSpPr>
          <p:cNvPr id="20" name="文字方塊 19"/>
          <p:cNvSpPr txBox="1"/>
          <p:nvPr/>
        </p:nvSpPr>
        <p:spPr>
          <a:xfrm>
            <a:off x="6156176" y="1052736"/>
            <a:ext cx="14814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Examples:</a:t>
            </a:r>
            <a:endParaRPr lang="en-US" altLang="zh-TW" sz="24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文字方塊 20"/>
          <p:cNvSpPr txBox="1"/>
          <p:nvPr/>
        </p:nvSpPr>
        <p:spPr>
          <a:xfrm>
            <a:off x="7520338" y="2334846"/>
            <a:ext cx="10438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C = C</a:t>
            </a:r>
            <a:endParaRPr lang="zh-TW" alt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文字方塊 21"/>
          <p:cNvSpPr txBox="1"/>
          <p:nvPr/>
        </p:nvSpPr>
        <p:spPr>
          <a:xfrm>
            <a:off x="7020272" y="2740320"/>
            <a:ext cx="5229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err="1" smtClean="0">
                <a:latin typeface="Times New Roman" pitchFamily="18" charset="0"/>
                <a:cs typeface="Times New Roman" pitchFamily="18" charset="0"/>
              </a:rPr>
              <a:t>Cl</a:t>
            </a:r>
            <a:endParaRPr lang="zh-TW" alt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文字方塊 22"/>
          <p:cNvSpPr txBox="1"/>
          <p:nvPr/>
        </p:nvSpPr>
        <p:spPr>
          <a:xfrm>
            <a:off x="8569074" y="2740320"/>
            <a:ext cx="5229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err="1" smtClean="0">
                <a:latin typeface="Times New Roman" pitchFamily="18" charset="0"/>
                <a:cs typeface="Times New Roman" pitchFamily="18" charset="0"/>
              </a:rPr>
              <a:t>Cl</a:t>
            </a:r>
            <a:endParaRPr lang="zh-TW" alt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文字方塊 23"/>
          <p:cNvSpPr txBox="1"/>
          <p:nvPr/>
        </p:nvSpPr>
        <p:spPr>
          <a:xfrm>
            <a:off x="7091710" y="1906218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H</a:t>
            </a:r>
            <a:endParaRPr lang="zh-TW" alt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文字方塊 24"/>
          <p:cNvSpPr txBox="1"/>
          <p:nvPr/>
        </p:nvSpPr>
        <p:spPr>
          <a:xfrm>
            <a:off x="8576184" y="1906218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H</a:t>
            </a:r>
            <a:endParaRPr lang="zh-TW" alt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6" name="直線接點 25"/>
          <p:cNvCxnSpPr/>
          <p:nvPr/>
        </p:nvCxnSpPr>
        <p:spPr>
          <a:xfrm rot="16200000" flipH="1">
            <a:off x="7448900" y="2334846"/>
            <a:ext cx="142876" cy="142876"/>
          </a:xfrm>
          <a:prstGeom prst="line">
            <a:avLst/>
          </a:prstGeom>
          <a:ln w="2222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接點 26"/>
          <p:cNvCxnSpPr/>
          <p:nvPr/>
        </p:nvCxnSpPr>
        <p:spPr>
          <a:xfrm rot="16200000" flipH="1">
            <a:off x="8449032" y="2763474"/>
            <a:ext cx="142876" cy="142876"/>
          </a:xfrm>
          <a:prstGeom prst="line">
            <a:avLst/>
          </a:prstGeom>
          <a:ln w="2222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接點 27"/>
          <p:cNvCxnSpPr/>
          <p:nvPr/>
        </p:nvCxnSpPr>
        <p:spPr>
          <a:xfrm rot="5400000" flipH="1" flipV="1">
            <a:off x="8449032" y="2334846"/>
            <a:ext cx="142876" cy="142876"/>
          </a:xfrm>
          <a:prstGeom prst="line">
            <a:avLst/>
          </a:prstGeom>
          <a:ln w="2222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接點 28"/>
          <p:cNvCxnSpPr/>
          <p:nvPr/>
        </p:nvCxnSpPr>
        <p:spPr>
          <a:xfrm rot="5400000" flipH="1" flipV="1">
            <a:off x="7448900" y="2763474"/>
            <a:ext cx="142876" cy="142876"/>
          </a:xfrm>
          <a:prstGeom prst="line">
            <a:avLst/>
          </a:prstGeom>
          <a:ln w="2222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接點 29"/>
          <p:cNvCxnSpPr/>
          <p:nvPr/>
        </p:nvCxnSpPr>
        <p:spPr>
          <a:xfrm rot="16200000" flipH="1">
            <a:off x="7484620" y="2584877"/>
            <a:ext cx="1071571" cy="3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文字方塊 30"/>
          <p:cNvSpPr txBox="1"/>
          <p:nvPr/>
        </p:nvSpPr>
        <p:spPr>
          <a:xfrm>
            <a:off x="7806090" y="2977788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endParaRPr lang="zh-TW" altLang="en-US" sz="28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文字方塊 31"/>
          <p:cNvSpPr txBox="1"/>
          <p:nvPr/>
        </p:nvSpPr>
        <p:spPr>
          <a:xfrm>
            <a:off x="6037223" y="4524510"/>
            <a:ext cx="13612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Example:</a:t>
            </a:r>
            <a:endParaRPr lang="en-US" altLang="zh-TW" sz="24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文字方塊 32"/>
          <p:cNvSpPr txBox="1"/>
          <p:nvPr/>
        </p:nvSpPr>
        <p:spPr>
          <a:xfrm>
            <a:off x="6224194" y="5524642"/>
            <a:ext cx="10438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C = C</a:t>
            </a:r>
            <a:endParaRPr lang="zh-TW" alt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文字方塊 33"/>
          <p:cNvSpPr txBox="1"/>
          <p:nvPr/>
        </p:nvSpPr>
        <p:spPr>
          <a:xfrm>
            <a:off x="5724128" y="5930116"/>
            <a:ext cx="5229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err="1" smtClean="0">
                <a:latin typeface="Times New Roman" pitchFamily="18" charset="0"/>
                <a:cs typeface="Times New Roman" pitchFamily="18" charset="0"/>
              </a:rPr>
              <a:t>Cl</a:t>
            </a:r>
            <a:endParaRPr lang="zh-TW" alt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文字方塊 34"/>
          <p:cNvSpPr txBox="1"/>
          <p:nvPr/>
        </p:nvSpPr>
        <p:spPr>
          <a:xfrm>
            <a:off x="7224326" y="5119168"/>
            <a:ext cx="5229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err="1" smtClean="0">
                <a:latin typeface="Times New Roman" pitchFamily="18" charset="0"/>
                <a:cs typeface="Times New Roman" pitchFamily="18" charset="0"/>
              </a:rPr>
              <a:t>Cl</a:t>
            </a:r>
            <a:endParaRPr lang="zh-TW" alt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文字方塊 35"/>
          <p:cNvSpPr txBox="1"/>
          <p:nvPr/>
        </p:nvSpPr>
        <p:spPr>
          <a:xfrm>
            <a:off x="5795566" y="5096014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H</a:t>
            </a:r>
            <a:endParaRPr lang="zh-TW" alt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文字方塊 36"/>
          <p:cNvSpPr txBox="1"/>
          <p:nvPr/>
        </p:nvSpPr>
        <p:spPr>
          <a:xfrm>
            <a:off x="7280040" y="5904986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H</a:t>
            </a:r>
            <a:endParaRPr lang="zh-TW" alt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8" name="直線接點 37"/>
          <p:cNvCxnSpPr/>
          <p:nvPr/>
        </p:nvCxnSpPr>
        <p:spPr>
          <a:xfrm rot="16200000" flipH="1">
            <a:off x="6152756" y="5524642"/>
            <a:ext cx="142876" cy="142876"/>
          </a:xfrm>
          <a:prstGeom prst="line">
            <a:avLst/>
          </a:prstGeom>
          <a:ln w="2222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接點 38"/>
          <p:cNvCxnSpPr/>
          <p:nvPr/>
        </p:nvCxnSpPr>
        <p:spPr>
          <a:xfrm rot="16200000" flipH="1">
            <a:off x="7152888" y="5953270"/>
            <a:ext cx="142876" cy="142876"/>
          </a:xfrm>
          <a:prstGeom prst="line">
            <a:avLst/>
          </a:prstGeom>
          <a:ln w="2222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接點 39"/>
          <p:cNvCxnSpPr/>
          <p:nvPr/>
        </p:nvCxnSpPr>
        <p:spPr>
          <a:xfrm rot="5400000" flipH="1" flipV="1">
            <a:off x="7152888" y="5524642"/>
            <a:ext cx="142876" cy="142876"/>
          </a:xfrm>
          <a:prstGeom prst="line">
            <a:avLst/>
          </a:prstGeom>
          <a:ln w="2222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接點 40"/>
          <p:cNvCxnSpPr/>
          <p:nvPr/>
        </p:nvCxnSpPr>
        <p:spPr>
          <a:xfrm rot="5400000" flipH="1" flipV="1">
            <a:off x="6152756" y="5953270"/>
            <a:ext cx="142876" cy="142876"/>
          </a:xfrm>
          <a:prstGeom prst="line">
            <a:avLst/>
          </a:prstGeom>
          <a:ln w="2222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文字方塊 41"/>
          <p:cNvSpPr txBox="1"/>
          <p:nvPr/>
        </p:nvSpPr>
        <p:spPr>
          <a:xfrm>
            <a:off x="6581384" y="5738956"/>
            <a:ext cx="2840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zh-TW" altLang="en-US" sz="28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橢圓 42"/>
          <p:cNvSpPr/>
          <p:nvPr/>
        </p:nvSpPr>
        <p:spPr>
          <a:xfrm>
            <a:off x="6698254" y="5762110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9980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1357290" y="214290"/>
            <a:ext cx="28552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u="sng" dirty="0" smtClean="0">
                <a:latin typeface="Times New Roman" pitchFamily="18" charset="0"/>
                <a:cs typeface="Times New Roman" pitchFamily="18" charset="0"/>
              </a:rPr>
              <a:t>Enantiomorphism</a:t>
            </a:r>
            <a:endParaRPr lang="zh-TW" altLang="en-US" sz="2800" u="sng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1357290" y="740615"/>
            <a:ext cx="698781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err="1" smtClean="0">
                <a:latin typeface="Times New Roman" pitchFamily="18" charset="0"/>
                <a:cs typeface="Times New Roman" pitchFamily="18" charset="0"/>
              </a:rPr>
              <a:t>Enantiomorphic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 bodies have a “handedness” (</a:t>
            </a:r>
            <a:r>
              <a:rPr lang="en-US" altLang="zh-TW" sz="2400" dirty="0" err="1" smtClean="0">
                <a:latin typeface="Times New Roman" pitchFamily="18" charset="0"/>
                <a:cs typeface="Times New Roman" pitchFamily="18" charset="0"/>
              </a:rPr>
              <a:t>chirality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 e.g. your left and right hand</a:t>
            </a:r>
          </a:p>
        </p:txBody>
      </p:sp>
      <p:sp>
        <p:nvSpPr>
          <p:cNvPr id="6" name="文字方塊 5"/>
          <p:cNvSpPr txBox="1"/>
          <p:nvPr/>
        </p:nvSpPr>
        <p:spPr>
          <a:xfrm>
            <a:off x="1357290" y="1597871"/>
            <a:ext cx="75328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They can not be made to coincide by translation or rotation,</a:t>
            </a:r>
          </a:p>
          <a:p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only by reflection (your hand) or inversion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1357290" y="2526565"/>
            <a:ext cx="12763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Example</a:t>
            </a:r>
          </a:p>
        </p:txBody>
      </p:sp>
      <p:sp>
        <p:nvSpPr>
          <p:cNvPr id="9" name="文字方塊 8"/>
          <p:cNvSpPr txBox="1"/>
          <p:nvPr/>
        </p:nvSpPr>
        <p:spPr>
          <a:xfrm>
            <a:off x="3643306" y="3286124"/>
            <a:ext cx="4587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zh-TW" alt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643306" y="2643182"/>
            <a:ext cx="4812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H</a:t>
            </a:r>
            <a:endParaRPr lang="zh-TW" alt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2947770" y="4130109"/>
            <a:ext cx="4812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X</a:t>
            </a:r>
            <a:endParaRPr lang="zh-TW" alt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3714744" y="3929066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F</a:t>
            </a:r>
            <a:endParaRPr lang="zh-TW" alt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4285159" y="4130109"/>
            <a:ext cx="5725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err="1" smtClean="0">
                <a:latin typeface="Times New Roman" pitchFamily="18" charset="0"/>
                <a:cs typeface="Times New Roman" pitchFamily="18" charset="0"/>
              </a:rPr>
              <a:t>Cl</a:t>
            </a:r>
            <a:endParaRPr lang="zh-TW" alt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直線接點 14"/>
          <p:cNvCxnSpPr/>
          <p:nvPr/>
        </p:nvCxnSpPr>
        <p:spPr>
          <a:xfrm rot="5400000" flipH="1" flipV="1">
            <a:off x="3751257" y="3249611"/>
            <a:ext cx="214314" cy="1588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接點 19"/>
          <p:cNvCxnSpPr/>
          <p:nvPr/>
        </p:nvCxnSpPr>
        <p:spPr>
          <a:xfrm rot="5400000">
            <a:off x="3286116" y="3786190"/>
            <a:ext cx="428628" cy="428628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接點 21"/>
          <p:cNvCxnSpPr/>
          <p:nvPr/>
        </p:nvCxnSpPr>
        <p:spPr>
          <a:xfrm rot="16200000" flipH="1">
            <a:off x="4071934" y="3786190"/>
            <a:ext cx="428628" cy="428628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文字方塊 26"/>
          <p:cNvSpPr txBox="1"/>
          <p:nvPr/>
        </p:nvSpPr>
        <p:spPr>
          <a:xfrm>
            <a:off x="5999671" y="3286124"/>
            <a:ext cx="4587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zh-TW" alt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文字方塊 27"/>
          <p:cNvSpPr txBox="1"/>
          <p:nvPr/>
        </p:nvSpPr>
        <p:spPr>
          <a:xfrm>
            <a:off x="5999671" y="2643182"/>
            <a:ext cx="4812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H</a:t>
            </a:r>
            <a:endParaRPr lang="zh-TW" alt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文字方塊 28"/>
          <p:cNvSpPr txBox="1"/>
          <p:nvPr/>
        </p:nvSpPr>
        <p:spPr>
          <a:xfrm>
            <a:off x="6662546" y="4130109"/>
            <a:ext cx="4812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X</a:t>
            </a:r>
            <a:endParaRPr lang="zh-TW" alt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文字方塊 29"/>
          <p:cNvSpPr txBox="1"/>
          <p:nvPr/>
        </p:nvSpPr>
        <p:spPr>
          <a:xfrm>
            <a:off x="6072198" y="3929066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F</a:t>
            </a:r>
            <a:endParaRPr lang="zh-TW" alt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文字方塊 30"/>
          <p:cNvSpPr txBox="1"/>
          <p:nvPr/>
        </p:nvSpPr>
        <p:spPr>
          <a:xfrm>
            <a:off x="5286380" y="4130109"/>
            <a:ext cx="5725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err="1" smtClean="0">
                <a:latin typeface="Times New Roman" pitchFamily="18" charset="0"/>
                <a:cs typeface="Times New Roman" pitchFamily="18" charset="0"/>
              </a:rPr>
              <a:t>Cl</a:t>
            </a:r>
            <a:endParaRPr lang="zh-TW" alt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2" name="直線接點 31"/>
          <p:cNvCxnSpPr/>
          <p:nvPr/>
        </p:nvCxnSpPr>
        <p:spPr>
          <a:xfrm rot="5400000" flipH="1" flipV="1">
            <a:off x="6107622" y="3249611"/>
            <a:ext cx="214314" cy="1588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接點 32"/>
          <p:cNvCxnSpPr/>
          <p:nvPr/>
        </p:nvCxnSpPr>
        <p:spPr>
          <a:xfrm rot="5400000">
            <a:off x="5678745" y="3822454"/>
            <a:ext cx="428629" cy="356102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接點 33"/>
          <p:cNvCxnSpPr/>
          <p:nvPr/>
        </p:nvCxnSpPr>
        <p:spPr>
          <a:xfrm>
            <a:off x="6428299" y="3786190"/>
            <a:ext cx="429717" cy="428628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等腰三角形 46"/>
          <p:cNvSpPr/>
          <p:nvPr/>
        </p:nvSpPr>
        <p:spPr>
          <a:xfrm>
            <a:off x="3857620" y="3786190"/>
            <a:ext cx="71438" cy="285752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8" name="等腰三角形 47"/>
          <p:cNvSpPr/>
          <p:nvPr/>
        </p:nvSpPr>
        <p:spPr>
          <a:xfrm>
            <a:off x="6215074" y="3786190"/>
            <a:ext cx="71438" cy="285752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3" name="文字方塊 52"/>
          <p:cNvSpPr txBox="1"/>
          <p:nvPr/>
        </p:nvSpPr>
        <p:spPr>
          <a:xfrm>
            <a:off x="1357290" y="4955457"/>
            <a:ext cx="748474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Note: a body with reflection or inversion symmetry can not</a:t>
            </a:r>
          </a:p>
          <a:p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          be </a:t>
            </a:r>
            <a:r>
              <a:rPr lang="en-US" altLang="zh-TW" sz="2400" dirty="0" err="1" smtClean="0">
                <a:latin typeface="Times New Roman" pitchFamily="18" charset="0"/>
                <a:cs typeface="Times New Roman" pitchFamily="18" charset="0"/>
              </a:rPr>
              <a:t>chiral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61422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763688" y="1154719"/>
            <a:ext cx="220605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= Rotate by </a:t>
            </a:r>
            <a:endParaRPr kumimoji="0" lang="en-US" altLang="zh-TW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4885592" y="1154719"/>
            <a:ext cx="256672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，</a:t>
            </a:r>
            <a:r>
              <a:rPr kumimoji="0" lang="en-US" altLang="zh-TW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then invert.</a:t>
            </a:r>
            <a:r>
              <a:rPr kumimoji="0" lang="en-US" altLang="zh-TW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字方塊 7"/>
              <p:cNvSpPr txBox="1"/>
              <p:nvPr/>
            </p:nvSpPr>
            <p:spPr>
              <a:xfrm>
                <a:off x="3995936" y="908720"/>
                <a:ext cx="985462" cy="9480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sz="32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zh-TW" sz="32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TW" sz="3200" b="0" i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360</m:t>
                              </m:r>
                            </m:e>
                            <m:sup>
                              <m:r>
                                <m:rPr>
                                  <m:sty m:val="p"/>
                                </m:rPr>
                                <a:rPr lang="en-US" altLang="zh-TW" sz="3200" b="0" i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o</m:t>
                              </m:r>
                            </m:sup>
                          </m:sSup>
                        </m:num>
                        <m:den>
                          <m:r>
                            <a:rPr lang="en-US" altLang="zh-TW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zh-TW" altLang="en-US" sz="3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文字方塊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908720"/>
                <a:ext cx="985462" cy="94808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5"/>
              <p:cNvSpPr>
                <a:spLocks noChangeArrowheads="1"/>
              </p:cNvSpPr>
              <p:nvPr/>
            </p:nvSpPr>
            <p:spPr bwMode="auto">
              <a:xfrm>
                <a:off x="1271472" y="1834958"/>
                <a:ext cx="5846472" cy="5859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sz="3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(a) one fold rotation inversion  (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altLang="zh-TW" sz="32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微軟正黑體" panose="020B0604030504040204" pitchFamily="34" charset="-12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US" altLang="zh-TW" sz="32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微軟正黑體" panose="020B0604030504040204" pitchFamily="34" charset="-120"/>
                            <a:cs typeface="Times New Roman" panose="02020603050405020304" pitchFamily="18" charset="0"/>
                          </a:rPr>
                          <m:t>1</m:t>
                        </m:r>
                      </m:e>
                    </m:acc>
                    <m:r>
                      <a:rPr kumimoji="0" lang="en-US" altLang="zh-TW" sz="32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kumimoji="0" lang="en-US" altLang="zh-TW" sz="3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271472" y="1834958"/>
                <a:ext cx="5846472" cy="585930"/>
              </a:xfrm>
              <a:prstGeom prst="rect">
                <a:avLst/>
              </a:prstGeom>
              <a:blipFill rotWithShape="0">
                <a:blip r:embed="rId3"/>
                <a:stretch>
                  <a:fillRect l="-2711" t="-13542" b="-3333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8"/>
              <p:cNvSpPr>
                <a:spLocks noChangeArrowheads="1"/>
              </p:cNvSpPr>
              <p:nvPr/>
            </p:nvSpPr>
            <p:spPr bwMode="auto">
              <a:xfrm>
                <a:off x="1285034" y="4221088"/>
                <a:ext cx="5891356" cy="5859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sz="3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(b) two fold rotation inversion  (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altLang="zh-TW" sz="32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微軟正黑體" panose="020B0604030504040204" pitchFamily="34" charset="-12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US" altLang="zh-TW" sz="32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微軟正黑體" panose="020B0604030504040204" pitchFamily="34" charset="-12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</m:acc>
                    <m:r>
                      <a:rPr kumimoji="0" lang="en-US" altLang="zh-TW" sz="32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kumimoji="0" lang="en-US" altLang="zh-TW" sz="3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7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285034" y="4221088"/>
                <a:ext cx="5891356" cy="585930"/>
              </a:xfrm>
              <a:prstGeom prst="rect">
                <a:avLst/>
              </a:prstGeom>
              <a:blipFill rotWithShape="0">
                <a:blip r:embed="rId4" cstate="print"/>
                <a:stretch>
                  <a:fillRect l="-2692" t="-12371" b="-3299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矩形 19"/>
          <p:cNvSpPr/>
          <p:nvPr/>
        </p:nvSpPr>
        <p:spPr>
          <a:xfrm>
            <a:off x="4858877" y="4653136"/>
            <a:ext cx="410561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zh-TW" sz="3200" kern="10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3200" kern="10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= mirror symmetry </a:t>
            </a:r>
            <a:r>
              <a:rPr lang="en-US" altLang="zh-TW" sz="3200" kern="100" dirty="0" smtClean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en-US" altLang="zh-TW" sz="3200" i="1" kern="100" dirty="0" smtClean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m</a:t>
            </a:r>
            <a:r>
              <a:rPr lang="en-US" altLang="zh-TW" sz="3200" kern="100" dirty="0" smtClean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endParaRPr lang="zh-TW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1" name="Group 22"/>
          <p:cNvGrpSpPr>
            <a:grpSpLocks/>
          </p:cNvGrpSpPr>
          <p:nvPr/>
        </p:nvGrpSpPr>
        <p:grpSpPr bwMode="auto">
          <a:xfrm>
            <a:off x="3059832" y="5237911"/>
            <a:ext cx="1429321" cy="1350730"/>
            <a:chOff x="3240" y="4305"/>
            <a:chExt cx="1259" cy="1274"/>
          </a:xfrm>
        </p:grpSpPr>
        <p:sp>
          <p:nvSpPr>
            <p:cNvPr id="22" name="Oval 23"/>
            <p:cNvSpPr>
              <a:spLocks noChangeArrowheads="1"/>
            </p:cNvSpPr>
            <p:nvPr/>
          </p:nvSpPr>
          <p:spPr bwMode="auto">
            <a:xfrm>
              <a:off x="3240" y="4320"/>
              <a:ext cx="1259" cy="1259"/>
            </a:xfrm>
            <a:prstGeom prst="ellipse">
              <a:avLst/>
            </a:prstGeom>
            <a:solidFill>
              <a:srgbClr val="FFFFFF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cxnSp>
          <p:nvCxnSpPr>
            <p:cNvPr id="23" name="Line 24"/>
            <p:cNvCxnSpPr/>
            <p:nvPr/>
          </p:nvCxnSpPr>
          <p:spPr bwMode="auto">
            <a:xfrm>
              <a:off x="3870" y="4305"/>
              <a:ext cx="0" cy="126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4" name="Oval 25"/>
            <p:cNvSpPr>
              <a:spLocks noChangeArrowheads="1"/>
            </p:cNvSpPr>
            <p:nvPr/>
          </p:nvSpPr>
          <p:spPr bwMode="auto">
            <a:xfrm>
              <a:off x="3930" y="5460"/>
              <a:ext cx="57" cy="57"/>
            </a:xfrm>
            <a:prstGeom prst="ellipse">
              <a:avLst/>
            </a:prstGeom>
            <a:solidFill>
              <a:srgbClr val="33333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25" name="Oval 26"/>
            <p:cNvSpPr>
              <a:spLocks noChangeArrowheads="1"/>
            </p:cNvSpPr>
            <p:nvPr/>
          </p:nvSpPr>
          <p:spPr bwMode="auto">
            <a:xfrm>
              <a:off x="3870" y="5400"/>
              <a:ext cx="170" cy="170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</p:grpSp>
      <p:sp>
        <p:nvSpPr>
          <p:cNvPr id="19" name="矩形 18"/>
          <p:cNvSpPr/>
          <p:nvPr/>
        </p:nvSpPr>
        <p:spPr>
          <a:xfrm>
            <a:off x="611560" y="323945"/>
            <a:ext cx="462979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kern="1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(5) </a:t>
            </a:r>
            <a:r>
              <a:rPr lang="en-US" altLang="zh-TW" sz="3200" kern="1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Rotation-Inversion axis</a:t>
            </a:r>
            <a:endParaRPr lang="zh-TW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文字方塊 25"/>
          <p:cNvSpPr txBox="1"/>
          <p:nvPr/>
        </p:nvSpPr>
        <p:spPr>
          <a:xfrm>
            <a:off x="5401327" y="188640"/>
            <a:ext cx="3203121" cy="954107"/>
          </a:xfrm>
          <a:prstGeom prst="rect">
            <a:avLst/>
          </a:prstGeom>
          <a:noFill/>
          <a:ln w="2222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Combinations of</a:t>
            </a:r>
          </a:p>
          <a:p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Symmetry Elements</a:t>
            </a:r>
          </a:p>
        </p:txBody>
      </p:sp>
      <p:sp>
        <p:nvSpPr>
          <p:cNvPr id="27" name="文字方塊 26"/>
          <p:cNvSpPr txBox="1"/>
          <p:nvPr/>
        </p:nvSpPr>
        <p:spPr>
          <a:xfrm>
            <a:off x="4932040" y="3140968"/>
            <a:ext cx="16097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Side view</a:t>
            </a:r>
            <a:endParaRPr lang="zh-TW" alt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8" name="直線接點 27"/>
          <p:cNvCxnSpPr/>
          <p:nvPr/>
        </p:nvCxnSpPr>
        <p:spPr>
          <a:xfrm>
            <a:off x="6535596" y="2924944"/>
            <a:ext cx="2428892" cy="1588"/>
          </a:xfrm>
          <a:prstGeom prst="line">
            <a:avLst/>
          </a:prstGeom>
          <a:ln w="22225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接點 28"/>
          <p:cNvCxnSpPr/>
          <p:nvPr/>
        </p:nvCxnSpPr>
        <p:spPr>
          <a:xfrm>
            <a:off x="6535596" y="3520800"/>
            <a:ext cx="2428892" cy="158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接點 29"/>
          <p:cNvCxnSpPr/>
          <p:nvPr/>
        </p:nvCxnSpPr>
        <p:spPr>
          <a:xfrm>
            <a:off x="6535596" y="4147492"/>
            <a:ext cx="2428892" cy="1588"/>
          </a:xfrm>
          <a:prstGeom prst="line">
            <a:avLst/>
          </a:prstGeom>
          <a:ln w="22225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接點 30"/>
          <p:cNvCxnSpPr/>
          <p:nvPr/>
        </p:nvCxnSpPr>
        <p:spPr>
          <a:xfrm flipH="1">
            <a:off x="7748342" y="2780928"/>
            <a:ext cx="2494" cy="144016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文字方塊 31"/>
          <p:cNvSpPr txBox="1"/>
          <p:nvPr/>
        </p:nvSpPr>
        <p:spPr>
          <a:xfrm>
            <a:off x="7464290" y="3280200"/>
            <a:ext cx="2840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zh-TW" altLang="en-US" sz="28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橢圓 32"/>
          <p:cNvSpPr/>
          <p:nvPr/>
        </p:nvSpPr>
        <p:spPr>
          <a:xfrm>
            <a:off x="8392984" y="4078212"/>
            <a:ext cx="142876" cy="1428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4" name="橢圓 33"/>
          <p:cNvSpPr/>
          <p:nvPr/>
        </p:nvSpPr>
        <p:spPr>
          <a:xfrm>
            <a:off x="6948264" y="2852936"/>
            <a:ext cx="142876" cy="14287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35" name="直線接點 34"/>
          <p:cNvCxnSpPr>
            <a:stCxn id="34" idx="5"/>
            <a:endCxn id="33" idx="1"/>
          </p:cNvCxnSpPr>
          <p:nvPr/>
        </p:nvCxnSpPr>
        <p:spPr>
          <a:xfrm>
            <a:off x="7070216" y="2974888"/>
            <a:ext cx="1343692" cy="1124248"/>
          </a:xfrm>
          <a:prstGeom prst="line">
            <a:avLst/>
          </a:prstGeom>
          <a:ln w="222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橢圓 35"/>
          <p:cNvSpPr/>
          <p:nvPr/>
        </p:nvSpPr>
        <p:spPr>
          <a:xfrm>
            <a:off x="7720240" y="3501578"/>
            <a:ext cx="71438" cy="71438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7" name="橢圓 36"/>
          <p:cNvSpPr/>
          <p:nvPr/>
        </p:nvSpPr>
        <p:spPr>
          <a:xfrm>
            <a:off x="3203278" y="2935213"/>
            <a:ext cx="1285875" cy="121443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39" name="橢圓 38"/>
          <p:cNvSpPr/>
          <p:nvPr/>
        </p:nvSpPr>
        <p:spPr>
          <a:xfrm>
            <a:off x="3774778" y="2863775"/>
            <a:ext cx="142875" cy="14287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40" name="橢圓 39"/>
          <p:cNvSpPr/>
          <p:nvPr/>
        </p:nvSpPr>
        <p:spPr>
          <a:xfrm>
            <a:off x="3779912" y="4078213"/>
            <a:ext cx="142875" cy="14287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42" name="文字方塊 41"/>
          <p:cNvSpPr txBox="1"/>
          <p:nvPr/>
        </p:nvSpPr>
        <p:spPr>
          <a:xfrm>
            <a:off x="3544744" y="3483563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zh-TW" alt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橢圓 42"/>
          <p:cNvSpPr/>
          <p:nvPr/>
        </p:nvSpPr>
        <p:spPr>
          <a:xfrm>
            <a:off x="3797278" y="3544973"/>
            <a:ext cx="71438" cy="71438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4" name="文字方塊 43"/>
          <p:cNvSpPr txBox="1"/>
          <p:nvPr/>
        </p:nvSpPr>
        <p:spPr>
          <a:xfrm>
            <a:off x="1701640" y="3193812"/>
            <a:ext cx="14302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top view</a:t>
            </a:r>
            <a:endParaRPr lang="zh-TW" alt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5" name="直線接點 44"/>
          <p:cNvCxnSpPr/>
          <p:nvPr/>
        </p:nvCxnSpPr>
        <p:spPr>
          <a:xfrm>
            <a:off x="6516216" y="5445224"/>
            <a:ext cx="2428892" cy="1588"/>
          </a:xfrm>
          <a:prstGeom prst="line">
            <a:avLst/>
          </a:prstGeom>
          <a:ln w="22225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接點 45"/>
          <p:cNvCxnSpPr/>
          <p:nvPr/>
        </p:nvCxnSpPr>
        <p:spPr>
          <a:xfrm>
            <a:off x="6516216" y="6041080"/>
            <a:ext cx="2428892" cy="158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接點 46"/>
          <p:cNvCxnSpPr/>
          <p:nvPr/>
        </p:nvCxnSpPr>
        <p:spPr>
          <a:xfrm>
            <a:off x="6516216" y="6667772"/>
            <a:ext cx="2428892" cy="1588"/>
          </a:xfrm>
          <a:prstGeom prst="line">
            <a:avLst/>
          </a:prstGeom>
          <a:ln w="22225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接點 47"/>
          <p:cNvCxnSpPr/>
          <p:nvPr/>
        </p:nvCxnSpPr>
        <p:spPr>
          <a:xfrm rot="5400000">
            <a:off x="7052001" y="6061913"/>
            <a:ext cx="1357322" cy="1588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文字方塊 48"/>
          <p:cNvSpPr txBox="1"/>
          <p:nvPr/>
        </p:nvSpPr>
        <p:spPr>
          <a:xfrm>
            <a:off x="7444910" y="5800480"/>
            <a:ext cx="2840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zh-TW" altLang="en-US" sz="28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橢圓 49"/>
          <p:cNvSpPr/>
          <p:nvPr/>
        </p:nvSpPr>
        <p:spPr>
          <a:xfrm>
            <a:off x="8389564" y="6598492"/>
            <a:ext cx="142876" cy="1428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1" name="橢圓 50"/>
          <p:cNvSpPr/>
          <p:nvPr/>
        </p:nvSpPr>
        <p:spPr>
          <a:xfrm>
            <a:off x="8389564" y="5373216"/>
            <a:ext cx="142876" cy="14287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52" name="直線接點 51"/>
          <p:cNvCxnSpPr>
            <a:stCxn id="51" idx="4"/>
            <a:endCxn id="50" idx="0"/>
          </p:cNvCxnSpPr>
          <p:nvPr/>
        </p:nvCxnSpPr>
        <p:spPr>
          <a:xfrm>
            <a:off x="8461002" y="5516092"/>
            <a:ext cx="0" cy="1082400"/>
          </a:xfrm>
          <a:prstGeom prst="line">
            <a:avLst/>
          </a:prstGeom>
          <a:ln w="222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橢圓 52"/>
          <p:cNvSpPr/>
          <p:nvPr/>
        </p:nvSpPr>
        <p:spPr>
          <a:xfrm>
            <a:off x="7700860" y="6021858"/>
            <a:ext cx="71438" cy="71438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5" name="矩形 54"/>
          <p:cNvSpPr/>
          <p:nvPr/>
        </p:nvSpPr>
        <p:spPr>
          <a:xfrm>
            <a:off x="5962986" y="5724545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i="1" kern="10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m</a:t>
            </a:r>
            <a:endParaRPr lang="zh-TW" altLang="en-US" sz="3200" i="1" dirty="0"/>
          </a:p>
        </p:txBody>
      </p:sp>
      <p:sp>
        <p:nvSpPr>
          <p:cNvPr id="54" name="橢圓 53"/>
          <p:cNvSpPr/>
          <p:nvPr/>
        </p:nvSpPr>
        <p:spPr>
          <a:xfrm>
            <a:off x="1547664" y="5311477"/>
            <a:ext cx="1285875" cy="121443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56" name="橢圓 55"/>
          <p:cNvSpPr/>
          <p:nvPr/>
        </p:nvSpPr>
        <p:spPr>
          <a:xfrm>
            <a:off x="2119164" y="6454477"/>
            <a:ext cx="142875" cy="14287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57" name="橢圓 56"/>
          <p:cNvSpPr/>
          <p:nvPr/>
        </p:nvSpPr>
        <p:spPr>
          <a:xfrm>
            <a:off x="2124298" y="6454477"/>
            <a:ext cx="142875" cy="14287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58" name="文字方塊 57"/>
          <p:cNvSpPr txBox="1"/>
          <p:nvPr/>
        </p:nvSpPr>
        <p:spPr>
          <a:xfrm>
            <a:off x="1889130" y="5859827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zh-TW" alt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橢圓 58"/>
          <p:cNvSpPr/>
          <p:nvPr/>
        </p:nvSpPr>
        <p:spPr>
          <a:xfrm>
            <a:off x="2141664" y="5921237"/>
            <a:ext cx="71438" cy="71438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02955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2"/>
              <p:cNvSpPr>
                <a:spLocks noChangeArrowheads="1"/>
              </p:cNvSpPr>
              <p:nvPr/>
            </p:nvSpPr>
            <p:spPr bwMode="auto">
              <a:xfrm>
                <a:off x="1259632" y="332078"/>
                <a:ext cx="3829895" cy="5859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sz="3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(c) inversion triad  (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altLang="zh-TW" sz="32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微軟正黑體" panose="020B0604030504040204" pitchFamily="34" charset="-12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US" altLang="zh-TW" sz="32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微軟正黑體" panose="020B0604030504040204" pitchFamily="34" charset="-120"/>
                            <a:cs typeface="Times New Roman" panose="02020603050405020304" pitchFamily="18" charset="0"/>
                          </a:rPr>
                          <m:t>3</m:t>
                        </m:r>
                      </m:e>
                    </m:acc>
                  </m:oMath>
                </a14:m>
                <a:r>
                  <a:rPr kumimoji="0" lang="en-US" altLang="zh-TW" sz="3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</p:txBody>
          </p:sp>
        </mc:Choice>
        <mc:Fallback xmlns="">
          <p:sp>
            <p:nvSpPr>
              <p:cNvPr id="5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259632" y="332078"/>
                <a:ext cx="3829895" cy="585930"/>
              </a:xfrm>
              <a:prstGeom prst="rect">
                <a:avLst/>
              </a:prstGeom>
              <a:blipFill rotWithShape="0">
                <a:blip r:embed="rId3" cstate="print"/>
                <a:stretch>
                  <a:fillRect l="-4140" t="-12371" r="-3025" b="-3299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Group 27"/>
          <p:cNvGrpSpPr>
            <a:grpSpLocks/>
          </p:cNvGrpSpPr>
          <p:nvPr/>
        </p:nvGrpSpPr>
        <p:grpSpPr bwMode="auto">
          <a:xfrm>
            <a:off x="2267744" y="950664"/>
            <a:ext cx="2232248" cy="2190303"/>
            <a:chOff x="3600" y="7380"/>
            <a:chExt cx="1272" cy="1290"/>
          </a:xfrm>
        </p:grpSpPr>
        <p:sp>
          <p:nvSpPr>
            <p:cNvPr id="7" name="Oval 28"/>
            <p:cNvSpPr>
              <a:spLocks noChangeArrowheads="1"/>
            </p:cNvSpPr>
            <p:nvPr/>
          </p:nvSpPr>
          <p:spPr bwMode="auto">
            <a:xfrm>
              <a:off x="3600" y="7380"/>
              <a:ext cx="1259" cy="1259"/>
            </a:xfrm>
            <a:prstGeom prst="ellipse">
              <a:avLst/>
            </a:prstGeom>
            <a:solidFill>
              <a:srgbClr val="FFFFFF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cxnSp>
          <p:nvCxnSpPr>
            <p:cNvPr id="8" name="Line 29"/>
            <p:cNvCxnSpPr/>
            <p:nvPr/>
          </p:nvCxnSpPr>
          <p:spPr bwMode="auto">
            <a:xfrm>
              <a:off x="3612" y="8055"/>
              <a:ext cx="1260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" name="Line 30"/>
            <p:cNvCxnSpPr/>
            <p:nvPr/>
          </p:nvCxnSpPr>
          <p:spPr bwMode="auto">
            <a:xfrm rot="7200000">
              <a:off x="3627" y="8040"/>
              <a:ext cx="1260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" name="Line 31"/>
            <p:cNvCxnSpPr/>
            <p:nvPr/>
          </p:nvCxnSpPr>
          <p:spPr bwMode="auto">
            <a:xfrm rot="14400000">
              <a:off x="3594" y="7996"/>
              <a:ext cx="1222" cy="3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" name="Oval 32"/>
            <p:cNvSpPr>
              <a:spLocks noChangeArrowheads="1"/>
            </p:cNvSpPr>
            <p:nvPr/>
          </p:nvSpPr>
          <p:spPr bwMode="auto">
            <a:xfrm>
              <a:off x="4047" y="8505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12" name="Oval 33"/>
            <p:cNvSpPr>
              <a:spLocks noChangeArrowheads="1"/>
            </p:cNvSpPr>
            <p:nvPr/>
          </p:nvSpPr>
          <p:spPr bwMode="auto">
            <a:xfrm>
              <a:off x="4527" y="8415"/>
              <a:ext cx="57" cy="57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13" name="Oval 34"/>
            <p:cNvSpPr>
              <a:spLocks noChangeArrowheads="1"/>
            </p:cNvSpPr>
            <p:nvPr/>
          </p:nvSpPr>
          <p:spPr bwMode="auto">
            <a:xfrm>
              <a:off x="4737" y="7965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14" name="Oval 35"/>
            <p:cNvSpPr>
              <a:spLocks noChangeArrowheads="1"/>
            </p:cNvSpPr>
            <p:nvPr/>
          </p:nvSpPr>
          <p:spPr bwMode="auto">
            <a:xfrm>
              <a:off x="4407" y="7515"/>
              <a:ext cx="57" cy="57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15" name="Oval 36"/>
            <p:cNvSpPr>
              <a:spLocks noChangeArrowheads="1"/>
            </p:cNvSpPr>
            <p:nvPr/>
          </p:nvSpPr>
          <p:spPr bwMode="auto">
            <a:xfrm>
              <a:off x="3867" y="7545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16" name="Oval 37"/>
            <p:cNvSpPr>
              <a:spLocks noChangeArrowheads="1"/>
            </p:cNvSpPr>
            <p:nvPr/>
          </p:nvSpPr>
          <p:spPr bwMode="auto">
            <a:xfrm>
              <a:off x="3672" y="8115"/>
              <a:ext cx="57" cy="57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</p:grpSp>
      <p:grpSp>
        <p:nvGrpSpPr>
          <p:cNvPr id="18" name="Group 1268"/>
          <p:cNvGrpSpPr>
            <a:grpSpLocks/>
          </p:cNvGrpSpPr>
          <p:nvPr/>
        </p:nvGrpSpPr>
        <p:grpSpPr bwMode="auto">
          <a:xfrm>
            <a:off x="6102002" y="947868"/>
            <a:ext cx="2209408" cy="2160240"/>
            <a:chOff x="4500" y="5040"/>
            <a:chExt cx="1272" cy="1288"/>
          </a:xfrm>
        </p:grpSpPr>
        <p:sp>
          <p:nvSpPr>
            <p:cNvPr id="19" name="Oval 716"/>
            <p:cNvSpPr>
              <a:spLocks noChangeArrowheads="1"/>
            </p:cNvSpPr>
            <p:nvPr/>
          </p:nvSpPr>
          <p:spPr bwMode="auto">
            <a:xfrm>
              <a:off x="4500" y="5050"/>
              <a:ext cx="1259" cy="1259"/>
            </a:xfrm>
            <a:prstGeom prst="ellipse">
              <a:avLst/>
            </a:prstGeom>
            <a:solidFill>
              <a:srgbClr val="FFFFFF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cxnSp>
          <p:nvCxnSpPr>
            <p:cNvPr id="20" name="Line 717"/>
            <p:cNvCxnSpPr/>
            <p:nvPr/>
          </p:nvCxnSpPr>
          <p:spPr bwMode="auto">
            <a:xfrm>
              <a:off x="4512" y="5725"/>
              <a:ext cx="1260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" name="Line 718"/>
            <p:cNvCxnSpPr/>
            <p:nvPr/>
          </p:nvCxnSpPr>
          <p:spPr bwMode="auto">
            <a:xfrm rot="7200000">
              <a:off x="4512" y="5695"/>
              <a:ext cx="1260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2" name="Oval 719"/>
            <p:cNvSpPr>
              <a:spLocks noChangeArrowheads="1"/>
            </p:cNvSpPr>
            <p:nvPr/>
          </p:nvSpPr>
          <p:spPr bwMode="auto">
            <a:xfrm>
              <a:off x="4947" y="6175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23" name="Oval 720"/>
            <p:cNvSpPr>
              <a:spLocks noChangeArrowheads="1"/>
            </p:cNvSpPr>
            <p:nvPr/>
          </p:nvSpPr>
          <p:spPr bwMode="auto">
            <a:xfrm>
              <a:off x="5637" y="5635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24" name="Oval 721"/>
            <p:cNvSpPr>
              <a:spLocks noChangeArrowheads="1"/>
            </p:cNvSpPr>
            <p:nvPr/>
          </p:nvSpPr>
          <p:spPr bwMode="auto">
            <a:xfrm>
              <a:off x="4767" y="5215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cxnSp>
          <p:nvCxnSpPr>
            <p:cNvPr id="25" name="Line 723"/>
            <p:cNvCxnSpPr/>
            <p:nvPr/>
          </p:nvCxnSpPr>
          <p:spPr bwMode="auto">
            <a:xfrm rot="14400000">
              <a:off x="4475" y="5662"/>
              <a:ext cx="1288" cy="43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pic>
        <p:nvPicPr>
          <p:cNvPr id="59" name="Picture 7" descr="Dual Cube-Octahedron.sv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48877" y="3407824"/>
            <a:ext cx="3048000" cy="3067050"/>
          </a:xfrm>
          <a:prstGeom prst="rect">
            <a:avLst/>
          </a:prstGeom>
          <a:noFill/>
        </p:spPr>
      </p:pic>
      <p:sp>
        <p:nvSpPr>
          <p:cNvPr id="60" name="文字方塊 59"/>
          <p:cNvSpPr txBox="1"/>
          <p:nvPr/>
        </p:nvSpPr>
        <p:spPr>
          <a:xfrm>
            <a:off x="8372862" y="1804365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橢圓 61"/>
          <p:cNvSpPr/>
          <p:nvPr/>
        </p:nvSpPr>
        <p:spPr>
          <a:xfrm rot="324528">
            <a:off x="4454883" y="4862386"/>
            <a:ext cx="212141" cy="18288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3" name="橢圓 62"/>
          <p:cNvSpPr/>
          <p:nvPr/>
        </p:nvSpPr>
        <p:spPr>
          <a:xfrm rot="324528">
            <a:off x="3366806" y="3777740"/>
            <a:ext cx="212141" cy="18288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4" name="橢圓 63"/>
          <p:cNvSpPr/>
          <p:nvPr/>
        </p:nvSpPr>
        <p:spPr>
          <a:xfrm rot="324528">
            <a:off x="2236507" y="4849907"/>
            <a:ext cx="212141" cy="18288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5" name="橢圓 64"/>
          <p:cNvSpPr/>
          <p:nvPr/>
        </p:nvSpPr>
        <p:spPr>
          <a:xfrm rot="324528">
            <a:off x="2996462" y="5222726"/>
            <a:ext cx="212141" cy="18288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6" name="橢圓 65"/>
          <p:cNvSpPr/>
          <p:nvPr/>
        </p:nvSpPr>
        <p:spPr>
          <a:xfrm rot="324528">
            <a:off x="3380994" y="5958871"/>
            <a:ext cx="212141" cy="18288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7" name="橢圓 66"/>
          <p:cNvSpPr/>
          <p:nvPr/>
        </p:nvSpPr>
        <p:spPr>
          <a:xfrm rot="324528">
            <a:off x="3687877" y="4495129"/>
            <a:ext cx="212141" cy="18288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88" name="直線接點 87"/>
          <p:cNvCxnSpPr/>
          <p:nvPr/>
        </p:nvCxnSpPr>
        <p:spPr>
          <a:xfrm>
            <a:off x="2051720" y="4249426"/>
            <a:ext cx="1000470" cy="462555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4" name="Group 38"/>
          <p:cNvGrpSpPr>
            <a:grpSpLocks/>
          </p:cNvGrpSpPr>
          <p:nvPr/>
        </p:nvGrpSpPr>
        <p:grpSpPr bwMode="auto">
          <a:xfrm>
            <a:off x="5846854" y="3522553"/>
            <a:ext cx="1451230" cy="1519825"/>
            <a:chOff x="5385" y="8100"/>
            <a:chExt cx="555" cy="690"/>
          </a:xfrm>
        </p:grpSpPr>
        <p:sp>
          <p:nvSpPr>
            <p:cNvPr id="95" name="AutoShape 39"/>
            <p:cNvSpPr>
              <a:spLocks noChangeArrowheads="1"/>
            </p:cNvSpPr>
            <p:nvPr/>
          </p:nvSpPr>
          <p:spPr bwMode="auto">
            <a:xfrm>
              <a:off x="5400" y="8100"/>
              <a:ext cx="540" cy="540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96" name="AutoShape 40"/>
            <p:cNvSpPr>
              <a:spLocks noChangeArrowheads="1"/>
            </p:cNvSpPr>
            <p:nvPr/>
          </p:nvSpPr>
          <p:spPr bwMode="auto">
            <a:xfrm rot="10800000">
              <a:off x="5385" y="8250"/>
              <a:ext cx="540" cy="540"/>
            </a:xfrm>
            <a:prstGeom prst="triangle">
              <a:avLst>
                <a:gd name="adj" fmla="val 50000"/>
              </a:avLst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97" name="Oval 41"/>
            <p:cNvSpPr>
              <a:spLocks noChangeArrowheads="1"/>
            </p:cNvSpPr>
            <p:nvPr/>
          </p:nvSpPr>
          <p:spPr bwMode="auto">
            <a:xfrm>
              <a:off x="5625" y="8430"/>
              <a:ext cx="57" cy="57"/>
            </a:xfrm>
            <a:prstGeom prst="ellipse">
              <a:avLst/>
            </a:prstGeom>
            <a:solidFill>
              <a:srgbClr val="33333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</p:grpSp>
      <p:sp>
        <p:nvSpPr>
          <p:cNvPr id="98" name="矩形 97"/>
          <p:cNvSpPr/>
          <p:nvPr/>
        </p:nvSpPr>
        <p:spPr>
          <a:xfrm>
            <a:off x="5333747" y="5213134"/>
            <a:ext cx="3414717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Octahedral site </a:t>
            </a:r>
            <a:r>
              <a:rPr lang="en-US" altLang="zh-TW" sz="3200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</a:p>
          <a:p>
            <a:r>
              <a:rPr lang="en-US" altLang="zh-TW" sz="32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3200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an </a:t>
            </a:r>
            <a:r>
              <a:rPr lang="en-US" altLang="zh-TW" sz="32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octahedron</a:t>
            </a:r>
            <a:endParaRPr lang="zh-TW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" name="直線接點 2"/>
          <p:cNvCxnSpPr/>
          <p:nvPr/>
        </p:nvCxnSpPr>
        <p:spPr>
          <a:xfrm>
            <a:off x="2988315" y="4711981"/>
            <a:ext cx="1006262" cy="501153"/>
          </a:xfrm>
          <a:prstGeom prst="line">
            <a:avLst/>
          </a:prstGeom>
          <a:ln w="2222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接點 46"/>
          <p:cNvCxnSpPr/>
          <p:nvPr/>
        </p:nvCxnSpPr>
        <p:spPr>
          <a:xfrm>
            <a:off x="3931570" y="5198693"/>
            <a:ext cx="1000470" cy="462555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8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6221221"/>
              </p:ext>
            </p:extLst>
          </p:nvPr>
        </p:nvGraphicFramePr>
        <p:xfrm>
          <a:off x="5569532" y="332656"/>
          <a:ext cx="1210801" cy="5098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92" name="Equation" r:id="rId6" imgW="482391" imgH="203112" progId="Equation.3">
                  <p:embed/>
                </p:oleObj>
              </mc:Choice>
              <mc:Fallback>
                <p:oleObj name="Equation" r:id="rId6" imgW="482391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9532" y="332656"/>
                        <a:ext cx="1210801" cy="50981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55576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2225">
          <a:solidFill>
            <a:srgbClr val="FF000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3200" dirty="0" smtClean="0"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2226</TotalTime>
  <Words>1549</Words>
  <Application>Microsoft Office PowerPoint</Application>
  <PresentationFormat>如螢幕大小 (4:3)</PresentationFormat>
  <Paragraphs>388</Paragraphs>
  <Slides>48</Slides>
  <Notes>0</Notes>
  <HiddenSlides>0</HiddenSlides>
  <MMClips>0</MMClips>
  <ScaleCrop>false</ScaleCrop>
  <HeadingPairs>
    <vt:vector size="8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2</vt:i4>
      </vt:variant>
      <vt:variant>
        <vt:lpstr>投影片標題</vt:lpstr>
      </vt:variant>
      <vt:variant>
        <vt:i4>48</vt:i4>
      </vt:variant>
    </vt:vector>
  </HeadingPairs>
  <TitlesOfParts>
    <vt:vector size="61" baseType="lpstr">
      <vt:lpstr>Arial Unicode MS</vt:lpstr>
      <vt:lpstr>微軟正黑體</vt:lpstr>
      <vt:lpstr>新細明體</vt:lpstr>
      <vt:lpstr>標楷體</vt:lpstr>
      <vt:lpstr>Arial</vt:lpstr>
      <vt:lpstr>Calibri</vt:lpstr>
      <vt:lpstr>Cambria Math</vt:lpstr>
      <vt:lpstr>Symbol</vt:lpstr>
      <vt:lpstr>Times New Roman</vt:lpstr>
      <vt:lpstr>Wingdings</vt:lpstr>
      <vt:lpstr>Office 佈景主題</vt:lpstr>
      <vt:lpstr>Equation</vt:lpstr>
      <vt:lpstr>方程式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asus</dc:creator>
  <cp:lastModifiedBy>TCJ</cp:lastModifiedBy>
  <cp:revision>215</cp:revision>
  <dcterms:created xsi:type="dcterms:W3CDTF">2013-09-13T03:13:41Z</dcterms:created>
  <dcterms:modified xsi:type="dcterms:W3CDTF">2015-09-02T06:38:09Z</dcterms:modified>
</cp:coreProperties>
</file>