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8" r:id="rId3"/>
    <p:sldId id="345" r:id="rId4"/>
    <p:sldId id="349" r:id="rId5"/>
    <p:sldId id="350" r:id="rId6"/>
    <p:sldId id="261" r:id="rId7"/>
    <p:sldId id="342" r:id="rId8"/>
    <p:sldId id="262" r:id="rId9"/>
    <p:sldId id="263" r:id="rId10"/>
    <p:sldId id="264" r:id="rId11"/>
    <p:sldId id="352" r:id="rId12"/>
    <p:sldId id="353" r:id="rId13"/>
    <p:sldId id="354" r:id="rId14"/>
    <p:sldId id="355" r:id="rId15"/>
    <p:sldId id="356" r:id="rId16"/>
    <p:sldId id="358" r:id="rId17"/>
    <p:sldId id="296" r:id="rId18"/>
    <p:sldId id="314" r:id="rId19"/>
    <p:sldId id="315" r:id="rId20"/>
    <p:sldId id="316" r:id="rId21"/>
    <p:sldId id="317" r:id="rId22"/>
    <p:sldId id="318" r:id="rId23"/>
    <p:sldId id="357" r:id="rId24"/>
    <p:sldId id="319" r:id="rId25"/>
    <p:sldId id="320" r:id="rId26"/>
    <p:sldId id="301" r:id="rId27"/>
    <p:sldId id="321" r:id="rId28"/>
    <p:sldId id="322" r:id="rId29"/>
    <p:sldId id="323" r:id="rId30"/>
    <p:sldId id="303" r:id="rId31"/>
    <p:sldId id="324" r:id="rId32"/>
    <p:sldId id="325" r:id="rId33"/>
    <p:sldId id="326" r:id="rId34"/>
    <p:sldId id="329" r:id="rId35"/>
    <p:sldId id="327" r:id="rId36"/>
    <p:sldId id="328" r:id="rId37"/>
    <p:sldId id="340" r:id="rId38"/>
    <p:sldId id="330" r:id="rId39"/>
    <p:sldId id="331" r:id="rId40"/>
    <p:sldId id="332" r:id="rId41"/>
    <p:sldId id="333" r:id="rId42"/>
    <p:sldId id="334" r:id="rId43"/>
    <p:sldId id="335" r:id="rId44"/>
    <p:sldId id="309" r:id="rId45"/>
    <p:sldId id="336" r:id="rId46"/>
    <p:sldId id="338" r:id="rId47"/>
    <p:sldId id="293" r:id="rId48"/>
    <p:sldId id="295" r:id="rId4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>
      <p:cViewPr varScale="1">
        <p:scale>
          <a:sx n="55" d="100"/>
          <a:sy n="55" d="100"/>
        </p:scale>
        <p:origin x="114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20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8.bin"/><Relationship Id="rId22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3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21" Type="http://schemas.openxmlformats.org/officeDocument/2006/relationships/image" Target="../media/image32.wmf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image" Target="../media/image36.wmf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24.wmf"/><Relationship Id="rId9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8.png"/><Relationship Id="rId4" Type="http://schemas.openxmlformats.org/officeDocument/2006/relationships/image" Target="../media/image6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1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ory.nipne.ro/~dragos/Solid/Bravais_table.jpg" TargetMode="External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0.png"/><Relationship Id="rId4" Type="http://schemas.openxmlformats.org/officeDocument/2006/relationships/hyperlink" Target="http://en.wikipedia.org/wiki/File:Dual_Cube-Octahedron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11560" y="828001"/>
            <a:ext cx="4320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itchFamily="34" charset="-120"/>
                <a:cs typeface="Times New Roman" pitchFamily="18" charset="0"/>
              </a:rPr>
              <a:t>3-1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Symmetry elements</a:t>
            </a:r>
            <a:endParaRPr kumimoji="1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5952" y="188640"/>
            <a:ext cx="8262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III Crystal Symmetry</a:t>
            </a:r>
            <a:endParaRPr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863787" y="1386130"/>
            <a:ext cx="2408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(1) Translation: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1366863" y="2007047"/>
            <a:ext cx="2725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Example: 1D lattice:</a:t>
            </a:r>
          </a:p>
        </p:txBody>
      </p:sp>
      <p:cxnSp>
        <p:nvCxnSpPr>
          <p:cNvPr id="62" name="直線單箭頭接點 61"/>
          <p:cNvCxnSpPr/>
          <p:nvPr/>
        </p:nvCxnSpPr>
        <p:spPr>
          <a:xfrm flipV="1">
            <a:off x="3713950" y="1529006"/>
            <a:ext cx="1429554" cy="24381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物件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545695"/>
              </p:ext>
            </p:extLst>
          </p:nvPr>
        </p:nvGraphicFramePr>
        <p:xfrm>
          <a:off x="5201339" y="1189117"/>
          <a:ext cx="2841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4" name="Equation" r:id="rId3" imgW="114201" imgH="203024" progId="Equation.3">
                  <p:embed/>
                </p:oleObj>
              </mc:Choice>
              <mc:Fallback>
                <p:oleObj name="Equation" r:id="rId3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1339" y="1189117"/>
                        <a:ext cx="2841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橢圓 63"/>
          <p:cNvSpPr/>
          <p:nvPr/>
        </p:nvSpPr>
        <p:spPr>
          <a:xfrm>
            <a:off x="4500562" y="2221361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橢圓 64"/>
          <p:cNvSpPr/>
          <p:nvPr/>
        </p:nvSpPr>
        <p:spPr>
          <a:xfrm>
            <a:off x="5214942" y="2221361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>
            <a:off x="5929322" y="2221361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6643702" y="2221361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7358082" y="2221361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橢圓 68"/>
          <p:cNvSpPr/>
          <p:nvPr/>
        </p:nvSpPr>
        <p:spPr>
          <a:xfrm>
            <a:off x="8072462" y="2221361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>
            <a:off x="8786842" y="2221361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1" name="直線單箭頭接點 70"/>
          <p:cNvCxnSpPr/>
          <p:nvPr/>
        </p:nvCxnSpPr>
        <p:spPr>
          <a:xfrm rot="5400000" flipH="1" flipV="1">
            <a:off x="4929190" y="1934814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/>
          <p:nvPr/>
        </p:nvCxnSpPr>
        <p:spPr>
          <a:xfrm rot="5400000" flipH="1" flipV="1">
            <a:off x="5642776" y="1936403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/>
          <p:nvPr/>
        </p:nvCxnSpPr>
        <p:spPr>
          <a:xfrm rot="5400000" flipH="1" flipV="1">
            <a:off x="6357156" y="1936403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/>
          <p:nvPr/>
        </p:nvCxnSpPr>
        <p:spPr>
          <a:xfrm rot="5400000" flipH="1" flipV="1">
            <a:off x="7072330" y="1936403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單箭頭接點 74"/>
          <p:cNvCxnSpPr/>
          <p:nvPr/>
        </p:nvCxnSpPr>
        <p:spPr>
          <a:xfrm rot="5400000" flipH="1" flipV="1">
            <a:off x="7785916" y="1937992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單箭頭接點 75"/>
          <p:cNvCxnSpPr/>
          <p:nvPr/>
        </p:nvCxnSpPr>
        <p:spPr>
          <a:xfrm rot="5400000" flipH="1" flipV="1">
            <a:off x="8500296" y="1937992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436220"/>
              </p:ext>
            </p:extLst>
          </p:nvPr>
        </p:nvGraphicFramePr>
        <p:xfrm>
          <a:off x="6288088" y="1856965"/>
          <a:ext cx="2301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5" name="Equation" r:id="rId5" imgW="114201" imgH="203024" progId="Equation.3">
                  <p:embed/>
                </p:oleObj>
              </mc:Choice>
              <mc:Fallback>
                <p:oleObj name="Equation" r:id="rId5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1856965"/>
                        <a:ext cx="23018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318767"/>
              </p:ext>
            </p:extLst>
          </p:nvPr>
        </p:nvGraphicFramePr>
        <p:xfrm>
          <a:off x="6931025" y="1856965"/>
          <a:ext cx="2301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6" name="Equation" r:id="rId7" imgW="114201" imgH="203024" progId="Equation.3">
                  <p:embed/>
                </p:oleObj>
              </mc:Choice>
              <mc:Fallback>
                <p:oleObj name="Equation" r:id="rId7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025" y="1856965"/>
                        <a:ext cx="230188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文字方塊 78"/>
          <p:cNvSpPr txBox="1"/>
          <p:nvPr/>
        </p:nvSpPr>
        <p:spPr>
          <a:xfrm>
            <a:off x="2643174" y="2980920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2D lattice: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橢圓 79"/>
          <p:cNvSpPr/>
          <p:nvPr/>
        </p:nvSpPr>
        <p:spPr>
          <a:xfrm>
            <a:off x="4500562" y="39096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橢圓 80"/>
          <p:cNvSpPr/>
          <p:nvPr/>
        </p:nvSpPr>
        <p:spPr>
          <a:xfrm>
            <a:off x="5214942" y="39096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橢圓 81"/>
          <p:cNvSpPr/>
          <p:nvPr/>
        </p:nvSpPr>
        <p:spPr>
          <a:xfrm>
            <a:off x="5929322" y="39096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橢圓 82"/>
          <p:cNvSpPr/>
          <p:nvPr/>
        </p:nvSpPr>
        <p:spPr>
          <a:xfrm>
            <a:off x="6643702" y="39096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橢圓 83"/>
          <p:cNvSpPr/>
          <p:nvPr/>
        </p:nvSpPr>
        <p:spPr>
          <a:xfrm>
            <a:off x="7358082" y="39096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/>
          <p:cNvSpPr/>
          <p:nvPr/>
        </p:nvSpPr>
        <p:spPr>
          <a:xfrm>
            <a:off x="8072462" y="39096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橢圓 85"/>
          <p:cNvSpPr/>
          <p:nvPr/>
        </p:nvSpPr>
        <p:spPr>
          <a:xfrm>
            <a:off x="8786842" y="39096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7" name="直線單箭頭接點 86"/>
          <p:cNvCxnSpPr/>
          <p:nvPr/>
        </p:nvCxnSpPr>
        <p:spPr>
          <a:xfrm rot="5400000" flipH="1" flipV="1">
            <a:off x="4929190" y="3623067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/>
          <p:nvPr/>
        </p:nvCxnSpPr>
        <p:spPr>
          <a:xfrm rot="5400000" flipH="1" flipV="1">
            <a:off x="5642776" y="3624656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/>
          <p:nvPr/>
        </p:nvCxnSpPr>
        <p:spPr>
          <a:xfrm rot="5400000" flipH="1" flipV="1">
            <a:off x="6357156" y="3624656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/>
          <p:nvPr/>
        </p:nvCxnSpPr>
        <p:spPr>
          <a:xfrm rot="5400000" flipH="1" flipV="1">
            <a:off x="7072330" y="3624656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單箭頭接點 90"/>
          <p:cNvCxnSpPr/>
          <p:nvPr/>
        </p:nvCxnSpPr>
        <p:spPr>
          <a:xfrm rot="5400000" flipH="1" flipV="1">
            <a:off x="7785916" y="3626245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單箭頭接點 91"/>
          <p:cNvCxnSpPr/>
          <p:nvPr/>
        </p:nvCxnSpPr>
        <p:spPr>
          <a:xfrm rot="5400000" flipH="1" flipV="1">
            <a:off x="8500296" y="3626245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橢圓 92"/>
          <p:cNvSpPr/>
          <p:nvPr/>
        </p:nvSpPr>
        <p:spPr>
          <a:xfrm>
            <a:off x="4929190" y="34095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橢圓 93"/>
          <p:cNvSpPr/>
          <p:nvPr/>
        </p:nvSpPr>
        <p:spPr>
          <a:xfrm>
            <a:off x="5643570" y="34095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橢圓 94"/>
          <p:cNvSpPr/>
          <p:nvPr/>
        </p:nvSpPr>
        <p:spPr>
          <a:xfrm>
            <a:off x="6357950" y="34095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橢圓 95"/>
          <p:cNvSpPr/>
          <p:nvPr/>
        </p:nvSpPr>
        <p:spPr>
          <a:xfrm>
            <a:off x="7072330" y="34095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橢圓 96"/>
          <p:cNvSpPr/>
          <p:nvPr/>
        </p:nvSpPr>
        <p:spPr>
          <a:xfrm>
            <a:off x="7786710" y="34095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8" name="橢圓 97"/>
          <p:cNvSpPr/>
          <p:nvPr/>
        </p:nvSpPr>
        <p:spPr>
          <a:xfrm>
            <a:off x="8501090" y="34095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橢圓 98"/>
          <p:cNvSpPr/>
          <p:nvPr/>
        </p:nvSpPr>
        <p:spPr>
          <a:xfrm>
            <a:off x="5357818" y="29094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0" name="直線單箭頭接點 99"/>
          <p:cNvCxnSpPr/>
          <p:nvPr/>
        </p:nvCxnSpPr>
        <p:spPr>
          <a:xfrm rot="5400000" flipH="1" flipV="1">
            <a:off x="5357818" y="3123001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單箭頭接點 100"/>
          <p:cNvCxnSpPr/>
          <p:nvPr/>
        </p:nvCxnSpPr>
        <p:spPr>
          <a:xfrm rot="5400000" flipH="1" flipV="1">
            <a:off x="6071404" y="3124590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單箭頭接點 101"/>
          <p:cNvCxnSpPr/>
          <p:nvPr/>
        </p:nvCxnSpPr>
        <p:spPr>
          <a:xfrm rot="5400000" flipH="1" flipV="1">
            <a:off x="6785784" y="3124590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/>
          <p:nvPr/>
        </p:nvCxnSpPr>
        <p:spPr>
          <a:xfrm rot="5400000" flipH="1" flipV="1">
            <a:off x="7500958" y="3124590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單箭頭接點 103"/>
          <p:cNvCxnSpPr/>
          <p:nvPr/>
        </p:nvCxnSpPr>
        <p:spPr>
          <a:xfrm rot="5400000" flipH="1" flipV="1">
            <a:off x="8214544" y="3126179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橢圓 104"/>
          <p:cNvSpPr/>
          <p:nvPr/>
        </p:nvSpPr>
        <p:spPr>
          <a:xfrm>
            <a:off x="4643438" y="29094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6" name="直線單箭頭接點 105"/>
          <p:cNvCxnSpPr/>
          <p:nvPr/>
        </p:nvCxnSpPr>
        <p:spPr>
          <a:xfrm rot="5400000" flipH="1" flipV="1">
            <a:off x="5071272" y="2626113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橢圓 106"/>
          <p:cNvSpPr/>
          <p:nvPr/>
        </p:nvSpPr>
        <p:spPr>
          <a:xfrm>
            <a:off x="6072198" y="29094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橢圓 107"/>
          <p:cNvSpPr/>
          <p:nvPr/>
        </p:nvSpPr>
        <p:spPr>
          <a:xfrm>
            <a:off x="6786578" y="29094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橢圓 108"/>
          <p:cNvSpPr/>
          <p:nvPr/>
        </p:nvSpPr>
        <p:spPr>
          <a:xfrm>
            <a:off x="7500958" y="29094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0" name="橢圓 109"/>
          <p:cNvSpPr/>
          <p:nvPr/>
        </p:nvSpPr>
        <p:spPr>
          <a:xfrm>
            <a:off x="8215338" y="29094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1" name="橢圓 110"/>
          <p:cNvSpPr/>
          <p:nvPr/>
        </p:nvSpPr>
        <p:spPr>
          <a:xfrm>
            <a:off x="8929718" y="29094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2" name="直線單箭頭接點 111"/>
          <p:cNvCxnSpPr/>
          <p:nvPr/>
        </p:nvCxnSpPr>
        <p:spPr>
          <a:xfrm rot="5400000" flipH="1" flipV="1">
            <a:off x="5786446" y="2622935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單箭頭接點 112"/>
          <p:cNvCxnSpPr/>
          <p:nvPr/>
        </p:nvCxnSpPr>
        <p:spPr>
          <a:xfrm rot="5400000" flipH="1" flipV="1">
            <a:off x="6500032" y="2624524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單箭頭接點 113"/>
          <p:cNvCxnSpPr/>
          <p:nvPr/>
        </p:nvCxnSpPr>
        <p:spPr>
          <a:xfrm rot="5400000" flipH="1" flipV="1">
            <a:off x="7214412" y="2624524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單箭頭接點 114"/>
          <p:cNvCxnSpPr/>
          <p:nvPr/>
        </p:nvCxnSpPr>
        <p:spPr>
          <a:xfrm rot="5400000" flipH="1" flipV="1">
            <a:off x="7929586" y="2624524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單箭頭接點 115"/>
          <p:cNvCxnSpPr/>
          <p:nvPr/>
        </p:nvCxnSpPr>
        <p:spPr>
          <a:xfrm rot="5400000" flipH="1" flipV="1">
            <a:off x="8643172" y="2626113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640362"/>
              </p:ext>
            </p:extLst>
          </p:nvPr>
        </p:nvGraphicFramePr>
        <p:xfrm>
          <a:off x="4770438" y="3949299"/>
          <a:ext cx="254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7" name="Equation" r:id="rId8" imgW="126890" imgH="228402" progId="Equation.3">
                  <p:embed/>
                </p:oleObj>
              </mc:Choice>
              <mc:Fallback>
                <p:oleObj name="Equation" r:id="rId8" imgW="126890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438" y="3949299"/>
                        <a:ext cx="254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719022"/>
              </p:ext>
            </p:extLst>
          </p:nvPr>
        </p:nvGraphicFramePr>
        <p:xfrm>
          <a:off x="4506914" y="3409548"/>
          <a:ext cx="27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8" name="Equation" r:id="rId10" imgW="139700" imgH="228600" progId="Equation.3">
                  <p:embed/>
                </p:oleObj>
              </mc:Choice>
              <mc:Fallback>
                <p:oleObj name="Equation" r:id="rId10" imgW="139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4" y="3409548"/>
                        <a:ext cx="279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9" name="直線單箭頭接點 118"/>
          <p:cNvCxnSpPr/>
          <p:nvPr/>
        </p:nvCxnSpPr>
        <p:spPr>
          <a:xfrm rot="5400000" flipH="1" flipV="1">
            <a:off x="4536281" y="3516705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單箭頭接點 119"/>
          <p:cNvCxnSpPr/>
          <p:nvPr/>
        </p:nvCxnSpPr>
        <p:spPr>
          <a:xfrm rot="5400000" flipH="1" flipV="1">
            <a:off x="4964909" y="3016639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單箭頭接點 120"/>
          <p:cNvCxnSpPr/>
          <p:nvPr/>
        </p:nvCxnSpPr>
        <p:spPr>
          <a:xfrm rot="5400000" flipH="1" flipV="1">
            <a:off x="5250661" y="3516705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單箭頭接點 121"/>
          <p:cNvCxnSpPr/>
          <p:nvPr/>
        </p:nvCxnSpPr>
        <p:spPr>
          <a:xfrm rot="5400000" flipH="1" flipV="1">
            <a:off x="5679289" y="3016639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單箭頭接點 122"/>
          <p:cNvCxnSpPr/>
          <p:nvPr/>
        </p:nvCxnSpPr>
        <p:spPr>
          <a:xfrm rot="5400000" flipH="1" flipV="1">
            <a:off x="5965041" y="3516705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單箭頭接點 123"/>
          <p:cNvCxnSpPr/>
          <p:nvPr/>
        </p:nvCxnSpPr>
        <p:spPr>
          <a:xfrm rot="5400000" flipH="1" flipV="1">
            <a:off x="6393669" y="3016639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單箭頭接點 124"/>
          <p:cNvCxnSpPr/>
          <p:nvPr/>
        </p:nvCxnSpPr>
        <p:spPr>
          <a:xfrm rot="5400000" flipH="1" flipV="1">
            <a:off x="6679421" y="3516705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單箭頭接點 125"/>
          <p:cNvCxnSpPr/>
          <p:nvPr/>
        </p:nvCxnSpPr>
        <p:spPr>
          <a:xfrm rot="5400000" flipH="1" flipV="1">
            <a:off x="7108049" y="3016639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單箭頭接點 126"/>
          <p:cNvCxnSpPr/>
          <p:nvPr/>
        </p:nvCxnSpPr>
        <p:spPr>
          <a:xfrm rot="5400000" flipH="1" flipV="1">
            <a:off x="7393801" y="3516705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單箭頭接點 127"/>
          <p:cNvCxnSpPr/>
          <p:nvPr/>
        </p:nvCxnSpPr>
        <p:spPr>
          <a:xfrm rot="5400000" flipH="1" flipV="1">
            <a:off x="7822429" y="3016639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單箭頭接點 128"/>
          <p:cNvCxnSpPr/>
          <p:nvPr/>
        </p:nvCxnSpPr>
        <p:spPr>
          <a:xfrm rot="5400000" flipH="1" flipV="1">
            <a:off x="8108181" y="3516705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單箭頭接點 129"/>
          <p:cNvCxnSpPr/>
          <p:nvPr/>
        </p:nvCxnSpPr>
        <p:spPr>
          <a:xfrm rot="5400000" flipH="1" flipV="1">
            <a:off x="8536809" y="3016639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586695"/>
              </p:ext>
            </p:extLst>
          </p:nvPr>
        </p:nvGraphicFramePr>
        <p:xfrm>
          <a:off x="4770445" y="1837912"/>
          <a:ext cx="2301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9" name="Equation" r:id="rId12" imgW="114201" imgH="203024" progId="Equation.3">
                  <p:embed/>
                </p:oleObj>
              </mc:Choice>
              <mc:Fallback>
                <p:oleObj name="Equation" r:id="rId12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445" y="1837912"/>
                        <a:ext cx="23018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67892"/>
              </p:ext>
            </p:extLst>
          </p:nvPr>
        </p:nvGraphicFramePr>
        <p:xfrm>
          <a:off x="5556258" y="1837912"/>
          <a:ext cx="2301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0" name="Equation" r:id="rId13" imgW="114201" imgH="203024" progId="Equation.3">
                  <p:embed/>
                </p:oleObj>
              </mc:Choice>
              <mc:Fallback>
                <p:oleObj name="Equation" r:id="rId13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8" y="1837912"/>
                        <a:ext cx="230188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64141"/>
              </p:ext>
            </p:extLst>
          </p:nvPr>
        </p:nvGraphicFramePr>
        <p:xfrm>
          <a:off x="7699399" y="1837912"/>
          <a:ext cx="2301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1" name="Equation" r:id="rId14" imgW="114201" imgH="203024" progId="Equation.3">
                  <p:embed/>
                </p:oleObj>
              </mc:Choice>
              <mc:Fallback>
                <p:oleObj name="Equation" r:id="rId1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99" y="1837912"/>
                        <a:ext cx="23018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文字方塊 133"/>
          <p:cNvSpPr txBox="1"/>
          <p:nvPr/>
        </p:nvSpPr>
        <p:spPr>
          <a:xfrm>
            <a:off x="2643174" y="4807257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3D lattice: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5" name="Object 10"/>
          <p:cNvGraphicFramePr>
            <a:graphicFrameLocks noChangeAspect="1"/>
          </p:cNvGraphicFramePr>
          <p:nvPr/>
        </p:nvGraphicFramePr>
        <p:xfrm>
          <a:off x="4786314" y="5197484"/>
          <a:ext cx="254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2" name="Equation" r:id="rId15" imgW="126890" imgH="228402" progId="Equation.3">
                  <p:embed/>
                </p:oleObj>
              </mc:Choice>
              <mc:Fallback>
                <p:oleObj name="Equation" r:id="rId15" imgW="126890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5197484"/>
                        <a:ext cx="254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11"/>
          <p:cNvGraphicFramePr>
            <a:graphicFrameLocks noChangeAspect="1"/>
          </p:cNvGraphicFramePr>
          <p:nvPr/>
        </p:nvGraphicFramePr>
        <p:xfrm>
          <a:off x="4857752" y="4740284"/>
          <a:ext cx="27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3" name="Equation" r:id="rId16" imgW="139700" imgH="228600" progId="Equation.3">
                  <p:embed/>
                </p:oleObj>
              </mc:Choice>
              <mc:Fallback>
                <p:oleObj name="Equation" r:id="rId16" imgW="139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4740284"/>
                        <a:ext cx="279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12"/>
          <p:cNvGraphicFramePr>
            <a:graphicFrameLocks noChangeAspect="1"/>
          </p:cNvGraphicFramePr>
          <p:nvPr/>
        </p:nvGraphicFramePr>
        <p:xfrm>
          <a:off x="4214810" y="4500570"/>
          <a:ext cx="254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4" name="Equation" r:id="rId17" imgW="126890" imgH="241091" progId="Equation.3">
                  <p:embed/>
                </p:oleObj>
              </mc:Choice>
              <mc:Fallback>
                <p:oleObj name="Equation" r:id="rId17" imgW="126890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4500570"/>
                        <a:ext cx="254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8" name="直線單箭頭接點 137"/>
          <p:cNvCxnSpPr/>
          <p:nvPr/>
        </p:nvCxnSpPr>
        <p:spPr>
          <a:xfrm rot="5400000" flipH="1" flipV="1">
            <a:off x="4857752" y="4839499"/>
            <a:ext cx="1588" cy="7143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單箭頭接點 138"/>
          <p:cNvCxnSpPr/>
          <p:nvPr/>
        </p:nvCxnSpPr>
        <p:spPr>
          <a:xfrm rot="5400000" flipH="1" flipV="1">
            <a:off x="4464843" y="4733137"/>
            <a:ext cx="500066" cy="4286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單箭頭接點 139"/>
          <p:cNvCxnSpPr/>
          <p:nvPr/>
        </p:nvCxnSpPr>
        <p:spPr>
          <a:xfrm rot="5400000" flipH="1" flipV="1">
            <a:off x="4250529" y="4804575"/>
            <a:ext cx="642942" cy="142876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1" name="Object 13"/>
          <p:cNvGraphicFramePr>
            <a:graphicFrameLocks noChangeAspect="1"/>
          </p:cNvGraphicFramePr>
          <p:nvPr/>
        </p:nvGraphicFramePr>
        <p:xfrm>
          <a:off x="5857884" y="4714884"/>
          <a:ext cx="2362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5" name="Equation" r:id="rId19" imgW="1180588" imgH="241195" progId="Equation.3">
                  <p:embed/>
                </p:oleObj>
              </mc:Choice>
              <mc:Fallback>
                <p:oleObj name="Equation" r:id="rId19" imgW="1180588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4714884"/>
                        <a:ext cx="2362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659709"/>
              </p:ext>
            </p:extLst>
          </p:nvPr>
        </p:nvGraphicFramePr>
        <p:xfrm>
          <a:off x="7143768" y="4123928"/>
          <a:ext cx="165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6" name="Equation" r:id="rId21" imgW="825500" imgH="228600" progId="Equation.3">
                  <p:embed/>
                </p:oleObj>
              </mc:Choice>
              <mc:Fallback>
                <p:oleObj name="Equation" r:id="rId21" imgW="825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4123928"/>
                        <a:ext cx="165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文字方塊 142"/>
          <p:cNvSpPr txBox="1"/>
          <p:nvPr/>
        </p:nvSpPr>
        <p:spPr>
          <a:xfrm>
            <a:off x="1643042" y="5668708"/>
            <a:ext cx="6883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Crystal = “motif” repeated at each lattice point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4" name="直線單箭頭接點 143"/>
          <p:cNvCxnSpPr/>
          <p:nvPr/>
        </p:nvCxnSpPr>
        <p:spPr>
          <a:xfrm rot="5400000" flipH="1" flipV="1">
            <a:off x="3560291" y="6323227"/>
            <a:ext cx="308906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文字方塊 144"/>
          <p:cNvSpPr txBox="1"/>
          <p:nvPr/>
        </p:nvSpPr>
        <p:spPr>
          <a:xfrm>
            <a:off x="4286248" y="6191928"/>
            <a:ext cx="2494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Atom, molecule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6" name="直線接點 145"/>
          <p:cNvCxnSpPr/>
          <p:nvPr/>
        </p:nvCxnSpPr>
        <p:spPr>
          <a:xfrm>
            <a:off x="3714744" y="6476092"/>
            <a:ext cx="500066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9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722"/>
              <p:cNvSpPr txBox="1">
                <a:spLocks noChangeArrowheads="1"/>
              </p:cNvSpPr>
              <p:nvPr/>
            </p:nvSpPr>
            <p:spPr bwMode="auto">
              <a:xfrm>
                <a:off x="1259632" y="268423"/>
                <a:ext cx="4275908" cy="499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altLang="zh-TW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(d) inversion tetrad 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altLang="zh-TW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TW" sz="32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 Box 7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59632" y="268423"/>
                <a:ext cx="4275908" cy="499183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3709" t="-15854" b="-5609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411760" y="1270684"/>
            <a:ext cx="1800200" cy="1726268"/>
            <a:chOff x="3597" y="12405"/>
            <a:chExt cx="1263" cy="1275"/>
          </a:xfrm>
        </p:grpSpPr>
        <p:sp>
          <p:nvSpPr>
            <p:cNvPr id="4" name="Oval 44"/>
            <p:cNvSpPr>
              <a:spLocks noChangeArrowheads="1"/>
            </p:cNvSpPr>
            <p:nvPr/>
          </p:nvSpPr>
          <p:spPr bwMode="auto">
            <a:xfrm>
              <a:off x="3600" y="12420"/>
              <a:ext cx="1260" cy="1260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5" name="Line 45"/>
            <p:cNvCxnSpPr/>
            <p:nvPr/>
          </p:nvCxnSpPr>
          <p:spPr bwMode="auto">
            <a:xfrm>
              <a:off x="3597" y="13065"/>
              <a:ext cx="125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Line 46"/>
            <p:cNvCxnSpPr/>
            <p:nvPr/>
          </p:nvCxnSpPr>
          <p:spPr bwMode="auto">
            <a:xfrm flipH="1">
              <a:off x="4230" y="12405"/>
              <a:ext cx="0" cy="125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Oval 47"/>
            <p:cNvSpPr>
              <a:spLocks noChangeArrowheads="1"/>
            </p:cNvSpPr>
            <p:nvPr/>
          </p:nvSpPr>
          <p:spPr bwMode="auto">
            <a:xfrm>
              <a:off x="4305" y="1356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" name="Oval 48"/>
            <p:cNvSpPr>
              <a:spLocks noChangeArrowheads="1"/>
            </p:cNvSpPr>
            <p:nvPr/>
          </p:nvSpPr>
          <p:spPr bwMode="auto">
            <a:xfrm>
              <a:off x="4755" y="12990"/>
              <a:ext cx="57" cy="5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9" name="Oval 49"/>
            <p:cNvSpPr>
              <a:spLocks noChangeArrowheads="1"/>
            </p:cNvSpPr>
            <p:nvPr/>
          </p:nvSpPr>
          <p:spPr bwMode="auto">
            <a:xfrm>
              <a:off x="4080" y="1255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0" name="Oval 50"/>
            <p:cNvSpPr>
              <a:spLocks noChangeArrowheads="1"/>
            </p:cNvSpPr>
            <p:nvPr/>
          </p:nvSpPr>
          <p:spPr bwMode="auto">
            <a:xfrm>
              <a:off x="3630" y="13110"/>
              <a:ext cx="57" cy="5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11" name="矩形 10"/>
          <p:cNvSpPr/>
          <p:nvPr/>
        </p:nvSpPr>
        <p:spPr>
          <a:xfrm>
            <a:off x="5535725" y="2546901"/>
            <a:ext cx="32127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tetrahedral site in </a:t>
            </a:r>
            <a:r>
              <a:rPr lang="en-US" altLang="zh-TW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en-US" altLang="zh-TW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tetrahedron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6850280" y="938420"/>
            <a:ext cx="108012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rot="10800000" flipV="1">
            <a:off x="6274216" y="938420"/>
            <a:ext cx="576064" cy="43204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6274216" y="1370468"/>
            <a:ext cx="108012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6850280" y="2018539"/>
            <a:ext cx="108012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rot="10800000" flipV="1">
            <a:off x="7354336" y="2018539"/>
            <a:ext cx="576064" cy="43204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6274216" y="2450587"/>
            <a:ext cx="108012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rot="5400000">
            <a:off x="6310220" y="1478480"/>
            <a:ext cx="108012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rot="10800000" flipV="1">
            <a:off x="7354337" y="938420"/>
            <a:ext cx="576064" cy="43204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6274216" y="938420"/>
            <a:ext cx="1656184" cy="432048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rot="10800000" flipV="1">
            <a:off x="6274216" y="2018540"/>
            <a:ext cx="576064" cy="43204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rot="5400000">
            <a:off x="6850280" y="938420"/>
            <a:ext cx="1080120" cy="1080120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rot="5400000">
            <a:off x="7390340" y="1478480"/>
            <a:ext cx="108012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rot="5400000">
            <a:off x="5734156" y="1910528"/>
            <a:ext cx="108012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rot="5400000">
            <a:off x="6814275" y="1910528"/>
            <a:ext cx="108012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rot="16200000" flipV="1">
            <a:off x="6238212" y="1406472"/>
            <a:ext cx="648072" cy="576064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6850280" y="2018540"/>
            <a:ext cx="504056" cy="360040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橢圓 29"/>
          <p:cNvSpPr/>
          <p:nvPr/>
        </p:nvSpPr>
        <p:spPr>
          <a:xfrm>
            <a:off x="6142826" y="1292427"/>
            <a:ext cx="212141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6736123" y="1952878"/>
            <a:ext cx="212141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/>
          <p:cNvSpPr/>
          <p:nvPr/>
        </p:nvSpPr>
        <p:spPr>
          <a:xfrm>
            <a:off x="7816243" y="839614"/>
            <a:ext cx="212141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/>
          <p:cNvSpPr/>
          <p:nvPr/>
        </p:nvSpPr>
        <p:spPr>
          <a:xfrm>
            <a:off x="7236296" y="2351782"/>
            <a:ext cx="212141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手繪多邊形 41"/>
          <p:cNvSpPr/>
          <p:nvPr/>
        </p:nvSpPr>
        <p:spPr>
          <a:xfrm>
            <a:off x="6300192" y="1484784"/>
            <a:ext cx="1640114" cy="464457"/>
          </a:xfrm>
          <a:custGeom>
            <a:avLst/>
            <a:gdLst>
              <a:gd name="connsiteX0" fmla="*/ 624114 w 1640114"/>
              <a:gd name="connsiteY0" fmla="*/ 0 h 464457"/>
              <a:gd name="connsiteX1" fmla="*/ 0 w 1640114"/>
              <a:gd name="connsiteY1" fmla="*/ 464457 h 464457"/>
              <a:gd name="connsiteX2" fmla="*/ 1088571 w 1640114"/>
              <a:gd name="connsiteY2" fmla="*/ 464457 h 464457"/>
              <a:gd name="connsiteX3" fmla="*/ 1640114 w 1640114"/>
              <a:gd name="connsiteY3" fmla="*/ 14514 h 464457"/>
              <a:gd name="connsiteX4" fmla="*/ 624114 w 1640114"/>
              <a:gd name="connsiteY4" fmla="*/ 0 h 46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0114" h="464457">
                <a:moveTo>
                  <a:pt x="624114" y="0"/>
                </a:moveTo>
                <a:lnTo>
                  <a:pt x="0" y="464457"/>
                </a:lnTo>
                <a:lnTo>
                  <a:pt x="1088571" y="464457"/>
                </a:lnTo>
                <a:lnTo>
                  <a:pt x="1640114" y="14514"/>
                </a:lnTo>
                <a:lnTo>
                  <a:pt x="624114" y="0"/>
                </a:lnTo>
                <a:close/>
              </a:path>
            </a:pathLst>
          </a:custGeom>
          <a:solidFill>
            <a:srgbClr val="92D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6948264" y="133495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6274216" y="1370468"/>
            <a:ext cx="1080120" cy="1008112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rot="5400000">
            <a:off x="6886284" y="1406472"/>
            <a:ext cx="1512168" cy="576064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2"/>
              <p:cNvSpPr>
                <a:spLocks noChangeArrowheads="1"/>
              </p:cNvSpPr>
              <p:nvPr/>
            </p:nvSpPr>
            <p:spPr bwMode="auto">
              <a:xfrm>
                <a:off x="1259632" y="3491142"/>
                <a:ext cx="4059125" cy="585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(e) inversion </a:t>
                </a:r>
                <a:r>
                  <a:rPr kumimoji="0" lang="en-US" altLang="zh-TW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hexad</a:t>
                </a:r>
                <a:r>
                  <a:rPr kumimoji="0" lang="en-US" altLang="zh-TW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altLang="zh-TW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altLang="zh-TW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kumimoji="0" lang="en-US" altLang="zh-TW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endParaRPr kumimoji="0" lang="en-US" altLang="zh-TW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59632" y="3491142"/>
                <a:ext cx="4059125" cy="58593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3910" t="-13542" r="-2857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1598"/>
          <p:cNvGrpSpPr>
            <a:grpSpLocks/>
          </p:cNvGrpSpPr>
          <p:nvPr/>
        </p:nvGrpSpPr>
        <p:grpSpPr bwMode="auto">
          <a:xfrm>
            <a:off x="2088160" y="4077072"/>
            <a:ext cx="4788096" cy="2036593"/>
            <a:chOff x="3881" y="8220"/>
            <a:chExt cx="3642" cy="1625"/>
          </a:xfrm>
        </p:grpSpPr>
        <p:sp>
          <p:nvSpPr>
            <p:cNvPr id="47" name="Oval 53"/>
            <p:cNvSpPr>
              <a:spLocks noChangeArrowheads="1"/>
            </p:cNvSpPr>
            <p:nvPr/>
          </p:nvSpPr>
          <p:spPr bwMode="auto">
            <a:xfrm>
              <a:off x="3896" y="8325"/>
              <a:ext cx="1259" cy="1259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48" name="Line 54"/>
            <p:cNvCxnSpPr/>
            <p:nvPr/>
          </p:nvCxnSpPr>
          <p:spPr bwMode="auto">
            <a:xfrm>
              <a:off x="3881" y="8970"/>
              <a:ext cx="126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55"/>
            <p:cNvCxnSpPr/>
            <p:nvPr/>
          </p:nvCxnSpPr>
          <p:spPr bwMode="auto">
            <a:xfrm rot="7200000">
              <a:off x="3896" y="8940"/>
              <a:ext cx="126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Line 56"/>
            <p:cNvCxnSpPr/>
            <p:nvPr/>
          </p:nvCxnSpPr>
          <p:spPr bwMode="auto">
            <a:xfrm rot="14400000">
              <a:off x="3866" y="8940"/>
              <a:ext cx="1305" cy="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Oval 57"/>
            <p:cNvSpPr>
              <a:spLocks noChangeArrowheads="1"/>
            </p:cNvSpPr>
            <p:nvPr/>
          </p:nvSpPr>
          <p:spPr bwMode="auto">
            <a:xfrm>
              <a:off x="4166" y="850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2" name="Oval 58"/>
            <p:cNvSpPr>
              <a:spLocks noChangeArrowheads="1"/>
            </p:cNvSpPr>
            <p:nvPr/>
          </p:nvSpPr>
          <p:spPr bwMode="auto">
            <a:xfrm>
              <a:off x="5021" y="885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3" name="Oval 59"/>
            <p:cNvSpPr>
              <a:spLocks noChangeArrowheads="1"/>
            </p:cNvSpPr>
            <p:nvPr/>
          </p:nvSpPr>
          <p:spPr bwMode="auto">
            <a:xfrm>
              <a:off x="4286" y="945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4" name="Oval 60"/>
            <p:cNvSpPr>
              <a:spLocks noChangeArrowheads="1"/>
            </p:cNvSpPr>
            <p:nvPr/>
          </p:nvSpPr>
          <p:spPr bwMode="auto">
            <a:xfrm>
              <a:off x="4976" y="8790"/>
              <a:ext cx="170" cy="1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5" name="Oval 61"/>
            <p:cNvSpPr>
              <a:spLocks noChangeArrowheads="1"/>
            </p:cNvSpPr>
            <p:nvPr/>
          </p:nvSpPr>
          <p:spPr bwMode="auto">
            <a:xfrm>
              <a:off x="4106" y="8460"/>
              <a:ext cx="170" cy="1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6" name="Oval 62"/>
            <p:cNvSpPr>
              <a:spLocks noChangeArrowheads="1"/>
            </p:cNvSpPr>
            <p:nvPr/>
          </p:nvSpPr>
          <p:spPr bwMode="auto">
            <a:xfrm>
              <a:off x="4226" y="9390"/>
              <a:ext cx="170" cy="1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7" name="AutoShape 63"/>
            <p:cNvSpPr>
              <a:spLocks noChangeArrowheads="1"/>
            </p:cNvSpPr>
            <p:nvPr/>
          </p:nvSpPr>
          <p:spPr bwMode="auto">
            <a:xfrm>
              <a:off x="6446" y="8340"/>
              <a:ext cx="1077" cy="1440"/>
            </a:xfrm>
            <a:prstGeom prst="cube">
              <a:avLst>
                <a:gd name="adj" fmla="val 250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58" name="Line 64"/>
            <p:cNvCxnSpPr/>
            <p:nvPr/>
          </p:nvCxnSpPr>
          <p:spPr bwMode="auto">
            <a:xfrm>
              <a:off x="6701" y="8340"/>
              <a:ext cx="0" cy="115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Line 65"/>
            <p:cNvCxnSpPr/>
            <p:nvPr/>
          </p:nvCxnSpPr>
          <p:spPr bwMode="auto">
            <a:xfrm flipH="1">
              <a:off x="6716" y="9495"/>
              <a:ext cx="72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Line 66"/>
            <p:cNvCxnSpPr/>
            <p:nvPr/>
          </p:nvCxnSpPr>
          <p:spPr bwMode="auto">
            <a:xfrm flipV="1">
              <a:off x="6446" y="9450"/>
              <a:ext cx="285" cy="28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Oval 67"/>
            <p:cNvSpPr>
              <a:spLocks noChangeArrowheads="1"/>
            </p:cNvSpPr>
            <p:nvPr/>
          </p:nvSpPr>
          <p:spPr bwMode="auto">
            <a:xfrm>
              <a:off x="7136" y="8505"/>
              <a:ext cx="170" cy="170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2" name="Oval 68"/>
            <p:cNvSpPr>
              <a:spLocks noChangeArrowheads="1"/>
            </p:cNvSpPr>
            <p:nvPr/>
          </p:nvSpPr>
          <p:spPr bwMode="auto">
            <a:xfrm>
              <a:off x="6611" y="9390"/>
              <a:ext cx="170" cy="170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3" name="Oval 69"/>
            <p:cNvSpPr>
              <a:spLocks noChangeArrowheads="1"/>
            </p:cNvSpPr>
            <p:nvPr/>
          </p:nvSpPr>
          <p:spPr bwMode="auto">
            <a:xfrm>
              <a:off x="6626" y="8220"/>
              <a:ext cx="170" cy="170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4" name="Oval 70"/>
            <p:cNvSpPr>
              <a:spLocks noChangeArrowheads="1"/>
            </p:cNvSpPr>
            <p:nvPr/>
          </p:nvSpPr>
          <p:spPr bwMode="auto">
            <a:xfrm>
              <a:off x="6341" y="8490"/>
              <a:ext cx="170" cy="170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5" name="Oval 71"/>
            <p:cNvSpPr>
              <a:spLocks noChangeArrowheads="1"/>
            </p:cNvSpPr>
            <p:nvPr/>
          </p:nvSpPr>
          <p:spPr bwMode="auto">
            <a:xfrm>
              <a:off x="6341" y="9675"/>
              <a:ext cx="170" cy="170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6" name="Oval 72"/>
            <p:cNvSpPr>
              <a:spLocks noChangeArrowheads="1"/>
            </p:cNvSpPr>
            <p:nvPr/>
          </p:nvSpPr>
          <p:spPr bwMode="auto">
            <a:xfrm>
              <a:off x="7121" y="9660"/>
              <a:ext cx="170" cy="170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68" name="矩形 67"/>
          <p:cNvSpPr/>
          <p:nvPr/>
        </p:nvSpPr>
        <p:spPr>
          <a:xfrm>
            <a:off x="2858305" y="6224410"/>
            <a:ext cx="6285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Hexagonal close-packed (</a:t>
            </a:r>
            <a:r>
              <a:rPr lang="en-US" altLang="zh-TW" sz="32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hcp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val 69"/>
          <p:cNvSpPr>
            <a:spLocks noChangeArrowheads="1"/>
          </p:cNvSpPr>
          <p:nvPr/>
        </p:nvSpPr>
        <p:spPr bwMode="auto">
          <a:xfrm>
            <a:off x="6732240" y="4077072"/>
            <a:ext cx="252850" cy="237953"/>
          </a:xfrm>
          <a:prstGeom prst="ellips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6732240" y="5517232"/>
            <a:ext cx="252850" cy="237953"/>
          </a:xfrm>
          <a:prstGeom prst="ellips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p:sp>
        <p:nvSpPr>
          <p:cNvPr id="71" name="文字方塊 70"/>
          <p:cNvSpPr txBox="1"/>
          <p:nvPr/>
        </p:nvSpPr>
        <p:spPr>
          <a:xfrm>
            <a:off x="5796136" y="486916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橢圓 34"/>
          <p:cNvSpPr/>
          <p:nvPr/>
        </p:nvSpPr>
        <p:spPr>
          <a:xfrm>
            <a:off x="7621488" y="4485345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8100392" y="4485345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橢圓 71"/>
          <p:cNvSpPr/>
          <p:nvPr/>
        </p:nvSpPr>
        <p:spPr>
          <a:xfrm>
            <a:off x="7837512" y="489224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/>
          <p:cNvSpPr/>
          <p:nvPr/>
        </p:nvSpPr>
        <p:spPr>
          <a:xfrm>
            <a:off x="8316416" y="489224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橢圓 73"/>
          <p:cNvSpPr/>
          <p:nvPr/>
        </p:nvSpPr>
        <p:spPr>
          <a:xfrm>
            <a:off x="7596336" y="532428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橢圓 74"/>
          <p:cNvSpPr/>
          <p:nvPr/>
        </p:nvSpPr>
        <p:spPr>
          <a:xfrm>
            <a:off x="8100392" y="532428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橢圓 75"/>
          <p:cNvSpPr/>
          <p:nvPr/>
        </p:nvSpPr>
        <p:spPr>
          <a:xfrm>
            <a:off x="7380312" y="489224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/>
          <p:cNvSpPr/>
          <p:nvPr/>
        </p:nvSpPr>
        <p:spPr>
          <a:xfrm>
            <a:off x="7621488" y="4748225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橢圓 77"/>
          <p:cNvSpPr/>
          <p:nvPr/>
        </p:nvSpPr>
        <p:spPr>
          <a:xfrm>
            <a:off x="8100392" y="4748225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橢圓 78"/>
          <p:cNvSpPr/>
          <p:nvPr/>
        </p:nvSpPr>
        <p:spPr>
          <a:xfrm>
            <a:off x="7884368" y="5133417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7" name="直線接點 36"/>
          <p:cNvCxnSpPr/>
          <p:nvPr/>
        </p:nvCxnSpPr>
        <p:spPr>
          <a:xfrm>
            <a:off x="7092280" y="332656"/>
            <a:ext cx="0" cy="2285800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529009"/>
              </p:ext>
            </p:extLst>
          </p:nvPr>
        </p:nvGraphicFramePr>
        <p:xfrm>
          <a:off x="5256856" y="3568486"/>
          <a:ext cx="9652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方程式" r:id="rId5" imgW="482400" imgH="203040" progId="Equation.3">
                  <p:embed/>
                </p:oleObj>
              </mc:Choice>
              <mc:Fallback>
                <p:oleObj name="方程式" r:id="rId5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856" y="3568486"/>
                        <a:ext cx="96520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Oval 67"/>
          <p:cNvSpPr>
            <a:spLocks noChangeArrowheads="1"/>
          </p:cNvSpPr>
          <p:nvPr/>
        </p:nvSpPr>
        <p:spPr bwMode="auto">
          <a:xfrm>
            <a:off x="5860671" y="5088149"/>
            <a:ext cx="223497" cy="213059"/>
          </a:xfrm>
          <a:prstGeom prst="ellips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p:graphicFrame>
        <p:nvGraphicFramePr>
          <p:cNvPr id="8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485446"/>
              </p:ext>
            </p:extLst>
          </p:nvPr>
        </p:nvGraphicFramePr>
        <p:xfrm>
          <a:off x="4369311" y="902965"/>
          <a:ext cx="96480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方程式" r:id="rId7" imgW="482400" imgH="203040" progId="Equation.3">
                  <p:embed/>
                </p:oleObj>
              </mc:Choice>
              <mc:Fallback>
                <p:oleObj name="方程式" r:id="rId7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311" y="902965"/>
                        <a:ext cx="964800" cy="406080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346802"/>
              </p:ext>
            </p:extLst>
          </p:nvPr>
        </p:nvGraphicFramePr>
        <p:xfrm>
          <a:off x="3945970" y="4495126"/>
          <a:ext cx="108426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方程式" r:id="rId9" imgW="431640" imgH="393480" progId="Equation.3">
                  <p:embed/>
                </p:oleObj>
              </mc:Choice>
              <mc:Fallback>
                <p:oleObj name="方程式" r:id="rId9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5970" y="4495126"/>
                        <a:ext cx="1084262" cy="987425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73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63787" y="191136"/>
            <a:ext cx="76284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(6) Screw axis: rotation about A, then translation by</a:t>
            </a:r>
          </a:p>
          <a:p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      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// A</a:t>
            </a: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059152" y="335756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直線接點 8"/>
          <p:cNvCxnSpPr/>
          <p:nvPr/>
        </p:nvCxnSpPr>
        <p:spPr>
          <a:xfrm rot="5400000">
            <a:off x="1389304" y="2471142"/>
            <a:ext cx="165618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217396" y="1942482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2541444" y="187047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2217396" y="3227226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橢圓 12"/>
          <p:cNvSpPr/>
          <p:nvPr/>
        </p:nvSpPr>
        <p:spPr>
          <a:xfrm>
            <a:off x="2541444" y="315521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接點 13"/>
          <p:cNvCxnSpPr/>
          <p:nvPr/>
        </p:nvCxnSpPr>
        <p:spPr>
          <a:xfrm rot="10800000" flipV="1">
            <a:off x="1985556" y="2368830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1929364" y="247685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接點 15"/>
          <p:cNvCxnSpPr/>
          <p:nvPr/>
        </p:nvCxnSpPr>
        <p:spPr>
          <a:xfrm>
            <a:off x="1913548" y="2712460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橢圓 16"/>
          <p:cNvSpPr/>
          <p:nvPr/>
        </p:nvSpPr>
        <p:spPr>
          <a:xfrm>
            <a:off x="1857356" y="265629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2127384" y="119126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直線單箭頭接點 19"/>
          <p:cNvCxnSpPr/>
          <p:nvPr/>
        </p:nvCxnSpPr>
        <p:spPr>
          <a:xfrm rot="5400000" flipH="1" flipV="1">
            <a:off x="2077940" y="2584854"/>
            <a:ext cx="128588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824163" y="2360613"/>
          <a:ext cx="220662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2" name="Equation" r:id="rId3" imgW="88746" imgH="152136" progId="Equation.3">
                  <p:embed/>
                </p:oleObj>
              </mc:Choice>
              <mc:Fallback>
                <p:oleObj name="Equation" r:id="rId3" imgW="88746" imgH="1521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2360613"/>
                        <a:ext cx="220662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文字方塊 21"/>
          <p:cNvSpPr txBox="1"/>
          <p:nvPr/>
        </p:nvSpPr>
        <p:spPr>
          <a:xfrm>
            <a:off x="4286248" y="335756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直線接點 22"/>
          <p:cNvCxnSpPr/>
          <p:nvPr/>
        </p:nvCxnSpPr>
        <p:spPr>
          <a:xfrm rot="5400000">
            <a:off x="3498720" y="2284282"/>
            <a:ext cx="2000264" cy="3421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4497142" y="1917972"/>
            <a:ext cx="360040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橢圓 24"/>
          <p:cNvSpPr/>
          <p:nvPr/>
        </p:nvSpPr>
        <p:spPr>
          <a:xfrm>
            <a:off x="4821190" y="1845964"/>
            <a:ext cx="108000" cy="10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6" name="直線接點 25"/>
          <p:cNvCxnSpPr/>
          <p:nvPr/>
        </p:nvCxnSpPr>
        <p:spPr>
          <a:xfrm>
            <a:off x="4497142" y="3214116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橢圓 26"/>
          <p:cNvSpPr/>
          <p:nvPr/>
        </p:nvSpPr>
        <p:spPr>
          <a:xfrm>
            <a:off x="4821190" y="314210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接點 27"/>
          <p:cNvCxnSpPr/>
          <p:nvPr/>
        </p:nvCxnSpPr>
        <p:spPr>
          <a:xfrm rot="10800000" flipV="1">
            <a:off x="4265302" y="1485924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4209110" y="159394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0" name="直線接點 29"/>
          <p:cNvCxnSpPr/>
          <p:nvPr/>
        </p:nvCxnSpPr>
        <p:spPr>
          <a:xfrm>
            <a:off x="4193294" y="2226180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橢圓 30"/>
          <p:cNvSpPr/>
          <p:nvPr/>
        </p:nvSpPr>
        <p:spPr>
          <a:xfrm>
            <a:off x="4137102" y="217001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接點 31"/>
          <p:cNvCxnSpPr/>
          <p:nvPr/>
        </p:nvCxnSpPr>
        <p:spPr>
          <a:xfrm rot="10800000" flipV="1">
            <a:off x="4265302" y="2782068"/>
            <a:ext cx="231840" cy="159832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橢圓 32"/>
          <p:cNvSpPr/>
          <p:nvPr/>
        </p:nvSpPr>
        <p:spPr>
          <a:xfrm>
            <a:off x="4209110" y="2890092"/>
            <a:ext cx="108000" cy="10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文字方塊 34"/>
          <p:cNvSpPr txBox="1"/>
          <p:nvPr/>
        </p:nvSpPr>
        <p:spPr>
          <a:xfrm>
            <a:off x="4643438" y="100010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755758" y="2940049"/>
          <a:ext cx="3159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3" name="Equation" r:id="rId5" imgW="126835" imgH="139518" progId="Equation.3">
                  <p:embed/>
                </p:oleObj>
              </mc:Choice>
              <mc:Fallback>
                <p:oleObj name="Equation" r:id="rId5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58" y="2940049"/>
                        <a:ext cx="315912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000232" y="2854324"/>
          <a:ext cx="3063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4" name="Equation" r:id="rId7" imgW="152268" imgH="215713" progId="Equation.3">
                  <p:embed/>
                </p:oleObj>
              </mc:Choice>
              <mc:Fallback>
                <p:oleObj name="Equation" r:id="rId7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2854324"/>
                        <a:ext cx="30638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直線單箭頭接點 37"/>
          <p:cNvCxnSpPr/>
          <p:nvPr/>
        </p:nvCxnSpPr>
        <p:spPr>
          <a:xfrm rot="5400000" flipH="1" flipV="1">
            <a:off x="4358480" y="2570950"/>
            <a:ext cx="128588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5105400" y="2346325"/>
          <a:ext cx="2206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5" name="Equation" r:id="rId9" imgW="88746" imgH="152136" progId="Equation.3">
                  <p:embed/>
                </p:oleObj>
              </mc:Choice>
              <mc:Fallback>
                <p:oleObj name="Equation" r:id="rId9" imgW="88746" imgH="1521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346325"/>
                        <a:ext cx="22066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直線單箭頭接點 39"/>
          <p:cNvCxnSpPr/>
          <p:nvPr/>
        </p:nvCxnSpPr>
        <p:spPr>
          <a:xfrm rot="5400000" flipH="1" flipV="1">
            <a:off x="3429786" y="2285198"/>
            <a:ext cx="128588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3817938" y="2060575"/>
          <a:ext cx="220662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6" name="Equation" r:id="rId11" imgW="88746" imgH="152136" progId="Equation.3">
                  <p:embed/>
                </p:oleObj>
              </mc:Choice>
              <mc:Fallback>
                <p:oleObj name="Equation" r:id="rId11" imgW="88746" imgH="1521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2060575"/>
                        <a:ext cx="220662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4071934" y="2285992"/>
          <a:ext cx="709654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7" name="Equation" r:id="rId13" imgW="152268" imgH="215713" progId="Equation.3">
                  <p:embed/>
                </p:oleObj>
              </mc:Choice>
              <mc:Fallback>
                <p:oleObj name="Equation" r:id="rId13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2285992"/>
                        <a:ext cx="709654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4071934" y="1428736"/>
          <a:ext cx="70961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8" name="Equation" r:id="rId15" imgW="152268" imgH="215713" progId="Equation.3">
                  <p:embed/>
                </p:oleObj>
              </mc:Choice>
              <mc:Fallback>
                <p:oleObj name="Equation" r:id="rId15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1428736"/>
                        <a:ext cx="709612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714876" y="2582859"/>
          <a:ext cx="3159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9" name="Equation" r:id="rId17" imgW="126835" imgH="139518" progId="Equation.3">
                  <p:embed/>
                </p:oleObj>
              </mc:Choice>
              <mc:Fallback>
                <p:oleObj name="Equation" r:id="rId17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2582859"/>
                        <a:ext cx="315913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4643438" y="1582727"/>
          <a:ext cx="3159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0" name="Equation" r:id="rId19" imgW="126835" imgH="139518" progId="Equation.3">
                  <p:embed/>
                </p:oleObj>
              </mc:Choice>
              <mc:Fallback>
                <p:oleObj name="Equation" r:id="rId19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582727"/>
                        <a:ext cx="315913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5715008" y="1643050"/>
            <a:ext cx="29498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: lattice translation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  vector along A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1214414" y="4143380"/>
            <a:ext cx="6098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In a lattice: translation vector along A is 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zh-TW" alt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1571604" y="4714884"/>
            <a:ext cx="2016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requirement:</a:t>
            </a:r>
            <a:endParaRPr lang="zh-TW" alt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3571868" y="4500570"/>
          <a:ext cx="32861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1" name="Equation" r:id="rId20" imgW="1320227" imgH="393529" progId="Equation.3">
                  <p:embed/>
                </p:oleObj>
              </mc:Choice>
              <mc:Fallback>
                <p:oleObj name="Equation" r:id="rId20" imgW="132022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4500570"/>
                        <a:ext cx="3286125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文字方塊 50"/>
          <p:cNvSpPr txBox="1"/>
          <p:nvPr/>
        </p:nvSpPr>
        <p:spPr>
          <a:xfrm>
            <a:off x="3537702" y="5072074"/>
            <a:ext cx="677108" cy="2895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3385039" y="5477548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pitch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直線單箭頭接點 53"/>
          <p:cNvCxnSpPr/>
          <p:nvPr/>
        </p:nvCxnSpPr>
        <p:spPr>
          <a:xfrm rot="5400000">
            <a:off x="3679819" y="5464189"/>
            <a:ext cx="21431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5000628" y="5500702"/>
            <a:ext cx="38234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for the "crystallographic"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screw axes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06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3" grpId="0" animBg="1"/>
      <p:bldP spid="15" grpId="0" animBg="1"/>
      <p:bldP spid="17" grpId="0" animBg="1"/>
      <p:bldP spid="22" grpId="0"/>
      <p:bldP spid="25" grpId="0" animBg="1"/>
      <p:bldP spid="27" grpId="0" animBg="1"/>
      <p:bldP spid="29" grpId="0" animBg="1"/>
      <p:bldP spid="31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482782" y="625348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714876" y="625348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000760" y="625348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186638" y="625348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1619672" y="4466729"/>
            <a:ext cx="55446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619672" y="4826769"/>
            <a:ext cx="55446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1619672" y="5186809"/>
            <a:ext cx="55446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1619672" y="5546849"/>
            <a:ext cx="55446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619672" y="5906889"/>
            <a:ext cx="55446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rot="5400000">
            <a:off x="1331640" y="5258817"/>
            <a:ext cx="201622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rot="5400000">
            <a:off x="2627784" y="5258817"/>
            <a:ext cx="201622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rot="5400000">
            <a:off x="3923928" y="5258817"/>
            <a:ext cx="201622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rot="5400000">
            <a:off x="5220072" y="5258817"/>
            <a:ext cx="201622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rot="5400000">
            <a:off x="2339752" y="5661248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rot="5400000">
            <a:off x="2123728" y="5877272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2519784" y="5589240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087736" y="6021289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" name="直線接點 22"/>
          <p:cNvCxnSpPr/>
          <p:nvPr/>
        </p:nvCxnSpPr>
        <p:spPr>
          <a:xfrm>
            <a:off x="2339752" y="5877272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979712" y="5877272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橢圓 24"/>
          <p:cNvSpPr/>
          <p:nvPr/>
        </p:nvSpPr>
        <p:spPr>
          <a:xfrm>
            <a:off x="2672184" y="5841280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1871712" y="580526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7" name="直線接點 26"/>
          <p:cNvCxnSpPr/>
          <p:nvPr/>
        </p:nvCxnSpPr>
        <p:spPr>
          <a:xfrm>
            <a:off x="3627512" y="4466729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橢圓 27"/>
          <p:cNvSpPr/>
          <p:nvPr/>
        </p:nvSpPr>
        <p:spPr>
          <a:xfrm>
            <a:off x="3959944" y="4430737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9" name="直線接點 28"/>
          <p:cNvCxnSpPr/>
          <p:nvPr/>
        </p:nvCxnSpPr>
        <p:spPr>
          <a:xfrm>
            <a:off x="3627512" y="5906889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橢圓 29"/>
          <p:cNvSpPr/>
          <p:nvPr/>
        </p:nvSpPr>
        <p:spPr>
          <a:xfrm>
            <a:off x="3959944" y="5870897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1" name="直線接點 30"/>
          <p:cNvCxnSpPr/>
          <p:nvPr/>
        </p:nvCxnSpPr>
        <p:spPr>
          <a:xfrm>
            <a:off x="3275856" y="5186809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3167856" y="5114801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3" name="直線接點 32"/>
          <p:cNvCxnSpPr/>
          <p:nvPr/>
        </p:nvCxnSpPr>
        <p:spPr>
          <a:xfrm rot="5400000">
            <a:off x="3419872" y="4826769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橢圓 33"/>
          <p:cNvSpPr/>
          <p:nvPr/>
        </p:nvSpPr>
        <p:spPr>
          <a:xfrm>
            <a:off x="3383880" y="497078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5" name="直線接點 34"/>
          <p:cNvCxnSpPr/>
          <p:nvPr/>
        </p:nvCxnSpPr>
        <p:spPr>
          <a:xfrm rot="5400000">
            <a:off x="3635896" y="5330825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3815928" y="5258817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7" name="直線接點 36"/>
          <p:cNvCxnSpPr/>
          <p:nvPr/>
        </p:nvCxnSpPr>
        <p:spPr>
          <a:xfrm>
            <a:off x="4932040" y="5906889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橢圓 37"/>
          <p:cNvSpPr/>
          <p:nvPr/>
        </p:nvSpPr>
        <p:spPr>
          <a:xfrm>
            <a:off x="5264472" y="5870897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9" name="直線接點 38"/>
          <p:cNvCxnSpPr/>
          <p:nvPr/>
        </p:nvCxnSpPr>
        <p:spPr>
          <a:xfrm>
            <a:off x="4572000" y="5906889"/>
            <a:ext cx="360040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橢圓 39"/>
          <p:cNvSpPr/>
          <p:nvPr/>
        </p:nvSpPr>
        <p:spPr>
          <a:xfrm>
            <a:off x="4464000" y="5834881"/>
            <a:ext cx="108000" cy="10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1" name="直線接點 40"/>
          <p:cNvCxnSpPr/>
          <p:nvPr/>
        </p:nvCxnSpPr>
        <p:spPr>
          <a:xfrm rot="5400000">
            <a:off x="4716016" y="5186809"/>
            <a:ext cx="216024" cy="216024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橢圓 41"/>
          <p:cNvSpPr/>
          <p:nvPr/>
        </p:nvSpPr>
        <p:spPr>
          <a:xfrm>
            <a:off x="4680024" y="5330826"/>
            <a:ext cx="108000" cy="10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3" name="直線接點 42"/>
          <p:cNvCxnSpPr/>
          <p:nvPr/>
        </p:nvCxnSpPr>
        <p:spPr>
          <a:xfrm rot="5400000">
            <a:off x="4932040" y="4970785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橢圓 43"/>
          <p:cNvSpPr/>
          <p:nvPr/>
        </p:nvSpPr>
        <p:spPr>
          <a:xfrm>
            <a:off x="5112072" y="4898777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5" name="直線接點 44"/>
          <p:cNvCxnSpPr/>
          <p:nvPr/>
        </p:nvCxnSpPr>
        <p:spPr>
          <a:xfrm>
            <a:off x="4923656" y="4466729"/>
            <a:ext cx="360040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橢圓 45"/>
          <p:cNvSpPr/>
          <p:nvPr/>
        </p:nvSpPr>
        <p:spPr>
          <a:xfrm>
            <a:off x="5256088" y="4430737"/>
            <a:ext cx="108000" cy="10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7" name="直線接點 46"/>
          <p:cNvCxnSpPr/>
          <p:nvPr/>
        </p:nvCxnSpPr>
        <p:spPr>
          <a:xfrm>
            <a:off x="4563616" y="4466729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橢圓 47"/>
          <p:cNvSpPr/>
          <p:nvPr/>
        </p:nvSpPr>
        <p:spPr>
          <a:xfrm>
            <a:off x="4455616" y="4394721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9" name="直線接點 48"/>
          <p:cNvCxnSpPr/>
          <p:nvPr/>
        </p:nvCxnSpPr>
        <p:spPr>
          <a:xfrm>
            <a:off x="6219800" y="4466729"/>
            <a:ext cx="360040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橢圓 49"/>
          <p:cNvSpPr/>
          <p:nvPr/>
        </p:nvSpPr>
        <p:spPr>
          <a:xfrm>
            <a:off x="6552232" y="4430737"/>
            <a:ext cx="108000" cy="10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1" name="直線接點 50"/>
          <p:cNvCxnSpPr/>
          <p:nvPr/>
        </p:nvCxnSpPr>
        <p:spPr>
          <a:xfrm>
            <a:off x="6228184" y="5906889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6560616" y="5870897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3" name="直線接點 52"/>
          <p:cNvCxnSpPr/>
          <p:nvPr/>
        </p:nvCxnSpPr>
        <p:spPr>
          <a:xfrm>
            <a:off x="5868144" y="5186809"/>
            <a:ext cx="360040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橢圓 53"/>
          <p:cNvSpPr/>
          <p:nvPr/>
        </p:nvSpPr>
        <p:spPr>
          <a:xfrm>
            <a:off x="5760144" y="5114801"/>
            <a:ext cx="108000" cy="10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5" name="直線接點 54"/>
          <p:cNvCxnSpPr/>
          <p:nvPr/>
        </p:nvCxnSpPr>
        <p:spPr>
          <a:xfrm rot="5400000">
            <a:off x="6228184" y="4610745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橢圓 55"/>
          <p:cNvSpPr/>
          <p:nvPr/>
        </p:nvSpPr>
        <p:spPr>
          <a:xfrm>
            <a:off x="6408216" y="4538737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7" name="直線接點 56"/>
          <p:cNvCxnSpPr/>
          <p:nvPr/>
        </p:nvCxnSpPr>
        <p:spPr>
          <a:xfrm rot="5400000">
            <a:off x="6012160" y="5546849"/>
            <a:ext cx="216024" cy="216024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橢圓 57"/>
          <p:cNvSpPr/>
          <p:nvPr/>
        </p:nvSpPr>
        <p:spPr>
          <a:xfrm>
            <a:off x="5976168" y="5690866"/>
            <a:ext cx="108000" cy="10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文字方塊 58"/>
          <p:cNvSpPr txBox="1"/>
          <p:nvPr/>
        </p:nvSpPr>
        <p:spPr>
          <a:xfrm>
            <a:off x="2258646" y="289589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962502" y="289589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直線接點 61"/>
          <p:cNvCxnSpPr/>
          <p:nvPr/>
        </p:nvCxnSpPr>
        <p:spPr>
          <a:xfrm>
            <a:off x="467544" y="1706508"/>
            <a:ext cx="2520280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>
            <a:off x="467544" y="2066548"/>
            <a:ext cx="2520280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>
            <a:off x="467544" y="2426588"/>
            <a:ext cx="2520280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rot="5400000">
            <a:off x="467544" y="2066548"/>
            <a:ext cx="129614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rot="5400000">
            <a:off x="1763688" y="2066548"/>
            <a:ext cx="129614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 rot="5400000">
            <a:off x="1115616" y="1490484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 rot="5400000">
            <a:off x="899592" y="1706507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橢圓 69"/>
          <p:cNvSpPr/>
          <p:nvPr/>
        </p:nvSpPr>
        <p:spPr>
          <a:xfrm>
            <a:off x="1295648" y="141847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橢圓 70"/>
          <p:cNvSpPr/>
          <p:nvPr/>
        </p:nvSpPr>
        <p:spPr>
          <a:xfrm>
            <a:off x="863600" y="185052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2" name="直線接點 71"/>
          <p:cNvCxnSpPr/>
          <p:nvPr/>
        </p:nvCxnSpPr>
        <p:spPr>
          <a:xfrm rot="5400000">
            <a:off x="2411760" y="1490484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橢圓 72"/>
          <p:cNvSpPr/>
          <p:nvPr/>
        </p:nvSpPr>
        <p:spPr>
          <a:xfrm>
            <a:off x="2591792" y="141847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4" name="直線接點 73"/>
          <p:cNvCxnSpPr/>
          <p:nvPr/>
        </p:nvCxnSpPr>
        <p:spPr>
          <a:xfrm rot="5400000">
            <a:off x="2411760" y="2210564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橢圓 74"/>
          <p:cNvSpPr/>
          <p:nvPr/>
        </p:nvSpPr>
        <p:spPr>
          <a:xfrm>
            <a:off x="2591792" y="21385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6" name="直線接點 75"/>
          <p:cNvCxnSpPr/>
          <p:nvPr/>
        </p:nvCxnSpPr>
        <p:spPr>
          <a:xfrm rot="5400000">
            <a:off x="2195736" y="2066548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橢圓 76"/>
          <p:cNvSpPr/>
          <p:nvPr/>
        </p:nvSpPr>
        <p:spPr>
          <a:xfrm>
            <a:off x="2159744" y="2210565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文字方塊 94"/>
          <p:cNvSpPr txBox="1"/>
          <p:nvPr/>
        </p:nvSpPr>
        <p:spPr>
          <a:xfrm>
            <a:off x="6147078" y="289589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7443222" y="2848399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4857752" y="289589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直線接點 99"/>
          <p:cNvCxnSpPr/>
          <p:nvPr/>
        </p:nvCxnSpPr>
        <p:spPr>
          <a:xfrm>
            <a:off x="4644008" y="1412776"/>
            <a:ext cx="37444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接點 101"/>
          <p:cNvCxnSpPr/>
          <p:nvPr/>
        </p:nvCxnSpPr>
        <p:spPr>
          <a:xfrm>
            <a:off x="4644008" y="1844824"/>
            <a:ext cx="37444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接點 102"/>
          <p:cNvCxnSpPr/>
          <p:nvPr/>
        </p:nvCxnSpPr>
        <p:spPr>
          <a:xfrm>
            <a:off x="4644008" y="2276872"/>
            <a:ext cx="37444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接點 103"/>
          <p:cNvCxnSpPr/>
          <p:nvPr/>
        </p:nvCxnSpPr>
        <p:spPr>
          <a:xfrm>
            <a:off x="4644008" y="2708920"/>
            <a:ext cx="37444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接點 105"/>
          <p:cNvCxnSpPr/>
          <p:nvPr/>
        </p:nvCxnSpPr>
        <p:spPr>
          <a:xfrm rot="5400000">
            <a:off x="4175956" y="1952836"/>
            <a:ext cx="165618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 rot="5400000">
            <a:off x="5544108" y="1952836"/>
            <a:ext cx="165618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接點 107"/>
          <p:cNvCxnSpPr/>
          <p:nvPr/>
        </p:nvCxnSpPr>
        <p:spPr>
          <a:xfrm rot="5400000">
            <a:off x="6840251" y="1952836"/>
            <a:ext cx="1656184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接點 108"/>
          <p:cNvCxnSpPr/>
          <p:nvPr/>
        </p:nvCxnSpPr>
        <p:spPr>
          <a:xfrm>
            <a:off x="4700200" y="2585080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橢圓 109"/>
          <p:cNvSpPr/>
          <p:nvPr/>
        </p:nvSpPr>
        <p:spPr>
          <a:xfrm>
            <a:off x="4644008" y="252891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1" name="直線接點 110"/>
          <p:cNvCxnSpPr/>
          <p:nvPr/>
        </p:nvCxnSpPr>
        <p:spPr>
          <a:xfrm>
            <a:off x="5012432" y="2708920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橢圓 111"/>
          <p:cNvSpPr/>
          <p:nvPr/>
        </p:nvSpPr>
        <p:spPr>
          <a:xfrm>
            <a:off x="5336480" y="263691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3" name="直線接點 112"/>
          <p:cNvCxnSpPr/>
          <p:nvPr/>
        </p:nvCxnSpPr>
        <p:spPr>
          <a:xfrm rot="10800000" flipV="1">
            <a:off x="4772208" y="2708920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橢圓 113"/>
          <p:cNvSpPr/>
          <p:nvPr/>
        </p:nvSpPr>
        <p:spPr>
          <a:xfrm>
            <a:off x="4716016" y="281694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1" name="直線接點 120"/>
          <p:cNvCxnSpPr/>
          <p:nvPr/>
        </p:nvCxnSpPr>
        <p:spPr>
          <a:xfrm>
            <a:off x="6372200" y="1412776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橢圓 121"/>
          <p:cNvSpPr/>
          <p:nvPr/>
        </p:nvSpPr>
        <p:spPr>
          <a:xfrm>
            <a:off x="6696248" y="134076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3" name="直線接點 122"/>
          <p:cNvCxnSpPr/>
          <p:nvPr/>
        </p:nvCxnSpPr>
        <p:spPr>
          <a:xfrm>
            <a:off x="6372200" y="2708920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橢圓 123"/>
          <p:cNvSpPr/>
          <p:nvPr/>
        </p:nvSpPr>
        <p:spPr>
          <a:xfrm>
            <a:off x="6696248" y="263691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5" name="直線接點 124"/>
          <p:cNvCxnSpPr/>
          <p:nvPr/>
        </p:nvCxnSpPr>
        <p:spPr>
          <a:xfrm>
            <a:off x="7668344" y="1412776"/>
            <a:ext cx="360040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橢圓 125"/>
          <p:cNvSpPr/>
          <p:nvPr/>
        </p:nvSpPr>
        <p:spPr>
          <a:xfrm>
            <a:off x="7992392" y="1340768"/>
            <a:ext cx="108000" cy="10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7" name="直線接點 126"/>
          <p:cNvCxnSpPr/>
          <p:nvPr/>
        </p:nvCxnSpPr>
        <p:spPr>
          <a:xfrm>
            <a:off x="7668344" y="2708920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橢圓 127"/>
          <p:cNvSpPr/>
          <p:nvPr/>
        </p:nvSpPr>
        <p:spPr>
          <a:xfrm>
            <a:off x="7992392" y="263691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9" name="直線接點 128"/>
          <p:cNvCxnSpPr/>
          <p:nvPr/>
        </p:nvCxnSpPr>
        <p:spPr>
          <a:xfrm rot="10800000" flipV="1">
            <a:off x="6140360" y="1844824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橢圓 129"/>
          <p:cNvSpPr/>
          <p:nvPr/>
        </p:nvSpPr>
        <p:spPr>
          <a:xfrm>
            <a:off x="6084168" y="195284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1" name="直線接點 130"/>
          <p:cNvCxnSpPr/>
          <p:nvPr/>
        </p:nvCxnSpPr>
        <p:spPr>
          <a:xfrm rot="10800000" flipV="1">
            <a:off x="7436504" y="980728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橢圓 131"/>
          <p:cNvSpPr/>
          <p:nvPr/>
        </p:nvSpPr>
        <p:spPr>
          <a:xfrm>
            <a:off x="7380312" y="108875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3" name="直線接點 132"/>
          <p:cNvCxnSpPr/>
          <p:nvPr/>
        </p:nvCxnSpPr>
        <p:spPr>
          <a:xfrm>
            <a:off x="6068352" y="2153032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橢圓 133"/>
          <p:cNvSpPr/>
          <p:nvPr/>
        </p:nvSpPr>
        <p:spPr>
          <a:xfrm>
            <a:off x="6012160" y="209686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5" name="直線接點 134"/>
          <p:cNvCxnSpPr/>
          <p:nvPr/>
        </p:nvCxnSpPr>
        <p:spPr>
          <a:xfrm>
            <a:off x="7364496" y="1720984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橢圓 135"/>
          <p:cNvSpPr/>
          <p:nvPr/>
        </p:nvSpPr>
        <p:spPr>
          <a:xfrm>
            <a:off x="7308304" y="166481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5" name="直線接點 104"/>
          <p:cNvCxnSpPr/>
          <p:nvPr/>
        </p:nvCxnSpPr>
        <p:spPr>
          <a:xfrm rot="5400000">
            <a:off x="1115616" y="2210564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接點 114"/>
          <p:cNvCxnSpPr/>
          <p:nvPr/>
        </p:nvCxnSpPr>
        <p:spPr>
          <a:xfrm rot="5400000">
            <a:off x="899592" y="2426587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橢圓 115"/>
          <p:cNvSpPr/>
          <p:nvPr/>
        </p:nvSpPr>
        <p:spPr>
          <a:xfrm>
            <a:off x="1295648" y="21385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7" name="橢圓 116"/>
          <p:cNvSpPr/>
          <p:nvPr/>
        </p:nvSpPr>
        <p:spPr>
          <a:xfrm>
            <a:off x="863600" y="257060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8" name="直線接點 117"/>
          <p:cNvCxnSpPr/>
          <p:nvPr/>
        </p:nvCxnSpPr>
        <p:spPr>
          <a:xfrm>
            <a:off x="4691816" y="1288936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橢圓 118"/>
          <p:cNvSpPr/>
          <p:nvPr/>
        </p:nvSpPr>
        <p:spPr>
          <a:xfrm>
            <a:off x="4635624" y="123276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0" name="直線接點 119"/>
          <p:cNvCxnSpPr/>
          <p:nvPr/>
        </p:nvCxnSpPr>
        <p:spPr>
          <a:xfrm>
            <a:off x="5004048" y="1412776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橢圓 136"/>
          <p:cNvSpPr/>
          <p:nvPr/>
        </p:nvSpPr>
        <p:spPr>
          <a:xfrm>
            <a:off x="5328096" y="134076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8" name="直線接點 137"/>
          <p:cNvCxnSpPr/>
          <p:nvPr/>
        </p:nvCxnSpPr>
        <p:spPr>
          <a:xfrm rot="10800000" flipV="1">
            <a:off x="4763824" y="1412776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橢圓 138"/>
          <p:cNvSpPr/>
          <p:nvPr/>
        </p:nvSpPr>
        <p:spPr>
          <a:xfrm>
            <a:off x="4707632" y="1520800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0" name="直線接點 139"/>
          <p:cNvCxnSpPr/>
          <p:nvPr/>
        </p:nvCxnSpPr>
        <p:spPr>
          <a:xfrm rot="10800000" flipV="1">
            <a:off x="7436504" y="2276872"/>
            <a:ext cx="231840" cy="159832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橢圓 140"/>
          <p:cNvSpPr/>
          <p:nvPr/>
        </p:nvSpPr>
        <p:spPr>
          <a:xfrm>
            <a:off x="7380312" y="2384896"/>
            <a:ext cx="108000" cy="10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2" name="直線接點 141"/>
          <p:cNvCxnSpPr/>
          <p:nvPr/>
        </p:nvCxnSpPr>
        <p:spPr>
          <a:xfrm rot="5400000">
            <a:off x="2331368" y="4257103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接點 142"/>
          <p:cNvCxnSpPr/>
          <p:nvPr/>
        </p:nvCxnSpPr>
        <p:spPr>
          <a:xfrm rot="5400000">
            <a:off x="2115344" y="4473127"/>
            <a:ext cx="216024" cy="21602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橢圓 143"/>
          <p:cNvSpPr/>
          <p:nvPr/>
        </p:nvSpPr>
        <p:spPr>
          <a:xfrm>
            <a:off x="2511400" y="4185095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5" name="橢圓 144"/>
          <p:cNvSpPr/>
          <p:nvPr/>
        </p:nvSpPr>
        <p:spPr>
          <a:xfrm>
            <a:off x="2079352" y="461714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6" name="直線接點 145"/>
          <p:cNvCxnSpPr/>
          <p:nvPr/>
        </p:nvCxnSpPr>
        <p:spPr>
          <a:xfrm>
            <a:off x="2331368" y="4473127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接點 146"/>
          <p:cNvCxnSpPr/>
          <p:nvPr/>
        </p:nvCxnSpPr>
        <p:spPr>
          <a:xfrm>
            <a:off x="1971328" y="4473127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橢圓 147"/>
          <p:cNvSpPr/>
          <p:nvPr/>
        </p:nvSpPr>
        <p:spPr>
          <a:xfrm>
            <a:off x="2663800" y="4437135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9" name="橢圓 148"/>
          <p:cNvSpPr/>
          <p:nvPr/>
        </p:nvSpPr>
        <p:spPr>
          <a:xfrm>
            <a:off x="1863328" y="4401119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1" name="等腰三角形 150"/>
          <p:cNvSpPr/>
          <p:nvPr/>
        </p:nvSpPr>
        <p:spPr>
          <a:xfrm>
            <a:off x="4936008" y="640068"/>
            <a:ext cx="216024" cy="216024"/>
          </a:xfrm>
          <a:prstGeom prst="triangl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2" name="群組 151"/>
          <p:cNvGrpSpPr/>
          <p:nvPr/>
        </p:nvGrpSpPr>
        <p:grpSpPr>
          <a:xfrm>
            <a:off x="6143636" y="568630"/>
            <a:ext cx="360040" cy="360040"/>
            <a:chOff x="2597200" y="2162473"/>
            <a:chExt cx="360040" cy="360040"/>
          </a:xfrm>
          <a:solidFill>
            <a:schemeClr val="tx1"/>
          </a:solidFill>
        </p:grpSpPr>
        <p:sp>
          <p:nvSpPr>
            <p:cNvPr id="154" name="等腰三角形 153"/>
            <p:cNvSpPr/>
            <p:nvPr/>
          </p:nvSpPr>
          <p:spPr>
            <a:xfrm>
              <a:off x="2669208" y="2234481"/>
              <a:ext cx="216024" cy="216024"/>
            </a:xfrm>
            <a:prstGeom prst="triangl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55" name="直線接點 154"/>
            <p:cNvCxnSpPr>
              <a:stCxn id="154" idx="0"/>
            </p:cNvCxnSpPr>
            <p:nvPr/>
          </p:nvCxnSpPr>
          <p:spPr>
            <a:xfrm rot="16200000" flipV="1">
              <a:off x="2723214" y="2180475"/>
              <a:ext cx="72008" cy="36004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接點 155"/>
            <p:cNvCxnSpPr>
              <a:stCxn id="154" idx="2"/>
            </p:cNvCxnSpPr>
            <p:nvPr/>
          </p:nvCxnSpPr>
          <p:spPr>
            <a:xfrm rot="5400000">
              <a:off x="2597200" y="2450505"/>
              <a:ext cx="72008" cy="72008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接點 156"/>
            <p:cNvCxnSpPr>
              <a:stCxn id="154" idx="4"/>
            </p:cNvCxnSpPr>
            <p:nvPr/>
          </p:nvCxnSpPr>
          <p:spPr>
            <a:xfrm rot="16200000" flipH="1">
              <a:off x="2921236" y="2414501"/>
              <a:ext cx="0" cy="72008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群組 193"/>
          <p:cNvGrpSpPr/>
          <p:nvPr/>
        </p:nvGrpSpPr>
        <p:grpSpPr>
          <a:xfrm>
            <a:off x="7429520" y="565780"/>
            <a:ext cx="360040" cy="360040"/>
            <a:chOff x="7429520" y="282878"/>
            <a:chExt cx="360040" cy="360040"/>
          </a:xfrm>
        </p:grpSpPr>
        <p:sp>
          <p:nvSpPr>
            <p:cNvPr id="160" name="等腰三角形 159"/>
            <p:cNvSpPr/>
            <p:nvPr/>
          </p:nvSpPr>
          <p:spPr>
            <a:xfrm>
              <a:off x="7501528" y="354886"/>
              <a:ext cx="216024" cy="216024"/>
            </a:xfrm>
            <a:prstGeom prst="triangl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1" name="直線接點 160"/>
            <p:cNvCxnSpPr>
              <a:stCxn id="160" idx="0"/>
            </p:cNvCxnSpPr>
            <p:nvPr/>
          </p:nvCxnSpPr>
          <p:spPr>
            <a:xfrm rot="5400000" flipH="1" flipV="1">
              <a:off x="7591538" y="300880"/>
              <a:ext cx="72008" cy="36004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接點 161"/>
            <p:cNvCxnSpPr>
              <a:stCxn id="160" idx="2"/>
            </p:cNvCxnSpPr>
            <p:nvPr/>
          </p:nvCxnSpPr>
          <p:spPr>
            <a:xfrm rot="5400000">
              <a:off x="7465524" y="534906"/>
              <a:ext cx="0" cy="7200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接點 162"/>
            <p:cNvCxnSpPr>
              <a:stCxn id="160" idx="4"/>
            </p:cNvCxnSpPr>
            <p:nvPr/>
          </p:nvCxnSpPr>
          <p:spPr>
            <a:xfrm rot="16200000" flipH="1">
              <a:off x="7717552" y="570910"/>
              <a:ext cx="72008" cy="7200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矩形 167"/>
          <p:cNvSpPr/>
          <p:nvPr/>
        </p:nvSpPr>
        <p:spPr>
          <a:xfrm>
            <a:off x="2214546" y="3925076"/>
            <a:ext cx="216024" cy="216024"/>
          </a:xfrm>
          <a:prstGeom prst="rect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82" name="群組 181"/>
          <p:cNvGrpSpPr/>
          <p:nvPr/>
        </p:nvGrpSpPr>
        <p:grpSpPr>
          <a:xfrm>
            <a:off x="3425002" y="3782200"/>
            <a:ext cx="504056" cy="504056"/>
            <a:chOff x="7789560" y="4290246"/>
            <a:chExt cx="504056" cy="504056"/>
          </a:xfrm>
          <a:solidFill>
            <a:schemeClr val="tx1"/>
          </a:solidFill>
        </p:grpSpPr>
        <p:sp>
          <p:nvSpPr>
            <p:cNvPr id="169" name="矩形 168"/>
            <p:cNvSpPr/>
            <p:nvPr/>
          </p:nvSpPr>
          <p:spPr>
            <a:xfrm>
              <a:off x="7933576" y="4434262"/>
              <a:ext cx="216024" cy="216024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2" name="直線接點 171"/>
            <p:cNvCxnSpPr/>
            <p:nvPr/>
          </p:nvCxnSpPr>
          <p:spPr>
            <a:xfrm rot="5400000">
              <a:off x="8077592" y="4362254"/>
              <a:ext cx="144016" cy="0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接點 172"/>
            <p:cNvCxnSpPr/>
            <p:nvPr/>
          </p:nvCxnSpPr>
          <p:spPr>
            <a:xfrm rot="5400000">
              <a:off x="7861568" y="4722294"/>
              <a:ext cx="144016" cy="0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接點 173"/>
            <p:cNvCxnSpPr>
              <a:endCxn id="169" idx="0"/>
            </p:cNvCxnSpPr>
            <p:nvPr/>
          </p:nvCxnSpPr>
          <p:spPr>
            <a:xfrm>
              <a:off x="7789560" y="4434262"/>
              <a:ext cx="252028" cy="0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接點 174"/>
            <p:cNvCxnSpPr/>
            <p:nvPr/>
          </p:nvCxnSpPr>
          <p:spPr>
            <a:xfrm>
              <a:off x="8041588" y="4650286"/>
              <a:ext cx="252028" cy="0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群組 182"/>
          <p:cNvGrpSpPr/>
          <p:nvPr/>
        </p:nvGrpSpPr>
        <p:grpSpPr>
          <a:xfrm>
            <a:off x="6000760" y="3744369"/>
            <a:ext cx="468052" cy="504056"/>
            <a:chOff x="8858280" y="4290246"/>
            <a:chExt cx="468052" cy="504056"/>
          </a:xfrm>
          <a:solidFill>
            <a:schemeClr val="tx1"/>
          </a:solidFill>
        </p:grpSpPr>
        <p:sp>
          <p:nvSpPr>
            <p:cNvPr id="171" name="矩形 170"/>
            <p:cNvSpPr/>
            <p:nvPr/>
          </p:nvSpPr>
          <p:spPr>
            <a:xfrm>
              <a:off x="8966292" y="4434262"/>
              <a:ext cx="216024" cy="216024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6" name="直線接點 175"/>
            <p:cNvCxnSpPr/>
            <p:nvPr/>
          </p:nvCxnSpPr>
          <p:spPr>
            <a:xfrm rot="5400000">
              <a:off x="9110308" y="4722294"/>
              <a:ext cx="144016" cy="0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接點 176"/>
            <p:cNvCxnSpPr/>
            <p:nvPr/>
          </p:nvCxnSpPr>
          <p:spPr>
            <a:xfrm>
              <a:off x="8858280" y="4650286"/>
              <a:ext cx="252028" cy="0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接點 177"/>
            <p:cNvCxnSpPr/>
            <p:nvPr/>
          </p:nvCxnSpPr>
          <p:spPr>
            <a:xfrm>
              <a:off x="9074304" y="4434262"/>
              <a:ext cx="252028" cy="0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接點 178"/>
            <p:cNvCxnSpPr/>
            <p:nvPr/>
          </p:nvCxnSpPr>
          <p:spPr>
            <a:xfrm rot="5400000">
              <a:off x="8894284" y="4362254"/>
              <a:ext cx="144016" cy="0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群組 194"/>
          <p:cNvGrpSpPr/>
          <p:nvPr/>
        </p:nvGrpSpPr>
        <p:grpSpPr>
          <a:xfrm>
            <a:off x="4643438" y="3887245"/>
            <a:ext cx="504056" cy="216024"/>
            <a:chOff x="4710886" y="3429000"/>
            <a:chExt cx="504056" cy="216024"/>
          </a:xfrm>
          <a:solidFill>
            <a:schemeClr val="tx1"/>
          </a:solidFill>
        </p:grpSpPr>
        <p:sp>
          <p:nvSpPr>
            <p:cNvPr id="170" name="矩形 169"/>
            <p:cNvSpPr/>
            <p:nvPr/>
          </p:nvSpPr>
          <p:spPr>
            <a:xfrm>
              <a:off x="4854902" y="3429000"/>
              <a:ext cx="216024" cy="216024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0" name="直線接點 179"/>
            <p:cNvCxnSpPr/>
            <p:nvPr/>
          </p:nvCxnSpPr>
          <p:spPr>
            <a:xfrm>
              <a:off x="4710886" y="3429000"/>
              <a:ext cx="252028" cy="0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接點 180"/>
            <p:cNvCxnSpPr/>
            <p:nvPr/>
          </p:nvCxnSpPr>
          <p:spPr>
            <a:xfrm>
              <a:off x="4962914" y="3645024"/>
              <a:ext cx="252028" cy="0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橢圓 184"/>
          <p:cNvSpPr/>
          <p:nvPr/>
        </p:nvSpPr>
        <p:spPr>
          <a:xfrm>
            <a:off x="1071538" y="852672"/>
            <a:ext cx="72008" cy="288032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92" name="群組 191"/>
          <p:cNvGrpSpPr/>
          <p:nvPr/>
        </p:nvGrpSpPr>
        <p:grpSpPr>
          <a:xfrm>
            <a:off x="2428290" y="709796"/>
            <a:ext cx="72008" cy="576064"/>
            <a:chOff x="2428290" y="364576"/>
            <a:chExt cx="72008" cy="576064"/>
          </a:xfrm>
          <a:solidFill>
            <a:schemeClr val="tx1"/>
          </a:solidFill>
        </p:grpSpPr>
        <p:sp>
          <p:nvSpPr>
            <p:cNvPr id="188" name="橢圓 187"/>
            <p:cNvSpPr/>
            <p:nvPr/>
          </p:nvSpPr>
          <p:spPr>
            <a:xfrm>
              <a:off x="2428290" y="508592"/>
              <a:ext cx="72008" cy="288032"/>
            </a:xfrm>
            <a:prstGeom prst="ellips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9" name="直線接點 188"/>
            <p:cNvCxnSpPr>
              <a:endCxn id="188" idx="0"/>
            </p:cNvCxnSpPr>
            <p:nvPr/>
          </p:nvCxnSpPr>
          <p:spPr>
            <a:xfrm rot="5400000">
              <a:off x="2410288" y="418582"/>
              <a:ext cx="144016" cy="36004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接點 189"/>
            <p:cNvCxnSpPr/>
            <p:nvPr/>
          </p:nvCxnSpPr>
          <p:spPr>
            <a:xfrm rot="5400000">
              <a:off x="2374284" y="850630"/>
              <a:ext cx="144016" cy="36004"/>
            </a:xfrm>
            <a:prstGeom prst="line">
              <a:avLst/>
            </a:prstGeom>
            <a:grpFill/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單箭頭接點 11"/>
          <p:cNvCxnSpPr/>
          <p:nvPr/>
        </p:nvCxnSpPr>
        <p:spPr>
          <a:xfrm flipV="1">
            <a:off x="2987824" y="1720984"/>
            <a:ext cx="0" cy="70560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8388424" y="1412775"/>
            <a:ext cx="0" cy="1296145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 flipV="1">
            <a:off x="7164288" y="4430737"/>
            <a:ext cx="0" cy="148252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774954"/>
              </p:ext>
            </p:extLst>
          </p:nvPr>
        </p:nvGraphicFramePr>
        <p:xfrm>
          <a:off x="3165523" y="1916061"/>
          <a:ext cx="2206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Equation" r:id="rId3" imgW="88746" imgH="152136" progId="Equation.3">
                  <p:embed/>
                </p:oleObj>
              </mc:Choice>
              <mc:Fallback>
                <p:oleObj name="Equation" r:id="rId3" imgW="88746" imgH="1521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523" y="1916061"/>
                        <a:ext cx="22066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724133"/>
              </p:ext>
            </p:extLst>
          </p:nvPr>
        </p:nvGraphicFramePr>
        <p:xfrm>
          <a:off x="7332890" y="5033094"/>
          <a:ext cx="2206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Equation" r:id="rId5" imgW="88746" imgH="152136" progId="Equation.3">
                  <p:embed/>
                </p:oleObj>
              </mc:Choice>
              <mc:Fallback>
                <p:oleObj name="Equation" r:id="rId5" imgW="88746" imgH="1521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2890" y="5033094"/>
                        <a:ext cx="22066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439841"/>
              </p:ext>
            </p:extLst>
          </p:nvPr>
        </p:nvGraphicFramePr>
        <p:xfrm>
          <a:off x="8455794" y="1867143"/>
          <a:ext cx="2206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Equation" r:id="rId6" imgW="88746" imgH="152136" progId="Equation.3">
                  <p:embed/>
                </p:oleObj>
              </mc:Choice>
              <mc:Fallback>
                <p:oleObj name="Equation" r:id="rId6" imgW="88746" imgH="1521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5794" y="1867143"/>
                        <a:ext cx="22066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12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20" grpId="0" animBg="1"/>
      <p:bldP spid="21" grpId="0" animBg="1"/>
      <p:bldP spid="25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50" grpId="0" animBg="1"/>
      <p:bldP spid="52" grpId="0" animBg="1"/>
      <p:bldP spid="54" grpId="0" animBg="1"/>
      <p:bldP spid="56" grpId="0" animBg="1"/>
      <p:bldP spid="58" grpId="0" animBg="1"/>
      <p:bldP spid="59" grpId="0"/>
      <p:bldP spid="60" grpId="0"/>
      <p:bldP spid="70" grpId="0" animBg="1"/>
      <p:bldP spid="71" grpId="0" animBg="1"/>
      <p:bldP spid="73" grpId="0" animBg="1"/>
      <p:bldP spid="75" grpId="0" animBg="1"/>
      <p:bldP spid="77" grpId="0" animBg="1"/>
      <p:bldP spid="95" grpId="0"/>
      <p:bldP spid="96" grpId="0"/>
      <p:bldP spid="97" grpId="0"/>
      <p:bldP spid="110" grpId="0" animBg="1"/>
      <p:bldP spid="112" grpId="0" animBg="1"/>
      <p:bldP spid="114" grpId="0" animBg="1"/>
      <p:bldP spid="122" grpId="0" animBg="1"/>
      <p:bldP spid="124" grpId="0" animBg="1"/>
      <p:bldP spid="126" grpId="0" animBg="1"/>
      <p:bldP spid="128" grpId="0" animBg="1"/>
      <p:bldP spid="130" grpId="0" animBg="1"/>
      <p:bldP spid="132" grpId="0" animBg="1"/>
      <p:bldP spid="134" grpId="0" animBg="1"/>
      <p:bldP spid="136" grpId="0" animBg="1"/>
      <p:bldP spid="116" grpId="0" animBg="1"/>
      <p:bldP spid="117" grpId="0" animBg="1"/>
      <p:bldP spid="119" grpId="0" animBg="1"/>
      <p:bldP spid="137" grpId="0" animBg="1"/>
      <p:bldP spid="139" grpId="0" animBg="1"/>
      <p:bldP spid="141" grpId="0" animBg="1"/>
      <p:bldP spid="144" grpId="0" animBg="1"/>
      <p:bldP spid="145" grpId="0" animBg="1"/>
      <p:bldP spid="148" grpId="0" animBg="1"/>
      <p:bldP spid="149" grpId="0" animBg="1"/>
      <p:bldP spid="1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95736" y="518191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491880" y="518191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788024" y="518191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075070" y="518191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371214" y="518191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直線接點 7"/>
          <p:cNvCxnSpPr/>
          <p:nvPr/>
        </p:nvCxnSpPr>
        <p:spPr>
          <a:xfrm rot="5400000">
            <a:off x="-468560" y="3501008"/>
            <a:ext cx="3024336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字方塊 77"/>
          <p:cNvSpPr txBox="1"/>
          <p:nvPr/>
        </p:nvSpPr>
        <p:spPr>
          <a:xfrm>
            <a:off x="899592" y="518191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直線接點 81"/>
          <p:cNvCxnSpPr/>
          <p:nvPr/>
        </p:nvCxnSpPr>
        <p:spPr>
          <a:xfrm>
            <a:off x="539552" y="2204864"/>
            <a:ext cx="73448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>
            <a:off x="539552" y="2636912"/>
            <a:ext cx="73448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接點 84"/>
          <p:cNvCxnSpPr/>
          <p:nvPr/>
        </p:nvCxnSpPr>
        <p:spPr>
          <a:xfrm>
            <a:off x="539552" y="3068960"/>
            <a:ext cx="7344816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接點 88"/>
          <p:cNvCxnSpPr/>
          <p:nvPr/>
        </p:nvCxnSpPr>
        <p:spPr>
          <a:xfrm>
            <a:off x="611560" y="3501008"/>
            <a:ext cx="7272808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接點 90"/>
          <p:cNvCxnSpPr/>
          <p:nvPr/>
        </p:nvCxnSpPr>
        <p:spPr>
          <a:xfrm>
            <a:off x="683568" y="3933056"/>
            <a:ext cx="7200800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接點 92"/>
          <p:cNvCxnSpPr/>
          <p:nvPr/>
        </p:nvCxnSpPr>
        <p:spPr>
          <a:xfrm>
            <a:off x="611560" y="4365104"/>
            <a:ext cx="7272808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>
            <a:off x="611560" y="4797152"/>
            <a:ext cx="7272808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/>
          <p:nvPr/>
        </p:nvCxnSpPr>
        <p:spPr>
          <a:xfrm rot="5400000">
            <a:off x="899592" y="3501008"/>
            <a:ext cx="3024336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接點 118"/>
          <p:cNvCxnSpPr/>
          <p:nvPr/>
        </p:nvCxnSpPr>
        <p:spPr>
          <a:xfrm rot="5400000">
            <a:off x="2267743" y="3501008"/>
            <a:ext cx="3024336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接點 119"/>
          <p:cNvCxnSpPr/>
          <p:nvPr/>
        </p:nvCxnSpPr>
        <p:spPr>
          <a:xfrm rot="5400000">
            <a:off x="3491880" y="3501008"/>
            <a:ext cx="3024336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接點 120"/>
          <p:cNvCxnSpPr/>
          <p:nvPr/>
        </p:nvCxnSpPr>
        <p:spPr>
          <a:xfrm rot="5400000">
            <a:off x="4788023" y="3501008"/>
            <a:ext cx="3024336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/>
          <p:nvPr/>
        </p:nvCxnSpPr>
        <p:spPr>
          <a:xfrm rot="5400000">
            <a:off x="6084167" y="3501008"/>
            <a:ext cx="3024336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接點 123"/>
          <p:cNvCxnSpPr/>
          <p:nvPr/>
        </p:nvCxnSpPr>
        <p:spPr>
          <a:xfrm flipV="1">
            <a:off x="755576" y="2060848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接點 125"/>
          <p:cNvCxnSpPr/>
          <p:nvPr/>
        </p:nvCxnSpPr>
        <p:spPr>
          <a:xfrm>
            <a:off x="683568" y="2204864"/>
            <a:ext cx="792088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接點 127"/>
          <p:cNvCxnSpPr/>
          <p:nvPr/>
        </p:nvCxnSpPr>
        <p:spPr>
          <a:xfrm>
            <a:off x="755576" y="2060848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橢圓 132"/>
          <p:cNvSpPr/>
          <p:nvPr/>
        </p:nvSpPr>
        <p:spPr>
          <a:xfrm>
            <a:off x="1259632" y="227687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1" name="橢圓 140"/>
          <p:cNvSpPr/>
          <p:nvPr/>
        </p:nvSpPr>
        <p:spPr>
          <a:xfrm>
            <a:off x="1412032" y="21328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2" name="橢圓 141"/>
          <p:cNvSpPr/>
          <p:nvPr/>
        </p:nvSpPr>
        <p:spPr>
          <a:xfrm>
            <a:off x="1259632" y="1988840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3" name="橢圓 142"/>
          <p:cNvSpPr/>
          <p:nvPr/>
        </p:nvSpPr>
        <p:spPr>
          <a:xfrm>
            <a:off x="719584" y="227687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4" name="橢圓 143"/>
          <p:cNvSpPr/>
          <p:nvPr/>
        </p:nvSpPr>
        <p:spPr>
          <a:xfrm>
            <a:off x="683568" y="195284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5" name="橢圓 144"/>
          <p:cNvSpPr/>
          <p:nvPr/>
        </p:nvSpPr>
        <p:spPr>
          <a:xfrm>
            <a:off x="575568" y="21328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0" name="直線接點 149"/>
          <p:cNvCxnSpPr/>
          <p:nvPr/>
        </p:nvCxnSpPr>
        <p:spPr>
          <a:xfrm>
            <a:off x="2411760" y="2204864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橢圓 150"/>
          <p:cNvSpPr/>
          <p:nvPr/>
        </p:nvSpPr>
        <p:spPr>
          <a:xfrm>
            <a:off x="2735808" y="21328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3" name="直線接點 152"/>
          <p:cNvCxnSpPr>
            <a:endCxn id="154" idx="1"/>
          </p:cNvCxnSpPr>
          <p:nvPr/>
        </p:nvCxnSpPr>
        <p:spPr>
          <a:xfrm>
            <a:off x="2411760" y="2636912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橢圓 153"/>
          <p:cNvSpPr/>
          <p:nvPr/>
        </p:nvSpPr>
        <p:spPr>
          <a:xfrm>
            <a:off x="2699792" y="274493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6" name="直線接點 155"/>
          <p:cNvCxnSpPr>
            <a:endCxn id="157" idx="7"/>
          </p:cNvCxnSpPr>
          <p:nvPr/>
        </p:nvCxnSpPr>
        <p:spPr>
          <a:xfrm rot="10800000" flipV="1">
            <a:off x="2179920" y="3068960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橢圓 156"/>
          <p:cNvSpPr/>
          <p:nvPr/>
        </p:nvSpPr>
        <p:spPr>
          <a:xfrm>
            <a:off x="2087736" y="321297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9" name="直線接點 158"/>
          <p:cNvCxnSpPr/>
          <p:nvPr/>
        </p:nvCxnSpPr>
        <p:spPr>
          <a:xfrm rot="10800000">
            <a:off x="2051720" y="3501008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橢圓 159"/>
          <p:cNvSpPr/>
          <p:nvPr/>
        </p:nvSpPr>
        <p:spPr>
          <a:xfrm>
            <a:off x="1943720" y="346501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5" name="直線接點 164"/>
          <p:cNvCxnSpPr/>
          <p:nvPr/>
        </p:nvCxnSpPr>
        <p:spPr>
          <a:xfrm>
            <a:off x="2123728" y="3789040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橢圓 165"/>
          <p:cNvSpPr/>
          <p:nvPr/>
        </p:nvSpPr>
        <p:spPr>
          <a:xfrm>
            <a:off x="2087736" y="375304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7" name="直線接點 166"/>
          <p:cNvCxnSpPr/>
          <p:nvPr/>
        </p:nvCxnSpPr>
        <p:spPr>
          <a:xfrm rot="10800000" flipV="1">
            <a:off x="2411761" y="4205271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橢圓 167"/>
          <p:cNvSpPr/>
          <p:nvPr/>
        </p:nvSpPr>
        <p:spPr>
          <a:xfrm>
            <a:off x="2627784" y="411308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9" name="直線接點 168"/>
          <p:cNvCxnSpPr/>
          <p:nvPr/>
        </p:nvCxnSpPr>
        <p:spPr>
          <a:xfrm>
            <a:off x="2411760" y="4797152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橢圓 169"/>
          <p:cNvSpPr/>
          <p:nvPr/>
        </p:nvSpPr>
        <p:spPr>
          <a:xfrm>
            <a:off x="2735808" y="472514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1" name="直線接點 170"/>
          <p:cNvCxnSpPr/>
          <p:nvPr/>
        </p:nvCxnSpPr>
        <p:spPr>
          <a:xfrm>
            <a:off x="3779912" y="4797152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橢圓 171"/>
          <p:cNvSpPr/>
          <p:nvPr/>
        </p:nvSpPr>
        <p:spPr>
          <a:xfrm>
            <a:off x="4103960" y="472514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3" name="直線接點 172"/>
          <p:cNvCxnSpPr/>
          <p:nvPr/>
        </p:nvCxnSpPr>
        <p:spPr>
          <a:xfrm>
            <a:off x="3419872" y="4797152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橢圓 173"/>
          <p:cNvSpPr/>
          <p:nvPr/>
        </p:nvSpPr>
        <p:spPr>
          <a:xfrm>
            <a:off x="3383880" y="472514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5" name="直線接點 174"/>
          <p:cNvCxnSpPr/>
          <p:nvPr/>
        </p:nvCxnSpPr>
        <p:spPr>
          <a:xfrm rot="10800000" flipV="1">
            <a:off x="3779913" y="3773223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接點 175"/>
          <p:cNvCxnSpPr/>
          <p:nvPr/>
        </p:nvCxnSpPr>
        <p:spPr>
          <a:xfrm rot="10800000" flipV="1">
            <a:off x="3548072" y="3933056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橢圓 176"/>
          <p:cNvSpPr/>
          <p:nvPr/>
        </p:nvSpPr>
        <p:spPr>
          <a:xfrm>
            <a:off x="3491880" y="4041080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8" name="橢圓 177"/>
          <p:cNvSpPr/>
          <p:nvPr/>
        </p:nvSpPr>
        <p:spPr>
          <a:xfrm>
            <a:off x="3923928" y="371703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9" name="直線接點 178"/>
          <p:cNvCxnSpPr/>
          <p:nvPr/>
        </p:nvCxnSpPr>
        <p:spPr>
          <a:xfrm>
            <a:off x="3779912" y="3068960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接點 179"/>
          <p:cNvCxnSpPr/>
          <p:nvPr/>
        </p:nvCxnSpPr>
        <p:spPr>
          <a:xfrm>
            <a:off x="3476064" y="2945120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橢圓 180"/>
          <p:cNvSpPr/>
          <p:nvPr/>
        </p:nvSpPr>
        <p:spPr>
          <a:xfrm>
            <a:off x="3419872" y="288895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2" name="橢圓 181"/>
          <p:cNvSpPr/>
          <p:nvPr/>
        </p:nvSpPr>
        <p:spPr>
          <a:xfrm>
            <a:off x="3995936" y="314096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3" name="直線接點 182"/>
          <p:cNvCxnSpPr/>
          <p:nvPr/>
        </p:nvCxnSpPr>
        <p:spPr>
          <a:xfrm>
            <a:off x="3779912" y="2204864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橢圓 183"/>
          <p:cNvSpPr/>
          <p:nvPr/>
        </p:nvSpPr>
        <p:spPr>
          <a:xfrm>
            <a:off x="4103960" y="21328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5" name="直線接點 184"/>
          <p:cNvCxnSpPr/>
          <p:nvPr/>
        </p:nvCxnSpPr>
        <p:spPr>
          <a:xfrm>
            <a:off x="3419872" y="2204864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橢圓 185"/>
          <p:cNvSpPr/>
          <p:nvPr/>
        </p:nvSpPr>
        <p:spPr>
          <a:xfrm>
            <a:off x="3383880" y="21328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7" name="直線接點 186"/>
          <p:cNvCxnSpPr/>
          <p:nvPr/>
        </p:nvCxnSpPr>
        <p:spPr>
          <a:xfrm>
            <a:off x="6300192" y="4797152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橢圓 187"/>
          <p:cNvSpPr/>
          <p:nvPr/>
        </p:nvSpPr>
        <p:spPr>
          <a:xfrm>
            <a:off x="6624240" y="472514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9" name="直線接點 188"/>
          <p:cNvCxnSpPr/>
          <p:nvPr/>
        </p:nvCxnSpPr>
        <p:spPr>
          <a:xfrm>
            <a:off x="5940152" y="4797152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橢圓 189"/>
          <p:cNvSpPr/>
          <p:nvPr/>
        </p:nvSpPr>
        <p:spPr>
          <a:xfrm>
            <a:off x="5904160" y="472514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1" name="直線接點 190"/>
          <p:cNvCxnSpPr/>
          <p:nvPr/>
        </p:nvCxnSpPr>
        <p:spPr>
          <a:xfrm>
            <a:off x="6300192" y="2204864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橢圓 191"/>
          <p:cNvSpPr/>
          <p:nvPr/>
        </p:nvSpPr>
        <p:spPr>
          <a:xfrm>
            <a:off x="6624240" y="21328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3" name="直線接點 192"/>
          <p:cNvCxnSpPr/>
          <p:nvPr/>
        </p:nvCxnSpPr>
        <p:spPr>
          <a:xfrm>
            <a:off x="5940152" y="2204864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橢圓 193"/>
          <p:cNvSpPr/>
          <p:nvPr/>
        </p:nvSpPr>
        <p:spPr>
          <a:xfrm>
            <a:off x="5904160" y="21328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5" name="直線接點 194"/>
          <p:cNvCxnSpPr/>
          <p:nvPr/>
        </p:nvCxnSpPr>
        <p:spPr>
          <a:xfrm rot="10800000" flipV="1">
            <a:off x="6300193" y="2909127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 rot="10800000" flipV="1">
            <a:off x="6068352" y="3068960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橢圓 196"/>
          <p:cNvSpPr/>
          <p:nvPr/>
        </p:nvSpPr>
        <p:spPr>
          <a:xfrm>
            <a:off x="6012160" y="317698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8" name="橢圓 197"/>
          <p:cNvSpPr/>
          <p:nvPr/>
        </p:nvSpPr>
        <p:spPr>
          <a:xfrm>
            <a:off x="6444208" y="285293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9" name="直線接點 198"/>
          <p:cNvCxnSpPr/>
          <p:nvPr/>
        </p:nvCxnSpPr>
        <p:spPr>
          <a:xfrm>
            <a:off x="6336208" y="3969072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接點 199"/>
          <p:cNvCxnSpPr/>
          <p:nvPr/>
        </p:nvCxnSpPr>
        <p:spPr>
          <a:xfrm>
            <a:off x="6032360" y="3845232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橢圓 200"/>
          <p:cNvSpPr/>
          <p:nvPr/>
        </p:nvSpPr>
        <p:spPr>
          <a:xfrm>
            <a:off x="5976168" y="378906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2" name="橢圓 201"/>
          <p:cNvSpPr/>
          <p:nvPr/>
        </p:nvSpPr>
        <p:spPr>
          <a:xfrm>
            <a:off x="6552232" y="4041080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3" name="直線接點 202"/>
          <p:cNvCxnSpPr/>
          <p:nvPr/>
        </p:nvCxnSpPr>
        <p:spPr>
          <a:xfrm rot="10800000" flipV="1">
            <a:off x="5004048" y="3341175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橢圓 203"/>
          <p:cNvSpPr/>
          <p:nvPr/>
        </p:nvSpPr>
        <p:spPr>
          <a:xfrm>
            <a:off x="5148063" y="328498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5" name="直線接點 204"/>
          <p:cNvCxnSpPr/>
          <p:nvPr/>
        </p:nvCxnSpPr>
        <p:spPr>
          <a:xfrm>
            <a:off x="5004048" y="3501008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橢圓 205"/>
          <p:cNvSpPr/>
          <p:nvPr/>
        </p:nvSpPr>
        <p:spPr>
          <a:xfrm>
            <a:off x="5220072" y="357301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7" name="直線接點 206"/>
          <p:cNvCxnSpPr/>
          <p:nvPr/>
        </p:nvCxnSpPr>
        <p:spPr>
          <a:xfrm>
            <a:off x="4644008" y="3501008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橢圓 207"/>
          <p:cNvSpPr/>
          <p:nvPr/>
        </p:nvSpPr>
        <p:spPr>
          <a:xfrm>
            <a:off x="4608016" y="3429000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9" name="直線接點 208"/>
          <p:cNvCxnSpPr/>
          <p:nvPr/>
        </p:nvCxnSpPr>
        <p:spPr>
          <a:xfrm>
            <a:off x="4700200" y="2081024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橢圓 209"/>
          <p:cNvSpPr/>
          <p:nvPr/>
        </p:nvSpPr>
        <p:spPr>
          <a:xfrm>
            <a:off x="4644008" y="20248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1" name="直線接點 210"/>
          <p:cNvCxnSpPr/>
          <p:nvPr/>
        </p:nvCxnSpPr>
        <p:spPr>
          <a:xfrm>
            <a:off x="5004048" y="2204864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橢圓 211"/>
          <p:cNvSpPr/>
          <p:nvPr/>
        </p:nvSpPr>
        <p:spPr>
          <a:xfrm>
            <a:off x="5328096" y="21328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3" name="直線接點 212"/>
          <p:cNvCxnSpPr/>
          <p:nvPr/>
        </p:nvCxnSpPr>
        <p:spPr>
          <a:xfrm rot="10800000" flipV="1">
            <a:off x="4772208" y="2204865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橢圓 213"/>
          <p:cNvSpPr/>
          <p:nvPr/>
        </p:nvSpPr>
        <p:spPr>
          <a:xfrm>
            <a:off x="4716016" y="2312889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5" name="直線接點 214"/>
          <p:cNvCxnSpPr/>
          <p:nvPr/>
        </p:nvCxnSpPr>
        <p:spPr>
          <a:xfrm>
            <a:off x="4700200" y="4673311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橢圓 215"/>
          <p:cNvSpPr/>
          <p:nvPr/>
        </p:nvSpPr>
        <p:spPr>
          <a:xfrm>
            <a:off x="4644008" y="4617143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7" name="直線接點 216"/>
          <p:cNvCxnSpPr/>
          <p:nvPr/>
        </p:nvCxnSpPr>
        <p:spPr>
          <a:xfrm>
            <a:off x="5004048" y="4797151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橢圓 217"/>
          <p:cNvSpPr/>
          <p:nvPr/>
        </p:nvSpPr>
        <p:spPr>
          <a:xfrm>
            <a:off x="5328096" y="4725143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9" name="直線接點 218"/>
          <p:cNvCxnSpPr/>
          <p:nvPr/>
        </p:nvCxnSpPr>
        <p:spPr>
          <a:xfrm rot="10800000" flipV="1">
            <a:off x="4772208" y="4797152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橢圓 219"/>
          <p:cNvSpPr/>
          <p:nvPr/>
        </p:nvSpPr>
        <p:spPr>
          <a:xfrm>
            <a:off x="4716016" y="490517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1" name="直線接點 220"/>
          <p:cNvCxnSpPr/>
          <p:nvPr/>
        </p:nvCxnSpPr>
        <p:spPr>
          <a:xfrm>
            <a:off x="7596336" y="2204864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橢圓 221"/>
          <p:cNvSpPr/>
          <p:nvPr/>
        </p:nvSpPr>
        <p:spPr>
          <a:xfrm>
            <a:off x="7920384" y="213285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3" name="直線接點 222"/>
          <p:cNvCxnSpPr/>
          <p:nvPr/>
        </p:nvCxnSpPr>
        <p:spPr>
          <a:xfrm>
            <a:off x="7596336" y="4797152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橢圓 223"/>
          <p:cNvSpPr/>
          <p:nvPr/>
        </p:nvSpPr>
        <p:spPr>
          <a:xfrm>
            <a:off x="7920384" y="472514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5" name="直線接點 224"/>
          <p:cNvCxnSpPr>
            <a:endCxn id="226" idx="1"/>
          </p:cNvCxnSpPr>
          <p:nvPr/>
        </p:nvCxnSpPr>
        <p:spPr>
          <a:xfrm>
            <a:off x="7596336" y="4365104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橢圓 225"/>
          <p:cNvSpPr/>
          <p:nvPr/>
        </p:nvSpPr>
        <p:spPr>
          <a:xfrm>
            <a:off x="7884368" y="447312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7" name="直線接點 226"/>
          <p:cNvCxnSpPr>
            <a:endCxn id="228" idx="7"/>
          </p:cNvCxnSpPr>
          <p:nvPr/>
        </p:nvCxnSpPr>
        <p:spPr>
          <a:xfrm rot="10800000" flipV="1">
            <a:off x="7364496" y="3933056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橢圓 227"/>
          <p:cNvSpPr/>
          <p:nvPr/>
        </p:nvSpPr>
        <p:spPr>
          <a:xfrm>
            <a:off x="7272312" y="407707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9" name="直線接點 228"/>
          <p:cNvCxnSpPr/>
          <p:nvPr/>
        </p:nvCxnSpPr>
        <p:spPr>
          <a:xfrm rot="10800000">
            <a:off x="7236296" y="3501008"/>
            <a:ext cx="360040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橢圓 229"/>
          <p:cNvSpPr/>
          <p:nvPr/>
        </p:nvSpPr>
        <p:spPr>
          <a:xfrm>
            <a:off x="7128296" y="346501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1" name="直線接點 230"/>
          <p:cNvCxnSpPr/>
          <p:nvPr/>
        </p:nvCxnSpPr>
        <p:spPr>
          <a:xfrm>
            <a:off x="7292488" y="2945120"/>
            <a:ext cx="303848" cy="1238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橢圓 231"/>
          <p:cNvSpPr/>
          <p:nvPr/>
        </p:nvSpPr>
        <p:spPr>
          <a:xfrm>
            <a:off x="7256496" y="2909128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3" name="直線接點 232"/>
          <p:cNvCxnSpPr/>
          <p:nvPr/>
        </p:nvCxnSpPr>
        <p:spPr>
          <a:xfrm rot="10800000" flipV="1">
            <a:off x="7596336" y="2477080"/>
            <a:ext cx="231840" cy="1598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橢圓 233"/>
          <p:cNvSpPr/>
          <p:nvPr/>
        </p:nvSpPr>
        <p:spPr>
          <a:xfrm>
            <a:off x="7812359" y="2384897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9" name="直線接點 108"/>
          <p:cNvCxnSpPr/>
          <p:nvPr/>
        </p:nvCxnSpPr>
        <p:spPr>
          <a:xfrm flipV="1">
            <a:off x="751480" y="4676612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接點 109"/>
          <p:cNvCxnSpPr/>
          <p:nvPr/>
        </p:nvCxnSpPr>
        <p:spPr>
          <a:xfrm>
            <a:off x="679472" y="4820628"/>
            <a:ext cx="792088" cy="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接點 110"/>
          <p:cNvCxnSpPr/>
          <p:nvPr/>
        </p:nvCxnSpPr>
        <p:spPr>
          <a:xfrm>
            <a:off x="751480" y="4676612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橢圓 111"/>
          <p:cNvSpPr/>
          <p:nvPr/>
        </p:nvSpPr>
        <p:spPr>
          <a:xfrm>
            <a:off x="1255536" y="489263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橢圓 112"/>
          <p:cNvSpPr/>
          <p:nvPr/>
        </p:nvSpPr>
        <p:spPr>
          <a:xfrm>
            <a:off x="1407936" y="4748620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4" name="橢圓 113"/>
          <p:cNvSpPr/>
          <p:nvPr/>
        </p:nvSpPr>
        <p:spPr>
          <a:xfrm>
            <a:off x="1255536" y="4604604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5" name="橢圓 114"/>
          <p:cNvSpPr/>
          <p:nvPr/>
        </p:nvSpPr>
        <p:spPr>
          <a:xfrm>
            <a:off x="715488" y="4892636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6" name="橢圓 115"/>
          <p:cNvSpPr/>
          <p:nvPr/>
        </p:nvSpPr>
        <p:spPr>
          <a:xfrm>
            <a:off x="679472" y="4568612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7" name="橢圓 116"/>
          <p:cNvSpPr/>
          <p:nvPr/>
        </p:nvSpPr>
        <p:spPr>
          <a:xfrm>
            <a:off x="571472" y="4748620"/>
            <a:ext cx="108000" cy="108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3" name="Picture 14" descr="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253480"/>
            <a:ext cx="548640" cy="548640"/>
          </a:xfrm>
          <a:prstGeom prst="rect">
            <a:avLst/>
          </a:prstGeom>
          <a:noFill/>
        </p:spPr>
      </p:pic>
      <p:pic>
        <p:nvPicPr>
          <p:cNvPr id="129" name="Picture 18" descr="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1253480"/>
            <a:ext cx="746760" cy="746760"/>
          </a:xfrm>
          <a:prstGeom prst="rect">
            <a:avLst/>
          </a:prstGeom>
          <a:noFill/>
        </p:spPr>
      </p:pic>
      <p:grpSp>
        <p:nvGrpSpPr>
          <p:cNvPr id="135" name="群組 134"/>
          <p:cNvGrpSpPr/>
          <p:nvPr/>
        </p:nvGrpSpPr>
        <p:grpSpPr>
          <a:xfrm>
            <a:off x="4857752" y="1357298"/>
            <a:ext cx="265176" cy="428627"/>
            <a:chOff x="6111585" y="714357"/>
            <a:chExt cx="265176" cy="428627"/>
          </a:xfrm>
        </p:grpSpPr>
        <p:sp>
          <p:nvSpPr>
            <p:cNvPr id="131" name="六邊形 130"/>
            <p:cNvSpPr/>
            <p:nvPr/>
          </p:nvSpPr>
          <p:spPr>
            <a:xfrm rot="1800000">
              <a:off x="6111585" y="836775"/>
              <a:ext cx="265176" cy="228600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2" name="直線接點 131"/>
            <p:cNvCxnSpPr>
              <a:stCxn id="131" idx="0"/>
            </p:cNvCxnSpPr>
            <p:nvPr/>
          </p:nvCxnSpPr>
          <p:spPr>
            <a:xfrm flipH="1">
              <a:off x="6130396" y="1017369"/>
              <a:ext cx="228602" cy="12561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接點 133"/>
            <p:cNvCxnSpPr>
              <a:stCxn id="131" idx="3"/>
            </p:cNvCxnSpPr>
            <p:nvPr/>
          </p:nvCxnSpPr>
          <p:spPr>
            <a:xfrm rot="10800000" flipH="1">
              <a:off x="6129348" y="714357"/>
              <a:ext cx="215362" cy="17042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群組 161"/>
          <p:cNvGrpSpPr/>
          <p:nvPr/>
        </p:nvGrpSpPr>
        <p:grpSpPr>
          <a:xfrm>
            <a:off x="6000760" y="1357298"/>
            <a:ext cx="389241" cy="428628"/>
            <a:chOff x="5715008" y="714356"/>
            <a:chExt cx="389241" cy="428628"/>
          </a:xfrm>
        </p:grpSpPr>
        <p:sp>
          <p:nvSpPr>
            <p:cNvPr id="137" name="六邊形 136"/>
            <p:cNvSpPr/>
            <p:nvPr/>
          </p:nvSpPr>
          <p:spPr>
            <a:xfrm rot="1800000">
              <a:off x="5839073" y="836774"/>
              <a:ext cx="265176" cy="228600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8" name="直線接點 137"/>
            <p:cNvCxnSpPr/>
            <p:nvPr/>
          </p:nvCxnSpPr>
          <p:spPr>
            <a:xfrm rot="10800000">
              <a:off x="5715008" y="928670"/>
              <a:ext cx="228602" cy="1428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接點 138"/>
            <p:cNvCxnSpPr>
              <a:stCxn id="137" idx="3"/>
            </p:cNvCxnSpPr>
            <p:nvPr/>
          </p:nvCxnSpPr>
          <p:spPr>
            <a:xfrm rot="10800000" flipH="1">
              <a:off x="5856836" y="714356"/>
              <a:ext cx="215362" cy="1704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 rot="5400000">
              <a:off x="6032017" y="1070752"/>
              <a:ext cx="142876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六邊形 234"/>
          <p:cNvSpPr/>
          <p:nvPr/>
        </p:nvSpPr>
        <p:spPr>
          <a:xfrm rot="1800000">
            <a:off x="896611" y="1479716"/>
            <a:ext cx="265176" cy="228600"/>
          </a:xfrm>
          <a:prstGeom prst="hex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53" name="群組 252"/>
          <p:cNvGrpSpPr/>
          <p:nvPr/>
        </p:nvGrpSpPr>
        <p:grpSpPr>
          <a:xfrm>
            <a:off x="3643306" y="1396161"/>
            <a:ext cx="336614" cy="389765"/>
            <a:chOff x="4163948" y="1396161"/>
            <a:chExt cx="336614" cy="389765"/>
          </a:xfrm>
        </p:grpSpPr>
        <p:sp>
          <p:nvSpPr>
            <p:cNvPr id="239" name="六邊形 238"/>
            <p:cNvSpPr/>
            <p:nvPr/>
          </p:nvSpPr>
          <p:spPr>
            <a:xfrm rot="1800000">
              <a:off x="4163948" y="1479717"/>
              <a:ext cx="265176" cy="228600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41" name="直線接點 240"/>
            <p:cNvCxnSpPr/>
            <p:nvPr/>
          </p:nvCxnSpPr>
          <p:spPr>
            <a:xfrm rot="10800000" flipH="1">
              <a:off x="4285200" y="1571612"/>
              <a:ext cx="215362" cy="17042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線接點 246"/>
            <p:cNvCxnSpPr/>
            <p:nvPr/>
          </p:nvCxnSpPr>
          <p:spPr>
            <a:xfrm rot="5400000">
              <a:off x="4071600" y="1677975"/>
              <a:ext cx="214314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線接點 248"/>
            <p:cNvCxnSpPr/>
            <p:nvPr/>
          </p:nvCxnSpPr>
          <p:spPr>
            <a:xfrm rot="16200000" flipV="1">
              <a:off x="4264908" y="1346064"/>
              <a:ext cx="104013" cy="20420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05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14414" y="142852"/>
            <a:ext cx="4657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Example of 6</a:t>
            </a:r>
            <a:r>
              <a:rPr lang="en-US" altLang="zh-TW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screw axis: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hcp</a:t>
            </a:r>
            <a:endParaRPr lang="zh-TW" alt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1200120" y="1142984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114520" y="1142984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3057508" y="1142984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3971908" y="1142984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714348" y="1943096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1628748" y="1943096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2571736" y="1943096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3486136" y="1943096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4414830" y="1943096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1200120" y="2728914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2114520" y="2728914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3057508" y="2728914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3971908" y="2728914"/>
            <a:ext cx="914400" cy="914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/>
          <p:cNvCxnSpPr/>
          <p:nvPr/>
        </p:nvCxnSpPr>
        <p:spPr>
          <a:xfrm rot="10800000" flipV="1">
            <a:off x="4471974" y="1071546"/>
            <a:ext cx="714380" cy="50006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5114916" y="70108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直線單箭頭接點 25"/>
          <p:cNvCxnSpPr/>
          <p:nvPr/>
        </p:nvCxnSpPr>
        <p:spPr>
          <a:xfrm rot="10800000" flipV="1">
            <a:off x="4400536" y="1643050"/>
            <a:ext cx="714380" cy="50006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5043478" y="133414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直線單箭頭接點 28"/>
          <p:cNvCxnSpPr/>
          <p:nvPr/>
        </p:nvCxnSpPr>
        <p:spPr>
          <a:xfrm rot="10800000">
            <a:off x="2971776" y="2357430"/>
            <a:ext cx="500066" cy="285752"/>
          </a:xfrm>
          <a:prstGeom prst="straightConnector1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 flipV="1">
            <a:off x="3471842" y="2357430"/>
            <a:ext cx="500066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 rot="5400000">
            <a:off x="3186884" y="2928934"/>
            <a:ext cx="570710" cy="79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 rot="10800000">
            <a:off x="3471842" y="2643182"/>
            <a:ext cx="500066" cy="285752"/>
          </a:xfrm>
          <a:prstGeom prst="straightConnector1">
            <a:avLst/>
          </a:prstGeom>
          <a:ln w="22225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V="1">
            <a:off x="3043214" y="2643182"/>
            <a:ext cx="428628" cy="28575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 rot="5400000">
            <a:off x="3222603" y="2392355"/>
            <a:ext cx="500066" cy="158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>
            <a:off x="6331110" y="1571612"/>
            <a:ext cx="92869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>
            <a:off x="6045358" y="2143116"/>
            <a:ext cx="92869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5759606" y="1857364"/>
            <a:ext cx="1785950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 rot="10800000" flipV="1">
            <a:off x="5759606" y="1571612"/>
            <a:ext cx="571504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 rot="10800000" flipV="1">
            <a:off x="6974053" y="1857363"/>
            <a:ext cx="571504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 rot="16200000" flipH="1">
            <a:off x="5759606" y="1857364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rot="16200000" flipH="1">
            <a:off x="7259804" y="1571613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6331110" y="1571612"/>
            <a:ext cx="642942" cy="57150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rot="10800000" flipV="1">
            <a:off x="6045358" y="1571612"/>
            <a:ext cx="1214446" cy="57150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6331111" y="2998784"/>
            <a:ext cx="92869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6045359" y="3570288"/>
            <a:ext cx="92869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>
            <a:off x="5759606" y="3286124"/>
            <a:ext cx="1785951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 rot="10800000" flipV="1">
            <a:off x="5759607" y="2998784"/>
            <a:ext cx="571504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rot="10800000" flipV="1">
            <a:off x="6974054" y="3284535"/>
            <a:ext cx="571504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rot="16200000" flipH="1">
            <a:off x="5759607" y="3284536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rot="16200000" flipH="1">
            <a:off x="7259805" y="2998785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>
            <a:off x="6331111" y="2998784"/>
            <a:ext cx="642942" cy="57150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 rot="10800000" flipV="1">
            <a:off x="6045359" y="2998784"/>
            <a:ext cx="1214446" cy="57150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 rot="5400000">
            <a:off x="6295391" y="2821777"/>
            <a:ext cx="135732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 rot="5400000">
            <a:off x="6866101" y="2535231"/>
            <a:ext cx="135732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rot="5400000">
            <a:off x="5367491" y="2820983"/>
            <a:ext cx="135732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 rot="5400000">
            <a:off x="5081739" y="2535231"/>
            <a:ext cx="135732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rot="5400000">
            <a:off x="6580349" y="2250273"/>
            <a:ext cx="1357322" cy="1588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接點 78"/>
          <p:cNvCxnSpPr/>
          <p:nvPr/>
        </p:nvCxnSpPr>
        <p:spPr>
          <a:xfrm rot="5400000">
            <a:off x="5652449" y="2249479"/>
            <a:ext cx="1357322" cy="1588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文字方塊 79"/>
          <p:cNvSpPr txBox="1"/>
          <p:nvPr/>
        </p:nvSpPr>
        <p:spPr>
          <a:xfrm>
            <a:off x="7858148" y="2714620"/>
            <a:ext cx="10983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Basal</a:t>
            </a:r>
          </a:p>
          <a:p>
            <a:pPr algn="ctr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plane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橢圓 80"/>
          <p:cNvSpPr/>
          <p:nvPr/>
        </p:nvSpPr>
        <p:spPr>
          <a:xfrm>
            <a:off x="6259672" y="1500174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橢圓 81"/>
          <p:cNvSpPr/>
          <p:nvPr/>
        </p:nvSpPr>
        <p:spPr>
          <a:xfrm>
            <a:off x="7188366" y="1500174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橢圓 82"/>
          <p:cNvSpPr/>
          <p:nvPr/>
        </p:nvSpPr>
        <p:spPr>
          <a:xfrm>
            <a:off x="7474118" y="1785926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橢圓 83"/>
          <p:cNvSpPr/>
          <p:nvPr/>
        </p:nvSpPr>
        <p:spPr>
          <a:xfrm>
            <a:off x="6572264" y="1785926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/>
          <p:cNvSpPr/>
          <p:nvPr/>
        </p:nvSpPr>
        <p:spPr>
          <a:xfrm>
            <a:off x="5688168" y="1785926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橢圓 85"/>
          <p:cNvSpPr/>
          <p:nvPr/>
        </p:nvSpPr>
        <p:spPr>
          <a:xfrm>
            <a:off x="6902614" y="2071678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/>
          <p:cNvSpPr/>
          <p:nvPr/>
        </p:nvSpPr>
        <p:spPr>
          <a:xfrm>
            <a:off x="5973920" y="2071678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/>
          <p:cNvSpPr/>
          <p:nvPr/>
        </p:nvSpPr>
        <p:spPr>
          <a:xfrm>
            <a:off x="6259672" y="2928934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/>
          <p:cNvSpPr/>
          <p:nvPr/>
        </p:nvSpPr>
        <p:spPr>
          <a:xfrm>
            <a:off x="7188366" y="2928934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橢圓 89"/>
          <p:cNvSpPr/>
          <p:nvPr/>
        </p:nvSpPr>
        <p:spPr>
          <a:xfrm>
            <a:off x="7474118" y="3214686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1" name="橢圓 90"/>
          <p:cNvSpPr/>
          <p:nvPr/>
        </p:nvSpPr>
        <p:spPr>
          <a:xfrm>
            <a:off x="6545424" y="3214686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" name="橢圓 91"/>
          <p:cNvSpPr/>
          <p:nvPr/>
        </p:nvSpPr>
        <p:spPr>
          <a:xfrm>
            <a:off x="5688168" y="3214686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橢圓 92"/>
          <p:cNvSpPr/>
          <p:nvPr/>
        </p:nvSpPr>
        <p:spPr>
          <a:xfrm>
            <a:off x="6902614" y="3500438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橢圓 93"/>
          <p:cNvSpPr/>
          <p:nvPr/>
        </p:nvSpPr>
        <p:spPr>
          <a:xfrm>
            <a:off x="5973920" y="3500438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3" name="橢圓 102"/>
          <p:cNvSpPr/>
          <p:nvPr/>
        </p:nvSpPr>
        <p:spPr>
          <a:xfrm>
            <a:off x="6116796" y="2571744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4" name="橢圓 103"/>
          <p:cNvSpPr/>
          <p:nvPr/>
        </p:nvSpPr>
        <p:spPr>
          <a:xfrm>
            <a:off x="6974052" y="2643182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5" name="橢圓 104"/>
          <p:cNvSpPr/>
          <p:nvPr/>
        </p:nvSpPr>
        <p:spPr>
          <a:xfrm>
            <a:off x="6616862" y="2357430"/>
            <a:ext cx="142876" cy="1428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7" name="直線接點 106"/>
          <p:cNvCxnSpPr/>
          <p:nvPr/>
        </p:nvCxnSpPr>
        <p:spPr>
          <a:xfrm rot="5400000">
            <a:off x="6009639" y="2393149"/>
            <a:ext cx="1357322" cy="1588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接點 107"/>
          <p:cNvCxnSpPr/>
          <p:nvPr/>
        </p:nvCxnSpPr>
        <p:spPr>
          <a:xfrm rot="5400000">
            <a:off x="6367623" y="2606669"/>
            <a:ext cx="1357322" cy="1588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接點 108"/>
          <p:cNvCxnSpPr/>
          <p:nvPr/>
        </p:nvCxnSpPr>
        <p:spPr>
          <a:xfrm rot="5400000">
            <a:off x="5508779" y="2678107"/>
            <a:ext cx="1357322" cy="1588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接點 110"/>
          <p:cNvCxnSpPr/>
          <p:nvPr/>
        </p:nvCxnSpPr>
        <p:spPr>
          <a:xfrm rot="5400000" flipH="1" flipV="1">
            <a:off x="5901688" y="2714620"/>
            <a:ext cx="1429554" cy="794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接點 114"/>
          <p:cNvCxnSpPr/>
          <p:nvPr/>
        </p:nvCxnSpPr>
        <p:spPr>
          <a:xfrm rot="5400000" flipH="1" flipV="1">
            <a:off x="6366035" y="1749413"/>
            <a:ext cx="500066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接點 116"/>
          <p:cNvCxnSpPr/>
          <p:nvPr/>
        </p:nvCxnSpPr>
        <p:spPr>
          <a:xfrm rot="5400000" flipH="1" flipV="1">
            <a:off x="6402548" y="3714752"/>
            <a:ext cx="428628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/>
          <p:nvPr/>
        </p:nvCxnSpPr>
        <p:spPr>
          <a:xfrm rot="5400000" flipH="1" flipV="1">
            <a:off x="6472398" y="2428868"/>
            <a:ext cx="1429554" cy="794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接點 122"/>
          <p:cNvCxnSpPr/>
          <p:nvPr/>
        </p:nvCxnSpPr>
        <p:spPr>
          <a:xfrm rot="5400000" flipH="1" flipV="1">
            <a:off x="6936745" y="1463661"/>
            <a:ext cx="500066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接點 123"/>
          <p:cNvCxnSpPr/>
          <p:nvPr/>
        </p:nvCxnSpPr>
        <p:spPr>
          <a:xfrm rot="5400000" flipH="1" flipV="1">
            <a:off x="6973258" y="3429000"/>
            <a:ext cx="428628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接點 124"/>
          <p:cNvCxnSpPr/>
          <p:nvPr/>
        </p:nvCxnSpPr>
        <p:spPr>
          <a:xfrm rot="5400000" flipH="1" flipV="1">
            <a:off x="5546086" y="2428868"/>
            <a:ext cx="1429554" cy="794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接點 125"/>
          <p:cNvCxnSpPr/>
          <p:nvPr/>
        </p:nvCxnSpPr>
        <p:spPr>
          <a:xfrm rot="5400000" flipH="1" flipV="1">
            <a:off x="6010433" y="1463661"/>
            <a:ext cx="500066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接點 126"/>
          <p:cNvCxnSpPr/>
          <p:nvPr/>
        </p:nvCxnSpPr>
        <p:spPr>
          <a:xfrm rot="5400000" flipH="1" flipV="1">
            <a:off x="6046946" y="3429000"/>
            <a:ext cx="428628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六邊形 127"/>
          <p:cNvSpPr/>
          <p:nvPr/>
        </p:nvSpPr>
        <p:spPr>
          <a:xfrm rot="1800000">
            <a:off x="6111585" y="836775"/>
            <a:ext cx="265176" cy="228600"/>
          </a:xfrm>
          <a:prstGeom prst="hex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0" name="直線單箭頭接點 129"/>
          <p:cNvCxnSpPr/>
          <p:nvPr/>
        </p:nvCxnSpPr>
        <p:spPr>
          <a:xfrm rot="10800000">
            <a:off x="7358082" y="3429000"/>
            <a:ext cx="571504" cy="142876"/>
          </a:xfrm>
          <a:prstGeom prst="straightConnector1">
            <a:avLst/>
          </a:prstGeom>
          <a:ln w="2222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接點 131"/>
          <p:cNvCxnSpPr>
            <a:stCxn id="128" idx="0"/>
          </p:cNvCxnSpPr>
          <p:nvPr/>
        </p:nvCxnSpPr>
        <p:spPr>
          <a:xfrm flipH="1">
            <a:off x="6130396" y="1017369"/>
            <a:ext cx="228602" cy="12561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接點 133"/>
          <p:cNvCxnSpPr>
            <a:stCxn id="128" idx="3"/>
          </p:cNvCxnSpPr>
          <p:nvPr/>
        </p:nvCxnSpPr>
        <p:spPr>
          <a:xfrm rot="10800000" flipH="1">
            <a:off x="6129348" y="714357"/>
            <a:ext cx="215362" cy="1704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六邊形 134"/>
          <p:cNvSpPr/>
          <p:nvPr/>
        </p:nvSpPr>
        <p:spPr>
          <a:xfrm rot="1800000">
            <a:off x="7053519" y="836775"/>
            <a:ext cx="265176" cy="228600"/>
          </a:xfrm>
          <a:prstGeom prst="hex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6" name="直線接點 135"/>
          <p:cNvCxnSpPr>
            <a:stCxn id="135" idx="0"/>
          </p:cNvCxnSpPr>
          <p:nvPr/>
        </p:nvCxnSpPr>
        <p:spPr>
          <a:xfrm flipH="1">
            <a:off x="7072330" y="1017369"/>
            <a:ext cx="228602" cy="12561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接點 136"/>
          <p:cNvCxnSpPr>
            <a:stCxn id="135" idx="3"/>
          </p:cNvCxnSpPr>
          <p:nvPr/>
        </p:nvCxnSpPr>
        <p:spPr>
          <a:xfrm rot="10800000" flipH="1">
            <a:off x="7071282" y="714357"/>
            <a:ext cx="215362" cy="1704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六邊形 137"/>
          <p:cNvSpPr/>
          <p:nvPr/>
        </p:nvSpPr>
        <p:spPr>
          <a:xfrm rot="1800000">
            <a:off x="6482015" y="1122527"/>
            <a:ext cx="265176" cy="228600"/>
          </a:xfrm>
          <a:prstGeom prst="hex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9" name="直線接點 138"/>
          <p:cNvCxnSpPr>
            <a:stCxn id="138" idx="0"/>
          </p:cNvCxnSpPr>
          <p:nvPr/>
        </p:nvCxnSpPr>
        <p:spPr>
          <a:xfrm flipH="1">
            <a:off x="6500826" y="1303121"/>
            <a:ext cx="228602" cy="12561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接點 139"/>
          <p:cNvCxnSpPr>
            <a:stCxn id="138" idx="3"/>
          </p:cNvCxnSpPr>
          <p:nvPr/>
        </p:nvCxnSpPr>
        <p:spPr>
          <a:xfrm rot="10800000" flipH="1">
            <a:off x="6499778" y="1000109"/>
            <a:ext cx="215362" cy="1704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文字方塊 140"/>
          <p:cNvSpPr txBox="1"/>
          <p:nvPr/>
        </p:nvSpPr>
        <p:spPr>
          <a:xfrm>
            <a:off x="2786050" y="350043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TW" alt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3" name="直線單箭頭接點 142"/>
          <p:cNvCxnSpPr/>
          <p:nvPr/>
        </p:nvCxnSpPr>
        <p:spPr>
          <a:xfrm rot="5400000" flipH="1" flipV="1">
            <a:off x="2750331" y="2964653"/>
            <a:ext cx="1000132" cy="357190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橢圓 94"/>
          <p:cNvSpPr/>
          <p:nvPr/>
        </p:nvSpPr>
        <p:spPr>
          <a:xfrm>
            <a:off x="3041548" y="1556792"/>
            <a:ext cx="914400" cy="91440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橢圓 95"/>
          <p:cNvSpPr/>
          <p:nvPr/>
        </p:nvSpPr>
        <p:spPr>
          <a:xfrm>
            <a:off x="2555776" y="2356904"/>
            <a:ext cx="914400" cy="91440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橢圓 96"/>
          <p:cNvSpPr/>
          <p:nvPr/>
        </p:nvSpPr>
        <p:spPr>
          <a:xfrm>
            <a:off x="3484470" y="2356904"/>
            <a:ext cx="914400" cy="91440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65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63787" y="191136"/>
            <a:ext cx="8044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(7) Glide plane: translation by 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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(in 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),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reflect about 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2928926" y="1000108"/>
            <a:ext cx="2571768" cy="1588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1643042" y="2355842"/>
            <a:ext cx="2571768" cy="1588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rot="5400000" flipH="1" flipV="1">
            <a:off x="4179091" y="1035827"/>
            <a:ext cx="1357322" cy="1285884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rot="5400000" flipH="1" flipV="1">
            <a:off x="1607323" y="1035827"/>
            <a:ext cx="1357322" cy="1285884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V="1">
            <a:off x="2643174" y="1571612"/>
            <a:ext cx="1643074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rot="5400000" flipH="1" flipV="1">
            <a:off x="2785256" y="1643050"/>
            <a:ext cx="28575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2857488" y="1357298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接點 19"/>
          <p:cNvCxnSpPr/>
          <p:nvPr/>
        </p:nvCxnSpPr>
        <p:spPr>
          <a:xfrm rot="5400000" flipH="1" flipV="1">
            <a:off x="3428198" y="1856570"/>
            <a:ext cx="285752" cy="1588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橢圓 20"/>
          <p:cNvSpPr/>
          <p:nvPr/>
        </p:nvSpPr>
        <p:spPr>
          <a:xfrm>
            <a:off x="3500430" y="2000240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" name="直線接點 21"/>
          <p:cNvCxnSpPr/>
          <p:nvPr/>
        </p:nvCxnSpPr>
        <p:spPr>
          <a:xfrm rot="5400000" flipH="1" flipV="1">
            <a:off x="4071140" y="1427942"/>
            <a:ext cx="28575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橢圓 22"/>
          <p:cNvSpPr/>
          <p:nvPr/>
        </p:nvSpPr>
        <p:spPr>
          <a:xfrm>
            <a:off x="4143372" y="1142984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9" name="直線單箭頭接點 28"/>
          <p:cNvCxnSpPr/>
          <p:nvPr/>
        </p:nvCxnSpPr>
        <p:spPr>
          <a:xfrm rot="5400000" flipH="1" flipV="1">
            <a:off x="3464711" y="535761"/>
            <a:ext cx="214314" cy="128588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422644" y="1192200"/>
          <a:ext cx="220662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6" name="Equation" r:id="rId3" imgW="88746" imgH="152136" progId="Equation.3">
                  <p:embed/>
                </p:oleObj>
              </mc:Choice>
              <mc:Fallback>
                <p:oleObj name="Equation" r:id="rId3" imgW="88746" imgH="1521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44" y="1192200"/>
                        <a:ext cx="220662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071802" y="1785926"/>
          <a:ext cx="3159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7" name="Equation" r:id="rId5" imgW="126835" imgH="139518" progId="Equation.3">
                  <p:embed/>
                </p:oleObj>
              </mc:Choice>
              <mc:Fallback>
                <p:oleObj name="Equation" r:id="rId5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1785926"/>
                        <a:ext cx="315913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786182" y="1643050"/>
          <a:ext cx="3159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8" name="Equation" r:id="rId7" imgW="126835" imgH="139518" progId="Equation.3">
                  <p:embed/>
                </p:oleObj>
              </mc:Choice>
              <mc:Fallback>
                <p:oleObj name="Equation" r:id="rId7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1643050"/>
                        <a:ext cx="315912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192713" y="1258888"/>
          <a:ext cx="5048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9" name="Equation" r:id="rId8" imgW="203112" imgH="228501" progId="Equation.3">
                  <p:embed/>
                </p:oleObj>
              </mc:Choice>
              <mc:Fallback>
                <p:oleObj name="Equation" r:id="rId8" imgW="203112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3" y="1258888"/>
                        <a:ext cx="50482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文字方塊 33"/>
          <p:cNvSpPr txBox="1"/>
          <p:nvPr/>
        </p:nvSpPr>
        <p:spPr>
          <a:xfrm>
            <a:off x="1317362" y="2500306"/>
            <a:ext cx="8040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In lattice: 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= translation distance along glide direction </a:t>
            </a:r>
            <a:endParaRPr lang="en-US" altLang="zh-TW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714612" y="2928934"/>
          <a:ext cx="11350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0" name="Equation" r:id="rId10" imgW="457002" imgH="215806" progId="Equation.3">
                  <p:embed/>
                </p:oleObj>
              </mc:Choice>
              <mc:Fallback>
                <p:oleObj name="Equation" r:id="rId10" imgW="45700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928934"/>
                        <a:ext cx="1135063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文字方塊 35"/>
          <p:cNvSpPr txBox="1"/>
          <p:nvPr/>
        </p:nvSpPr>
        <p:spPr>
          <a:xfrm>
            <a:off x="1357290" y="3500438"/>
            <a:ext cx="3768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Example: diamond cubic</a:t>
            </a:r>
            <a:endParaRPr lang="en-US" altLang="zh-TW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文字方塊 177"/>
          <p:cNvSpPr txBox="1"/>
          <p:nvPr/>
        </p:nvSpPr>
        <p:spPr>
          <a:xfrm>
            <a:off x="6786578" y="4714884"/>
            <a:ext cx="1846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Glide plane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2" name="直線單箭頭接點 181"/>
          <p:cNvCxnSpPr/>
          <p:nvPr/>
        </p:nvCxnSpPr>
        <p:spPr>
          <a:xfrm rot="10800000">
            <a:off x="6072199" y="6000768"/>
            <a:ext cx="285752" cy="1588"/>
          </a:xfrm>
          <a:prstGeom prst="straightConnector1">
            <a:avLst/>
          </a:prstGeom>
          <a:ln w="22225">
            <a:solidFill>
              <a:schemeClr val="accent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文字方塊 184"/>
          <p:cNvSpPr txBox="1"/>
          <p:nvPr/>
        </p:nvSpPr>
        <p:spPr>
          <a:xfrm>
            <a:off x="6572264" y="5715016"/>
            <a:ext cx="2345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Glide direction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手繪多邊形 187"/>
          <p:cNvSpPr/>
          <p:nvPr/>
        </p:nvSpPr>
        <p:spPr>
          <a:xfrm>
            <a:off x="5572132" y="4857760"/>
            <a:ext cx="1245599" cy="353432"/>
          </a:xfrm>
          <a:custGeom>
            <a:avLst/>
            <a:gdLst>
              <a:gd name="connsiteX0" fmla="*/ 1572768 w 3867912"/>
              <a:gd name="connsiteY0" fmla="*/ 0 h 1069848"/>
              <a:gd name="connsiteX1" fmla="*/ 0 w 3867912"/>
              <a:gd name="connsiteY1" fmla="*/ 649224 h 1069848"/>
              <a:gd name="connsiteX2" fmla="*/ 2276856 w 3867912"/>
              <a:gd name="connsiteY2" fmla="*/ 1069848 h 1069848"/>
              <a:gd name="connsiteX3" fmla="*/ 3867912 w 3867912"/>
              <a:gd name="connsiteY3" fmla="*/ 420624 h 1069848"/>
              <a:gd name="connsiteX4" fmla="*/ 1572768 w 3867912"/>
              <a:gd name="connsiteY4" fmla="*/ 0 h 106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7912" h="1069848">
                <a:moveTo>
                  <a:pt x="1572768" y="0"/>
                </a:moveTo>
                <a:lnTo>
                  <a:pt x="0" y="649224"/>
                </a:lnTo>
                <a:lnTo>
                  <a:pt x="2276856" y="1069848"/>
                </a:lnTo>
                <a:lnTo>
                  <a:pt x="3867912" y="420624"/>
                </a:lnTo>
                <a:lnTo>
                  <a:pt x="1572768" y="0"/>
                </a:lnTo>
                <a:close/>
              </a:path>
            </a:pathLst>
          </a:cu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96" name="群組 195"/>
          <p:cNvGrpSpPr/>
          <p:nvPr/>
        </p:nvGrpSpPr>
        <p:grpSpPr>
          <a:xfrm>
            <a:off x="2428860" y="4071942"/>
            <a:ext cx="2714644" cy="2643206"/>
            <a:chOff x="1571604" y="714356"/>
            <a:chExt cx="5429288" cy="5286412"/>
          </a:xfrm>
        </p:grpSpPr>
        <p:sp>
          <p:nvSpPr>
            <p:cNvPr id="197" name="手繪多邊形 196"/>
            <p:cNvSpPr/>
            <p:nvPr/>
          </p:nvSpPr>
          <p:spPr>
            <a:xfrm>
              <a:off x="1753386" y="3808429"/>
              <a:ext cx="4996206" cy="1555423"/>
            </a:xfrm>
            <a:custGeom>
              <a:avLst/>
              <a:gdLst>
                <a:gd name="connsiteX0" fmla="*/ 2045616 w 4996206"/>
                <a:gd name="connsiteY0" fmla="*/ 0 h 1555423"/>
                <a:gd name="connsiteX1" fmla="*/ 0 w 4996206"/>
                <a:gd name="connsiteY1" fmla="*/ 961534 h 1555423"/>
                <a:gd name="connsiteX2" fmla="*/ 2950589 w 4996206"/>
                <a:gd name="connsiteY2" fmla="*/ 1555423 h 1555423"/>
                <a:gd name="connsiteX3" fmla="*/ 4996206 w 4996206"/>
                <a:gd name="connsiteY3" fmla="*/ 546755 h 1555423"/>
                <a:gd name="connsiteX4" fmla="*/ 2045616 w 4996206"/>
                <a:gd name="connsiteY4" fmla="*/ 0 h 155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6206" h="1555423">
                  <a:moveTo>
                    <a:pt x="2045616" y="0"/>
                  </a:moveTo>
                  <a:lnTo>
                    <a:pt x="0" y="961534"/>
                  </a:lnTo>
                  <a:lnTo>
                    <a:pt x="2950589" y="1555423"/>
                  </a:lnTo>
                  <a:lnTo>
                    <a:pt x="4996206" y="546755"/>
                  </a:lnTo>
                  <a:lnTo>
                    <a:pt x="2045616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8" name="直線接點 197"/>
            <p:cNvCxnSpPr/>
            <p:nvPr/>
          </p:nvCxnSpPr>
          <p:spPr>
            <a:xfrm>
              <a:off x="3780128" y="928320"/>
              <a:ext cx="3036720" cy="566401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接點 198"/>
            <p:cNvCxnSpPr/>
            <p:nvPr/>
          </p:nvCxnSpPr>
          <p:spPr>
            <a:xfrm rot="10800000" flipV="1">
              <a:off x="4700346" y="1494722"/>
              <a:ext cx="2116502" cy="944002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接點 199"/>
            <p:cNvCxnSpPr/>
            <p:nvPr/>
          </p:nvCxnSpPr>
          <p:spPr>
            <a:xfrm>
              <a:off x="1847669" y="1872323"/>
              <a:ext cx="2852677" cy="566401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接點 200"/>
            <p:cNvCxnSpPr/>
            <p:nvPr/>
          </p:nvCxnSpPr>
          <p:spPr>
            <a:xfrm rot="10800000" flipV="1">
              <a:off x="1755648" y="928320"/>
              <a:ext cx="2024480" cy="944002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接點 201"/>
            <p:cNvCxnSpPr/>
            <p:nvPr/>
          </p:nvCxnSpPr>
          <p:spPr>
            <a:xfrm rot="10800000" flipV="1">
              <a:off x="4700346" y="4893129"/>
              <a:ext cx="2024480" cy="944002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接點 202"/>
            <p:cNvCxnSpPr/>
            <p:nvPr/>
          </p:nvCxnSpPr>
          <p:spPr>
            <a:xfrm>
              <a:off x="1755648" y="5270730"/>
              <a:ext cx="2944699" cy="566401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接點 203"/>
            <p:cNvCxnSpPr/>
            <p:nvPr/>
          </p:nvCxnSpPr>
          <p:spPr>
            <a:xfrm rot="5400000">
              <a:off x="56955" y="3571015"/>
              <a:ext cx="3398408" cy="1023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接點 204"/>
            <p:cNvCxnSpPr/>
            <p:nvPr/>
          </p:nvCxnSpPr>
          <p:spPr>
            <a:xfrm rot="5400000">
              <a:off x="2081435" y="2627013"/>
              <a:ext cx="3398408" cy="1023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接點 205"/>
            <p:cNvCxnSpPr/>
            <p:nvPr/>
          </p:nvCxnSpPr>
          <p:spPr>
            <a:xfrm rot="5400000">
              <a:off x="3001654" y="4137416"/>
              <a:ext cx="3398408" cy="1023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接點 206"/>
            <p:cNvCxnSpPr/>
            <p:nvPr/>
          </p:nvCxnSpPr>
          <p:spPr>
            <a:xfrm rot="5400000">
              <a:off x="5072145" y="3147403"/>
              <a:ext cx="3398408" cy="93045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接點 207"/>
            <p:cNvCxnSpPr/>
            <p:nvPr/>
          </p:nvCxnSpPr>
          <p:spPr>
            <a:xfrm rot="16200000" flipV="1">
              <a:off x="3258548" y="1449900"/>
              <a:ext cx="1227203" cy="184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接點 208"/>
            <p:cNvCxnSpPr/>
            <p:nvPr/>
          </p:nvCxnSpPr>
          <p:spPr>
            <a:xfrm rot="5400000">
              <a:off x="2941230" y="1957018"/>
              <a:ext cx="849601" cy="11962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接點 209"/>
            <p:cNvCxnSpPr/>
            <p:nvPr/>
          </p:nvCxnSpPr>
          <p:spPr>
            <a:xfrm>
              <a:off x="3964172" y="2130359"/>
              <a:ext cx="1288306" cy="660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接點 210"/>
            <p:cNvCxnSpPr/>
            <p:nvPr/>
          </p:nvCxnSpPr>
          <p:spPr>
            <a:xfrm rot="5400000" flipH="1" flipV="1">
              <a:off x="3866204" y="1781490"/>
              <a:ext cx="472001" cy="2760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接點 211"/>
            <p:cNvCxnSpPr/>
            <p:nvPr/>
          </p:nvCxnSpPr>
          <p:spPr>
            <a:xfrm rot="16200000" flipV="1">
              <a:off x="2240016" y="3614812"/>
              <a:ext cx="1239788" cy="184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接點 212"/>
            <p:cNvCxnSpPr/>
            <p:nvPr/>
          </p:nvCxnSpPr>
          <p:spPr>
            <a:xfrm rot="5400000" flipH="1">
              <a:off x="3718658" y="2205102"/>
              <a:ext cx="1227203" cy="184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接點 213"/>
            <p:cNvCxnSpPr/>
            <p:nvPr/>
          </p:nvCxnSpPr>
          <p:spPr>
            <a:xfrm>
              <a:off x="3780128" y="4326728"/>
              <a:ext cx="3036720" cy="566401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接點 214"/>
            <p:cNvCxnSpPr/>
            <p:nvPr/>
          </p:nvCxnSpPr>
          <p:spPr>
            <a:xfrm flipV="1">
              <a:off x="1714480" y="4357694"/>
              <a:ext cx="5000660" cy="42607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接點 215"/>
            <p:cNvCxnSpPr/>
            <p:nvPr/>
          </p:nvCxnSpPr>
          <p:spPr>
            <a:xfrm rot="5400000" flipH="1" flipV="1">
              <a:off x="4373513" y="2464329"/>
              <a:ext cx="377602" cy="2760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接點 216"/>
            <p:cNvCxnSpPr/>
            <p:nvPr/>
          </p:nvCxnSpPr>
          <p:spPr>
            <a:xfrm rot="5400000">
              <a:off x="3354138" y="2665020"/>
              <a:ext cx="944002" cy="11962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接點 217"/>
            <p:cNvCxnSpPr/>
            <p:nvPr/>
          </p:nvCxnSpPr>
          <p:spPr>
            <a:xfrm>
              <a:off x="4424281" y="2791161"/>
              <a:ext cx="1380327" cy="7803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線接點 218"/>
            <p:cNvCxnSpPr/>
            <p:nvPr/>
          </p:nvCxnSpPr>
          <p:spPr>
            <a:xfrm rot="5400000">
              <a:off x="5430575" y="3644330"/>
              <a:ext cx="472001" cy="2760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線接點 219"/>
            <p:cNvCxnSpPr/>
            <p:nvPr/>
          </p:nvCxnSpPr>
          <p:spPr>
            <a:xfrm rot="16200000" flipH="1">
              <a:off x="5701884" y="3845024"/>
              <a:ext cx="849602" cy="11962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接點 220"/>
            <p:cNvCxnSpPr/>
            <p:nvPr/>
          </p:nvCxnSpPr>
          <p:spPr>
            <a:xfrm rot="16200000" flipH="1">
              <a:off x="4776909" y="3266731"/>
              <a:ext cx="1227203" cy="2760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線接點 221"/>
            <p:cNvCxnSpPr/>
            <p:nvPr/>
          </p:nvCxnSpPr>
          <p:spPr>
            <a:xfrm rot="5400000">
              <a:off x="4365189" y="3893412"/>
              <a:ext cx="1038402" cy="12883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線接點 222"/>
            <p:cNvCxnSpPr/>
            <p:nvPr/>
          </p:nvCxnSpPr>
          <p:spPr>
            <a:xfrm rot="5400000" flipH="1" flipV="1">
              <a:off x="2806764" y="3880331"/>
              <a:ext cx="566401" cy="2760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線接點 223"/>
            <p:cNvCxnSpPr/>
            <p:nvPr/>
          </p:nvCxnSpPr>
          <p:spPr>
            <a:xfrm rot="10800000" flipV="1">
              <a:off x="1755649" y="4301564"/>
              <a:ext cx="2024480" cy="944002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線接點 224"/>
            <p:cNvCxnSpPr/>
            <p:nvPr/>
          </p:nvCxnSpPr>
          <p:spPr>
            <a:xfrm rot="16200000" flipH="1">
              <a:off x="3218483" y="4035012"/>
              <a:ext cx="755202" cy="12883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線接點 225"/>
            <p:cNvCxnSpPr/>
            <p:nvPr/>
          </p:nvCxnSpPr>
          <p:spPr>
            <a:xfrm rot="5400000">
              <a:off x="1881788" y="4175423"/>
              <a:ext cx="944002" cy="11962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橢圓 226"/>
            <p:cNvSpPr/>
            <p:nvPr/>
          </p:nvSpPr>
          <p:spPr>
            <a:xfrm>
              <a:off x="3596084" y="714356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" name="橢圓 227"/>
            <p:cNvSpPr/>
            <p:nvPr/>
          </p:nvSpPr>
          <p:spPr>
            <a:xfrm>
              <a:off x="1571604" y="1658358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9" name="橢圓 228"/>
            <p:cNvSpPr/>
            <p:nvPr/>
          </p:nvSpPr>
          <p:spPr>
            <a:xfrm>
              <a:off x="6632805" y="1280757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0" name="橢圓 229"/>
            <p:cNvSpPr/>
            <p:nvPr/>
          </p:nvSpPr>
          <p:spPr>
            <a:xfrm>
              <a:off x="3596084" y="4112764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1" name="橢圓 230"/>
            <p:cNvSpPr/>
            <p:nvPr/>
          </p:nvSpPr>
          <p:spPr>
            <a:xfrm>
              <a:off x="1571604" y="5056766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2" name="橢圓 231"/>
            <p:cNvSpPr/>
            <p:nvPr/>
          </p:nvSpPr>
          <p:spPr>
            <a:xfrm>
              <a:off x="4516303" y="2224759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3" name="橢圓 232"/>
            <p:cNvSpPr/>
            <p:nvPr/>
          </p:nvSpPr>
          <p:spPr>
            <a:xfrm>
              <a:off x="4056193" y="1469558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4" name="橢圓 233"/>
            <p:cNvSpPr/>
            <p:nvPr/>
          </p:nvSpPr>
          <p:spPr>
            <a:xfrm>
              <a:off x="2583844" y="2791161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5" name="橢圓 234"/>
            <p:cNvSpPr/>
            <p:nvPr/>
          </p:nvSpPr>
          <p:spPr>
            <a:xfrm>
              <a:off x="6540783" y="4679165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6" name="橢圓 235"/>
            <p:cNvSpPr/>
            <p:nvPr/>
          </p:nvSpPr>
          <p:spPr>
            <a:xfrm>
              <a:off x="4516303" y="5623167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7" name="橢圓 236"/>
            <p:cNvSpPr/>
            <p:nvPr/>
          </p:nvSpPr>
          <p:spPr>
            <a:xfrm>
              <a:off x="5068434" y="2602360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8" name="橢圓 237"/>
            <p:cNvSpPr/>
            <p:nvPr/>
          </p:nvSpPr>
          <p:spPr>
            <a:xfrm>
              <a:off x="4240237" y="2696761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9" name="橢圓 238"/>
            <p:cNvSpPr/>
            <p:nvPr/>
          </p:nvSpPr>
          <p:spPr>
            <a:xfrm>
              <a:off x="3043953" y="3451962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0" name="橢圓 239"/>
            <p:cNvSpPr/>
            <p:nvPr/>
          </p:nvSpPr>
          <p:spPr>
            <a:xfrm>
              <a:off x="2767888" y="4071942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1" name="橢圓 240"/>
            <p:cNvSpPr/>
            <p:nvPr/>
          </p:nvSpPr>
          <p:spPr>
            <a:xfrm>
              <a:off x="4056193" y="4867965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2" name="橢圓 241"/>
            <p:cNvSpPr/>
            <p:nvPr/>
          </p:nvSpPr>
          <p:spPr>
            <a:xfrm>
              <a:off x="5346921" y="3857628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3" name="橢圓 242"/>
            <p:cNvSpPr/>
            <p:nvPr/>
          </p:nvSpPr>
          <p:spPr>
            <a:xfrm>
              <a:off x="5620565" y="3357562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4" name="橢圓 243"/>
            <p:cNvSpPr/>
            <p:nvPr/>
          </p:nvSpPr>
          <p:spPr>
            <a:xfrm>
              <a:off x="3792396" y="1941559"/>
              <a:ext cx="368087" cy="37760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45" name="直線接點 244"/>
            <p:cNvCxnSpPr>
              <a:endCxn id="231" idx="0"/>
            </p:cNvCxnSpPr>
            <p:nvPr/>
          </p:nvCxnSpPr>
          <p:spPr>
            <a:xfrm>
              <a:off x="1755648" y="4781866"/>
              <a:ext cx="1588" cy="274900"/>
            </a:xfrm>
            <a:prstGeom prst="line">
              <a:avLst/>
            </a:prstGeom>
            <a:ln w="508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線接點 245"/>
            <p:cNvCxnSpPr/>
            <p:nvPr/>
          </p:nvCxnSpPr>
          <p:spPr>
            <a:xfrm>
              <a:off x="4214810" y="4582860"/>
              <a:ext cx="1588" cy="274900"/>
            </a:xfrm>
            <a:prstGeom prst="line">
              <a:avLst/>
            </a:prstGeom>
            <a:ln w="508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線接點 246"/>
            <p:cNvCxnSpPr/>
            <p:nvPr/>
          </p:nvCxnSpPr>
          <p:spPr>
            <a:xfrm rot="16200000" flipH="1">
              <a:off x="2827989" y="4530069"/>
              <a:ext cx="203462" cy="1588"/>
            </a:xfrm>
            <a:prstGeom prst="line">
              <a:avLst/>
            </a:prstGeom>
            <a:ln w="508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線接點 247"/>
            <p:cNvCxnSpPr/>
            <p:nvPr/>
          </p:nvCxnSpPr>
          <p:spPr>
            <a:xfrm>
              <a:off x="5500694" y="4214818"/>
              <a:ext cx="1588" cy="274900"/>
            </a:xfrm>
            <a:prstGeom prst="line">
              <a:avLst/>
            </a:prstGeom>
            <a:ln w="508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35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7584" y="476672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Screw axis and glide plane involve translation: symmetry elements for space group not for point group! 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5576" y="2492896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Symmorphic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space group is defined as a space group that may be specified entirely by symmetry operation acting at a common point (the operations need 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 </a:t>
            </a:r>
            <a:r>
              <a:rPr lang="zh-TW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τ</a:t>
            </a:r>
            <a:r>
              <a:rPr lang="en-US" altLang="zh-TW" sz="3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as well as the unit cell </a:t>
            </a:r>
            <a:r>
              <a:rPr lang="en-US" altLang="zh-TW" sz="3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translation. (73 space groups)</a:t>
            </a:r>
          </a:p>
          <a:p>
            <a:endParaRPr lang="en-US" altLang="zh-TW" sz="3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Nonsymmorphic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space group is defined as a space group involving 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 </a:t>
            </a:r>
            <a:r>
              <a:rPr lang="zh-TW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8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1560" y="1116033"/>
            <a:ext cx="30219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3-2-1. 1-D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619672" y="1593380"/>
                <a:ext cx="6984776" cy="2555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altLang="zh-TW" sz="32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types of symmetry can be arranged in a 1-D lattice</a:t>
                </a:r>
                <a:endParaRPr lang="zh-TW" altLang="zh-TW" sz="3200" kern="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629285">
                  <a:spcAft>
                    <a:spcPts val="0"/>
                  </a:spcAft>
                </a:pPr>
                <a:r>
                  <a:rPr lang="en-US" altLang="zh-TW" sz="3200" kern="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mirror symmetry (</a:t>
                </a:r>
                <a:r>
                  <a:rPr lang="en-US" altLang="zh-TW" sz="32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TW" sz="3200" kern="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TW" altLang="zh-TW" sz="3200" kern="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629285">
                  <a:spcAft>
                    <a:spcPts val="0"/>
                  </a:spcAft>
                </a:pPr>
                <a:r>
                  <a:rPr lang="en-US" altLang="zh-TW" sz="3200" kern="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zh-TW" sz="32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2-fold </a:t>
                </a:r>
                <a:r>
                  <a:rPr lang="en-US" altLang="zh-TW" sz="3200" kern="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rotation  (</a:t>
                </a:r>
                <a:r>
                  <a:rPr lang="en-US" altLang="zh-TW" sz="32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  <a:endParaRPr lang="zh-TW" altLang="zh-TW" sz="3200" kern="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629285">
                  <a:spcAft>
                    <a:spcPts val="0"/>
                  </a:spcAft>
                </a:pPr>
                <a:r>
                  <a:rPr lang="en-US" altLang="zh-TW" sz="3200" kern="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zh-TW" sz="32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center of symmetry</a:t>
                </a:r>
                <a:r>
                  <a:rPr lang="en-US" altLang="zh-TW" sz="3200" kern="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32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 i="1" kern="100">
                        <a:effectLst/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Arial Unicode MS" panose="020B0604020202020204" pitchFamily="34" charset="-120"/>
                      </a:rPr>
                      <m:t> </m:t>
                    </m:r>
                    <m:acc>
                      <m:accPr>
                        <m:chr m:val="̅"/>
                        <m:ctrlPr>
                          <a:rPr lang="zh-TW" altLang="zh-TW" sz="32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 Unicode MS" panose="020B0604020202020204" pitchFamily="34" charset="-120"/>
                          </a:rPr>
                        </m:ctrlPr>
                      </m:accPr>
                      <m:e>
                        <m:r>
                          <a:rPr lang="en-US" altLang="zh-TW" sz="3200" i="1" kern="100">
                            <a:effectLst/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Arial Unicode MS" panose="020B0604020202020204" pitchFamily="34" charset="-120"/>
                          </a:rPr>
                          <m:t>1 </m:t>
                        </m:r>
                      </m:e>
                    </m:acc>
                  </m:oMath>
                </a14:m>
                <a:r>
                  <a:rPr lang="en-US" altLang="zh-TW" sz="32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TW" altLang="zh-TW" sz="3200" kern="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593380"/>
                <a:ext cx="6984776" cy="2555700"/>
              </a:xfrm>
              <a:prstGeom prst="rect">
                <a:avLst/>
              </a:prstGeom>
              <a:blipFill rotWithShape="0">
                <a:blip r:embed="rId2"/>
                <a:stretch>
                  <a:fillRect l="-2271" t="-3333" r="-2358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圖片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147623"/>
            <a:ext cx="311658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611560" y="404664"/>
            <a:ext cx="693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kern="10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3-2. 	Fourteen </a:t>
            </a:r>
            <a:r>
              <a:rPr lang="en-US" altLang="zh-TW" sz="3200" kern="100" dirty="0" err="1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Bravais</a:t>
            </a:r>
            <a:r>
              <a:rPr lang="en-US" altLang="zh-TW" sz="3200" kern="10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lattice structures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19672" y="848325"/>
            <a:ext cx="53385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Two ways to repeat 1-D 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 2D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83710" y="1343670"/>
            <a:ext cx="478849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(1) maintain 1-D symmetry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(2) destroy 1-D symmetry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1560" y="332656"/>
            <a:ext cx="30219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3-2-2. 2-D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924944"/>
            <a:ext cx="311658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084168" y="4149080"/>
                <a:ext cx="1346844" cy="585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TW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acc>
                  </m:oMath>
                </a14:m>
                <a:endParaRPr lang="zh-TW" alt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149080"/>
                <a:ext cx="1346844" cy="585930"/>
              </a:xfrm>
              <a:prstGeom prst="rect">
                <a:avLst/>
              </a:prstGeom>
              <a:blipFill rotWithShape="0">
                <a:blip r:embed="rId3"/>
                <a:stretch>
                  <a:fillRect l="-11312" t="-13542" b="-3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9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>
                <a:spLocks noChangeArrowheads="1"/>
              </p:cNvSpPr>
              <p:nvPr/>
            </p:nvSpPr>
            <p:spPr bwMode="auto">
              <a:xfrm>
                <a:off x="827584" y="260648"/>
                <a:ext cx="6725111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altLang="zh-TW" sz="3200" b="0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(a) Rectangular lattice (</a:t>
                </a:r>
                <a14:m>
                  <m:oMath xmlns:m="http://schemas.openxmlformats.org/officeDocument/2006/math">
                    <m:r>
                      <a:rPr kumimoji="0" lang="en-US" altLang="zh-TW" sz="3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kumimoji="0" lang="zh-TW" alt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kumimoji="0" lang="en-US" altLang="zh-TW" sz="3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kumimoji="0" lang="en-US" altLang="zh-TW" sz="3200" b="0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90</a:t>
                </a:r>
                <a:r>
                  <a:rPr lang="en-US" altLang="zh-TW" sz="32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260648"/>
                <a:ext cx="6725111" cy="5847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357" t="-14583" r="-1088" b="-322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1475656" y="908720"/>
            <a:ext cx="5495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mirror symmetry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3200" i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zh-TW" sz="2800" i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圖片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628800"/>
            <a:ext cx="396044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圖片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529397"/>
            <a:ext cx="3550148" cy="163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圖片 1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8398" y="4984962"/>
            <a:ext cx="2228215" cy="132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339752" y="6093296"/>
                <a:ext cx="29949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32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TW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TW" sz="3200" i="1" dirty="0">
                    <a:solidFill>
                      <a:srgbClr val="0000FF"/>
                    </a:solidFill>
                    <a:latin typeface="Cambria Math" panose="020405030504060302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90</a:t>
                </a:r>
                <a:r>
                  <a:rPr lang="en-US" altLang="zh-TW" sz="32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sz="3200" i="1" dirty="0">
                    <a:solidFill>
                      <a:srgbClr val="0000FF"/>
                    </a:solidFill>
                    <a:latin typeface="Cambria Math" panose="020405030504060302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6093296"/>
                <a:ext cx="2994922" cy="584775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5295" t="-14737" r="-4277" b="-336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12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620688"/>
            <a:ext cx="3922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Rotation symmetry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331640" y="1162487"/>
            <a:ext cx="399660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one fold 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two fold (</a:t>
            </a:r>
            <a:r>
              <a:rPr kumimoji="0" lang="en-US" altLang="zh-TW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diad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)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zh-TW" sz="3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three fold (triad   )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Four fold (tetrad    )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zh-TW" sz="3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Six fold (</a:t>
            </a:r>
            <a:r>
              <a:rPr lang="en-US" altLang="zh-TW" sz="3200" dirty="0" err="1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hexad</a:t>
            </a:r>
            <a:r>
              <a:rPr lang="en-US" altLang="zh-TW" sz="3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)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6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4211960" y="1826167"/>
            <a:ext cx="88737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等腰三角形 4"/>
          <p:cNvSpPr/>
          <p:nvPr/>
        </p:nvSpPr>
        <p:spPr>
          <a:xfrm>
            <a:off x="4273125" y="2378951"/>
            <a:ext cx="212141" cy="1645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515059" y="2846065"/>
            <a:ext cx="212141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六邊形 6"/>
          <p:cNvSpPr/>
          <p:nvPr/>
        </p:nvSpPr>
        <p:spPr>
          <a:xfrm>
            <a:off x="4269253" y="3329054"/>
            <a:ext cx="265176" cy="228600"/>
          </a:xfrm>
          <a:prstGeom prst="hexagon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>
            <a:off x="2051720" y="4149080"/>
            <a:ext cx="216024" cy="432048"/>
            <a:chOff x="4283968" y="2708920"/>
            <a:chExt cx="216024" cy="432048"/>
          </a:xfrm>
        </p:grpSpPr>
        <p:sp>
          <p:nvSpPr>
            <p:cNvPr id="9" name="橢圓 8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弧形 9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1691680" y="4941168"/>
            <a:ext cx="216024" cy="432048"/>
            <a:chOff x="4283968" y="2708920"/>
            <a:chExt cx="216024" cy="432048"/>
          </a:xfrm>
          <a:scene3d>
            <a:camera prst="orthographicFront">
              <a:rot lat="0" lon="0" rev="10800000"/>
            </a:camera>
            <a:lightRig rig="threePt" dir="t"/>
          </a:scene3d>
        </p:grpSpPr>
        <p:sp>
          <p:nvSpPr>
            <p:cNvPr id="12" name="橢圓 11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弧形 12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4427984" y="4149080"/>
            <a:ext cx="216024" cy="432048"/>
            <a:chOff x="4283968" y="2708920"/>
            <a:chExt cx="216024" cy="432048"/>
          </a:xfrm>
          <a:scene3d>
            <a:camera prst="orthographicFront">
              <a:rot lat="0" lon="0" rev="18000000"/>
            </a:camera>
            <a:lightRig rig="threePt" dir="t"/>
          </a:scene3d>
        </p:grpSpPr>
        <p:sp>
          <p:nvSpPr>
            <p:cNvPr id="15" name="橢圓 14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弧形 15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3563888" y="4149080"/>
            <a:ext cx="216024" cy="432048"/>
            <a:chOff x="4283968" y="2708920"/>
            <a:chExt cx="216024" cy="432048"/>
          </a:xfrm>
          <a:scene3d>
            <a:camera prst="orthographicFront">
              <a:rot lat="0" lon="0" rev="3600000"/>
            </a:camera>
            <a:lightRig rig="threePt" dir="t"/>
          </a:scene3d>
        </p:grpSpPr>
        <p:sp>
          <p:nvSpPr>
            <p:cNvPr id="18" name="橢圓 17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弧形 18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3995936" y="4797152"/>
            <a:ext cx="216024" cy="432048"/>
            <a:chOff x="4283968" y="2708920"/>
            <a:chExt cx="216024" cy="432048"/>
          </a:xfrm>
          <a:scene3d>
            <a:camera prst="orthographicFront">
              <a:rot lat="0" lon="0" rev="10800000"/>
            </a:camera>
            <a:lightRig rig="threePt" dir="t"/>
          </a:scene3d>
        </p:grpSpPr>
        <p:sp>
          <p:nvSpPr>
            <p:cNvPr id="21" name="橢圓 20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弧形 21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5796136" y="4293096"/>
            <a:ext cx="504056" cy="648072"/>
            <a:chOff x="5076056" y="5085184"/>
            <a:chExt cx="504056" cy="648072"/>
          </a:xfrm>
        </p:grpSpPr>
        <p:grpSp>
          <p:nvGrpSpPr>
            <p:cNvPr id="24" name="群組 23"/>
            <p:cNvGrpSpPr/>
            <p:nvPr/>
          </p:nvGrpSpPr>
          <p:grpSpPr>
            <a:xfrm>
              <a:off x="5472100" y="5373216"/>
              <a:ext cx="108012" cy="216024"/>
              <a:chOff x="4283968" y="2708920"/>
              <a:chExt cx="216024" cy="432048"/>
            </a:xfrm>
            <a:scene3d>
              <a:camera prst="orthographicFront">
                <a:rot lat="0" lon="0" rev="16200000"/>
              </a:camera>
              <a:lightRig rig="threePt" dir="t"/>
            </a:scene3d>
          </p:grpSpPr>
          <p:sp>
            <p:nvSpPr>
              <p:cNvPr id="34" name="橢圓 33"/>
              <p:cNvSpPr/>
              <p:nvPr/>
            </p:nvSpPr>
            <p:spPr>
              <a:xfrm>
                <a:off x="4283968" y="2708920"/>
                <a:ext cx="216024" cy="216024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弧形 34"/>
              <p:cNvSpPr/>
              <p:nvPr/>
            </p:nvSpPr>
            <p:spPr>
              <a:xfrm>
                <a:off x="4283968" y="2708920"/>
                <a:ext cx="216024" cy="432048"/>
              </a:xfrm>
              <a:prstGeom prst="arc">
                <a:avLst>
                  <a:gd name="adj1" fmla="val 16200000"/>
                  <a:gd name="adj2" fmla="val 5747557"/>
                </a:avLst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5" name="群組 24"/>
            <p:cNvGrpSpPr/>
            <p:nvPr/>
          </p:nvGrpSpPr>
          <p:grpSpPr>
            <a:xfrm>
              <a:off x="5220072" y="5517232"/>
              <a:ext cx="108012" cy="216024"/>
              <a:chOff x="4283968" y="2708920"/>
              <a:chExt cx="216024" cy="432048"/>
            </a:xfrm>
            <a:scene3d>
              <a:camera prst="orthographicFront">
                <a:rot lat="0" lon="0" rev="10800000"/>
              </a:camera>
              <a:lightRig rig="threePt" dir="t"/>
            </a:scene3d>
          </p:grpSpPr>
          <p:sp>
            <p:nvSpPr>
              <p:cNvPr id="32" name="橢圓 31"/>
              <p:cNvSpPr/>
              <p:nvPr/>
            </p:nvSpPr>
            <p:spPr>
              <a:xfrm>
                <a:off x="4283968" y="2708920"/>
                <a:ext cx="216024" cy="216024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3" name="弧形 32"/>
              <p:cNvSpPr/>
              <p:nvPr/>
            </p:nvSpPr>
            <p:spPr>
              <a:xfrm>
                <a:off x="4283968" y="2708920"/>
                <a:ext cx="216024" cy="432048"/>
              </a:xfrm>
              <a:prstGeom prst="arc">
                <a:avLst>
                  <a:gd name="adj1" fmla="val 16200000"/>
                  <a:gd name="adj2" fmla="val 5747557"/>
                </a:avLst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6" name="群組 25"/>
            <p:cNvGrpSpPr/>
            <p:nvPr/>
          </p:nvGrpSpPr>
          <p:grpSpPr>
            <a:xfrm>
              <a:off x="5076056" y="5229200"/>
              <a:ext cx="108012" cy="216024"/>
              <a:chOff x="4283968" y="2708920"/>
              <a:chExt cx="216024" cy="432048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sp>
            <p:nvSpPr>
              <p:cNvPr id="30" name="橢圓 29"/>
              <p:cNvSpPr/>
              <p:nvPr/>
            </p:nvSpPr>
            <p:spPr>
              <a:xfrm>
                <a:off x="4283968" y="2708920"/>
                <a:ext cx="216024" cy="216024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弧形 30"/>
              <p:cNvSpPr/>
              <p:nvPr/>
            </p:nvSpPr>
            <p:spPr>
              <a:xfrm>
                <a:off x="4283968" y="2708920"/>
                <a:ext cx="216024" cy="432048"/>
              </a:xfrm>
              <a:prstGeom prst="arc">
                <a:avLst>
                  <a:gd name="adj1" fmla="val 16200000"/>
                  <a:gd name="adj2" fmla="val 5747557"/>
                </a:avLst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7" name="群組 26"/>
            <p:cNvGrpSpPr/>
            <p:nvPr/>
          </p:nvGrpSpPr>
          <p:grpSpPr>
            <a:xfrm>
              <a:off x="5328084" y="5085184"/>
              <a:ext cx="108012" cy="216024"/>
              <a:chOff x="4283968" y="2708920"/>
              <a:chExt cx="216024" cy="432048"/>
            </a:xfrm>
            <a:scene3d>
              <a:camera prst="orthographicFront">
                <a:rot lat="0" lon="0" rev="0"/>
              </a:camera>
              <a:lightRig rig="threePt" dir="t"/>
            </a:scene3d>
          </p:grpSpPr>
          <p:sp>
            <p:nvSpPr>
              <p:cNvPr id="28" name="橢圓 27"/>
              <p:cNvSpPr/>
              <p:nvPr/>
            </p:nvSpPr>
            <p:spPr>
              <a:xfrm>
                <a:off x="4283968" y="2708920"/>
                <a:ext cx="216024" cy="216024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弧形 28"/>
              <p:cNvSpPr/>
              <p:nvPr/>
            </p:nvSpPr>
            <p:spPr>
              <a:xfrm>
                <a:off x="4283968" y="2708920"/>
                <a:ext cx="216024" cy="432048"/>
              </a:xfrm>
              <a:prstGeom prst="arc">
                <a:avLst>
                  <a:gd name="adj1" fmla="val 16200000"/>
                  <a:gd name="adj2" fmla="val 5747557"/>
                </a:avLst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36" name="群組 35"/>
          <p:cNvGrpSpPr/>
          <p:nvPr/>
        </p:nvGrpSpPr>
        <p:grpSpPr>
          <a:xfrm>
            <a:off x="8388424" y="4221088"/>
            <a:ext cx="216024" cy="432048"/>
            <a:chOff x="4283968" y="2708920"/>
            <a:chExt cx="216024" cy="432048"/>
          </a:xfrm>
          <a:scene3d>
            <a:camera prst="orthographicFront">
              <a:rot lat="0" lon="0" rev="18000000"/>
            </a:camera>
            <a:lightRig rig="threePt" dir="t"/>
          </a:scene3d>
        </p:grpSpPr>
        <p:sp>
          <p:nvSpPr>
            <p:cNvPr id="37" name="橢圓 36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弧形 37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7524328" y="4221088"/>
            <a:ext cx="216024" cy="432048"/>
            <a:chOff x="4283968" y="2708920"/>
            <a:chExt cx="216024" cy="432048"/>
          </a:xfrm>
          <a:scene3d>
            <a:camera prst="orthographicFront">
              <a:rot lat="0" lon="0" rev="3600000"/>
            </a:camera>
            <a:lightRig rig="threePt" dir="t"/>
          </a:scene3d>
        </p:grpSpPr>
        <p:sp>
          <p:nvSpPr>
            <p:cNvPr id="40" name="橢圓 39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弧形 40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7956376" y="4869160"/>
            <a:ext cx="216024" cy="432048"/>
            <a:chOff x="4283968" y="2708920"/>
            <a:chExt cx="216024" cy="432048"/>
          </a:xfrm>
          <a:scene3d>
            <a:camera prst="orthographicFront">
              <a:rot lat="0" lon="0" rev="10800000"/>
            </a:camera>
            <a:lightRig rig="threePt" dir="t"/>
          </a:scene3d>
        </p:grpSpPr>
        <p:sp>
          <p:nvSpPr>
            <p:cNvPr id="43" name="橢圓 42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弧形 43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7956376" y="3933056"/>
            <a:ext cx="216024" cy="432048"/>
            <a:chOff x="4283968" y="2708920"/>
            <a:chExt cx="216024" cy="432048"/>
          </a:xfrm>
        </p:grpSpPr>
        <p:sp>
          <p:nvSpPr>
            <p:cNvPr id="46" name="橢圓 45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弧形 46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8" name="群組 47"/>
          <p:cNvGrpSpPr/>
          <p:nvPr/>
        </p:nvGrpSpPr>
        <p:grpSpPr>
          <a:xfrm>
            <a:off x="7524328" y="4653136"/>
            <a:ext cx="216024" cy="432048"/>
            <a:chOff x="4283968" y="2708920"/>
            <a:chExt cx="216024" cy="432048"/>
          </a:xfrm>
          <a:scene3d>
            <a:camera prst="orthographicFront">
              <a:rot lat="0" lon="0" rev="7200000"/>
            </a:camera>
            <a:lightRig rig="threePt" dir="t"/>
          </a:scene3d>
        </p:grpSpPr>
        <p:sp>
          <p:nvSpPr>
            <p:cNvPr id="49" name="橢圓 48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弧形 49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8388424" y="4653136"/>
            <a:ext cx="216024" cy="432048"/>
            <a:chOff x="4283968" y="2708920"/>
            <a:chExt cx="216024" cy="432048"/>
          </a:xfrm>
          <a:scene3d>
            <a:camera prst="orthographicFront">
              <a:rot lat="0" lon="0" rev="14400000"/>
            </a:camera>
            <a:lightRig rig="threePt" dir="t"/>
          </a:scene3d>
        </p:grpSpPr>
        <p:sp>
          <p:nvSpPr>
            <p:cNvPr id="52" name="橢圓 51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弧形 52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4" name="群組 53"/>
          <p:cNvGrpSpPr/>
          <p:nvPr/>
        </p:nvGrpSpPr>
        <p:grpSpPr>
          <a:xfrm>
            <a:off x="611560" y="4653136"/>
            <a:ext cx="216024" cy="432048"/>
            <a:chOff x="4283968" y="2708920"/>
            <a:chExt cx="216024" cy="432048"/>
          </a:xfrm>
        </p:grpSpPr>
        <p:sp>
          <p:nvSpPr>
            <p:cNvPr id="55" name="橢圓 54"/>
            <p:cNvSpPr/>
            <p:nvPr/>
          </p:nvSpPr>
          <p:spPr>
            <a:xfrm>
              <a:off x="4283968" y="2708920"/>
              <a:ext cx="216024" cy="2160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弧形 55"/>
            <p:cNvSpPr/>
            <p:nvPr/>
          </p:nvSpPr>
          <p:spPr>
            <a:xfrm>
              <a:off x="4283968" y="2708920"/>
              <a:ext cx="216024" cy="432048"/>
            </a:xfrm>
            <a:prstGeom prst="arc">
              <a:avLst>
                <a:gd name="adj1" fmla="val 16200000"/>
                <a:gd name="adj2" fmla="val 5747557"/>
              </a:avLst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01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1028833" y="207149"/>
                <a:ext cx="794499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(b) Center Rectangular lattice (</a:t>
                </a:r>
                <a14:m>
                  <m:oMath xmlns:m="http://schemas.openxmlformats.org/officeDocument/2006/math"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90</a:t>
                </a:r>
                <a:r>
                  <a:rPr lang="en-US" altLang="zh-TW" sz="32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endParaRPr lang="zh-TW" altLang="en-US" sz="3200" dirty="0">
                  <a:solidFill>
                    <a:srgbClr val="0000FF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833" y="207149"/>
                <a:ext cx="7944995" cy="5847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995" t="-14583" r="-614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1524857" y="1044025"/>
            <a:ext cx="5495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mirror symmetry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3200" i="1" kern="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zh-TW" sz="2800" i="1" kern="1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856" y="1767970"/>
            <a:ext cx="3479191" cy="288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573"/>
          <p:cNvGrpSpPr>
            <a:grpSpLocks/>
          </p:cNvGrpSpPr>
          <p:nvPr/>
        </p:nvGrpSpPr>
        <p:grpSpPr bwMode="auto">
          <a:xfrm>
            <a:off x="1691679" y="4785378"/>
            <a:ext cx="3312367" cy="1811973"/>
            <a:chOff x="3597" y="3045"/>
            <a:chExt cx="3660" cy="2070"/>
          </a:xfrm>
        </p:grpSpPr>
        <p:sp>
          <p:nvSpPr>
            <p:cNvPr id="6" name="Oval 117"/>
            <p:cNvSpPr>
              <a:spLocks noChangeArrowheads="1"/>
            </p:cNvSpPr>
            <p:nvPr/>
          </p:nvSpPr>
          <p:spPr bwMode="auto">
            <a:xfrm>
              <a:off x="3597" y="32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7" name="Oval 118"/>
            <p:cNvSpPr>
              <a:spLocks noChangeArrowheads="1"/>
            </p:cNvSpPr>
            <p:nvPr/>
          </p:nvSpPr>
          <p:spPr bwMode="auto">
            <a:xfrm>
              <a:off x="3600" y="36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" name="Oval 119"/>
            <p:cNvSpPr>
              <a:spLocks noChangeArrowheads="1"/>
            </p:cNvSpPr>
            <p:nvPr/>
          </p:nvSpPr>
          <p:spPr bwMode="auto">
            <a:xfrm>
              <a:off x="3600" y="396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9" name="Oval 120"/>
            <p:cNvSpPr>
              <a:spLocks noChangeArrowheads="1"/>
            </p:cNvSpPr>
            <p:nvPr/>
          </p:nvSpPr>
          <p:spPr bwMode="auto">
            <a:xfrm>
              <a:off x="3600" y="43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0" name="Oval 121"/>
            <p:cNvSpPr>
              <a:spLocks noChangeArrowheads="1"/>
            </p:cNvSpPr>
            <p:nvPr/>
          </p:nvSpPr>
          <p:spPr bwMode="auto">
            <a:xfrm>
              <a:off x="3600" y="468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1" name="Oval 122"/>
            <p:cNvSpPr>
              <a:spLocks noChangeArrowheads="1"/>
            </p:cNvSpPr>
            <p:nvPr/>
          </p:nvSpPr>
          <p:spPr bwMode="auto">
            <a:xfrm>
              <a:off x="4320" y="32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2" name="Oval 123"/>
            <p:cNvSpPr>
              <a:spLocks noChangeArrowheads="1"/>
            </p:cNvSpPr>
            <p:nvPr/>
          </p:nvSpPr>
          <p:spPr bwMode="auto">
            <a:xfrm>
              <a:off x="4320" y="36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3" name="Oval 124"/>
            <p:cNvSpPr>
              <a:spLocks noChangeArrowheads="1"/>
            </p:cNvSpPr>
            <p:nvPr/>
          </p:nvSpPr>
          <p:spPr bwMode="auto">
            <a:xfrm>
              <a:off x="4317" y="396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4" name="Oval 125"/>
            <p:cNvSpPr>
              <a:spLocks noChangeArrowheads="1"/>
            </p:cNvSpPr>
            <p:nvPr/>
          </p:nvSpPr>
          <p:spPr bwMode="auto">
            <a:xfrm>
              <a:off x="4320" y="43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5" name="Oval 126"/>
            <p:cNvSpPr>
              <a:spLocks noChangeArrowheads="1"/>
            </p:cNvSpPr>
            <p:nvPr/>
          </p:nvSpPr>
          <p:spPr bwMode="auto">
            <a:xfrm>
              <a:off x="4320" y="468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6" name="Oval 127"/>
            <p:cNvSpPr>
              <a:spLocks noChangeArrowheads="1"/>
            </p:cNvSpPr>
            <p:nvPr/>
          </p:nvSpPr>
          <p:spPr bwMode="auto">
            <a:xfrm>
              <a:off x="5040" y="32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7" name="Oval 128"/>
            <p:cNvSpPr>
              <a:spLocks noChangeArrowheads="1"/>
            </p:cNvSpPr>
            <p:nvPr/>
          </p:nvSpPr>
          <p:spPr bwMode="auto">
            <a:xfrm>
              <a:off x="5040" y="36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8" name="Oval 129"/>
            <p:cNvSpPr>
              <a:spLocks noChangeArrowheads="1"/>
            </p:cNvSpPr>
            <p:nvPr/>
          </p:nvSpPr>
          <p:spPr bwMode="auto">
            <a:xfrm>
              <a:off x="5037" y="396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9" name="Oval 130"/>
            <p:cNvSpPr>
              <a:spLocks noChangeArrowheads="1"/>
            </p:cNvSpPr>
            <p:nvPr/>
          </p:nvSpPr>
          <p:spPr bwMode="auto">
            <a:xfrm>
              <a:off x="5040" y="43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0" name="Oval 131"/>
            <p:cNvSpPr>
              <a:spLocks noChangeArrowheads="1"/>
            </p:cNvSpPr>
            <p:nvPr/>
          </p:nvSpPr>
          <p:spPr bwMode="auto">
            <a:xfrm>
              <a:off x="5040" y="468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1" name="Oval 132"/>
            <p:cNvSpPr>
              <a:spLocks noChangeArrowheads="1"/>
            </p:cNvSpPr>
            <p:nvPr/>
          </p:nvSpPr>
          <p:spPr bwMode="auto">
            <a:xfrm>
              <a:off x="5760" y="32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Oval 133"/>
            <p:cNvSpPr>
              <a:spLocks noChangeArrowheads="1"/>
            </p:cNvSpPr>
            <p:nvPr/>
          </p:nvSpPr>
          <p:spPr bwMode="auto">
            <a:xfrm>
              <a:off x="5760" y="36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Oval 134"/>
            <p:cNvSpPr>
              <a:spLocks noChangeArrowheads="1"/>
            </p:cNvSpPr>
            <p:nvPr/>
          </p:nvSpPr>
          <p:spPr bwMode="auto">
            <a:xfrm>
              <a:off x="5760" y="396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Oval 135"/>
            <p:cNvSpPr>
              <a:spLocks noChangeArrowheads="1"/>
            </p:cNvSpPr>
            <p:nvPr/>
          </p:nvSpPr>
          <p:spPr bwMode="auto">
            <a:xfrm>
              <a:off x="5760" y="43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5" name="Oval 136"/>
            <p:cNvSpPr>
              <a:spLocks noChangeArrowheads="1"/>
            </p:cNvSpPr>
            <p:nvPr/>
          </p:nvSpPr>
          <p:spPr bwMode="auto">
            <a:xfrm>
              <a:off x="5760" y="468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6" name="Oval 137"/>
            <p:cNvSpPr>
              <a:spLocks noChangeArrowheads="1"/>
            </p:cNvSpPr>
            <p:nvPr/>
          </p:nvSpPr>
          <p:spPr bwMode="auto">
            <a:xfrm>
              <a:off x="6480" y="32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7" name="Oval 138"/>
            <p:cNvSpPr>
              <a:spLocks noChangeArrowheads="1"/>
            </p:cNvSpPr>
            <p:nvPr/>
          </p:nvSpPr>
          <p:spPr bwMode="auto">
            <a:xfrm>
              <a:off x="6480" y="36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8" name="Oval 139"/>
            <p:cNvSpPr>
              <a:spLocks noChangeArrowheads="1"/>
            </p:cNvSpPr>
            <p:nvPr/>
          </p:nvSpPr>
          <p:spPr bwMode="auto">
            <a:xfrm>
              <a:off x="6477" y="396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9" name="Oval 140"/>
            <p:cNvSpPr>
              <a:spLocks noChangeArrowheads="1"/>
            </p:cNvSpPr>
            <p:nvPr/>
          </p:nvSpPr>
          <p:spPr bwMode="auto">
            <a:xfrm>
              <a:off x="6480" y="43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0" name="Oval 141"/>
            <p:cNvSpPr>
              <a:spLocks noChangeArrowheads="1"/>
            </p:cNvSpPr>
            <p:nvPr/>
          </p:nvSpPr>
          <p:spPr bwMode="auto">
            <a:xfrm>
              <a:off x="6480" y="468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1" name="Oval 142"/>
            <p:cNvSpPr>
              <a:spLocks noChangeArrowheads="1"/>
            </p:cNvSpPr>
            <p:nvPr/>
          </p:nvSpPr>
          <p:spPr bwMode="auto">
            <a:xfrm>
              <a:off x="7200" y="32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2" name="Oval 143"/>
            <p:cNvSpPr>
              <a:spLocks noChangeArrowheads="1"/>
            </p:cNvSpPr>
            <p:nvPr/>
          </p:nvSpPr>
          <p:spPr bwMode="auto">
            <a:xfrm>
              <a:off x="7200" y="36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3" name="Oval 144"/>
            <p:cNvSpPr>
              <a:spLocks noChangeArrowheads="1"/>
            </p:cNvSpPr>
            <p:nvPr/>
          </p:nvSpPr>
          <p:spPr bwMode="auto">
            <a:xfrm>
              <a:off x="7197" y="396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4" name="Oval 145"/>
            <p:cNvSpPr>
              <a:spLocks noChangeArrowheads="1"/>
            </p:cNvSpPr>
            <p:nvPr/>
          </p:nvSpPr>
          <p:spPr bwMode="auto">
            <a:xfrm>
              <a:off x="7200" y="43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5" name="Oval 146"/>
            <p:cNvSpPr>
              <a:spLocks noChangeArrowheads="1"/>
            </p:cNvSpPr>
            <p:nvPr/>
          </p:nvSpPr>
          <p:spPr bwMode="auto">
            <a:xfrm>
              <a:off x="7200" y="468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36" name="Line 147"/>
            <p:cNvCxnSpPr/>
            <p:nvPr/>
          </p:nvCxnSpPr>
          <p:spPr bwMode="auto">
            <a:xfrm>
              <a:off x="3630" y="3135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148"/>
            <p:cNvCxnSpPr/>
            <p:nvPr/>
          </p:nvCxnSpPr>
          <p:spPr bwMode="auto">
            <a:xfrm>
              <a:off x="4365" y="3105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149"/>
            <p:cNvCxnSpPr/>
            <p:nvPr/>
          </p:nvCxnSpPr>
          <p:spPr bwMode="auto">
            <a:xfrm>
              <a:off x="5055" y="3135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150"/>
            <p:cNvCxnSpPr/>
            <p:nvPr/>
          </p:nvCxnSpPr>
          <p:spPr bwMode="auto">
            <a:xfrm>
              <a:off x="5790" y="312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151"/>
            <p:cNvCxnSpPr/>
            <p:nvPr/>
          </p:nvCxnSpPr>
          <p:spPr bwMode="auto">
            <a:xfrm>
              <a:off x="6510" y="3075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152"/>
            <p:cNvCxnSpPr/>
            <p:nvPr/>
          </p:nvCxnSpPr>
          <p:spPr bwMode="auto">
            <a:xfrm>
              <a:off x="7245" y="3045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Oval 154"/>
            <p:cNvSpPr>
              <a:spLocks noChangeArrowheads="1"/>
            </p:cNvSpPr>
            <p:nvPr/>
          </p:nvSpPr>
          <p:spPr bwMode="auto">
            <a:xfrm>
              <a:off x="3945" y="34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43" name="Oval 155"/>
            <p:cNvSpPr>
              <a:spLocks noChangeArrowheads="1"/>
            </p:cNvSpPr>
            <p:nvPr/>
          </p:nvSpPr>
          <p:spPr bwMode="auto">
            <a:xfrm>
              <a:off x="3960" y="378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44" name="Oval 156"/>
            <p:cNvSpPr>
              <a:spLocks noChangeArrowheads="1"/>
            </p:cNvSpPr>
            <p:nvPr/>
          </p:nvSpPr>
          <p:spPr bwMode="auto">
            <a:xfrm>
              <a:off x="3932" y="4140"/>
              <a:ext cx="85" cy="8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45" name="Oval 157"/>
            <p:cNvSpPr>
              <a:spLocks noChangeArrowheads="1"/>
            </p:cNvSpPr>
            <p:nvPr/>
          </p:nvSpPr>
          <p:spPr bwMode="auto">
            <a:xfrm>
              <a:off x="3932" y="4500"/>
              <a:ext cx="85" cy="8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46" name="Oval 158"/>
            <p:cNvSpPr>
              <a:spLocks noChangeArrowheads="1"/>
            </p:cNvSpPr>
            <p:nvPr/>
          </p:nvSpPr>
          <p:spPr bwMode="auto">
            <a:xfrm>
              <a:off x="4680" y="34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47" name="Oval 159"/>
            <p:cNvSpPr>
              <a:spLocks noChangeArrowheads="1"/>
            </p:cNvSpPr>
            <p:nvPr/>
          </p:nvSpPr>
          <p:spPr bwMode="auto">
            <a:xfrm>
              <a:off x="4695" y="378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48" name="Oval 160"/>
            <p:cNvSpPr>
              <a:spLocks noChangeArrowheads="1"/>
            </p:cNvSpPr>
            <p:nvPr/>
          </p:nvSpPr>
          <p:spPr bwMode="auto">
            <a:xfrm>
              <a:off x="4695" y="41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49" name="Oval 161"/>
            <p:cNvSpPr>
              <a:spLocks noChangeArrowheads="1"/>
            </p:cNvSpPr>
            <p:nvPr/>
          </p:nvSpPr>
          <p:spPr bwMode="auto">
            <a:xfrm>
              <a:off x="4695" y="45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0" name="Oval 162"/>
            <p:cNvSpPr>
              <a:spLocks noChangeArrowheads="1"/>
            </p:cNvSpPr>
            <p:nvPr/>
          </p:nvSpPr>
          <p:spPr bwMode="auto">
            <a:xfrm>
              <a:off x="5400" y="34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1" name="Oval 163"/>
            <p:cNvSpPr>
              <a:spLocks noChangeArrowheads="1"/>
            </p:cNvSpPr>
            <p:nvPr/>
          </p:nvSpPr>
          <p:spPr bwMode="auto">
            <a:xfrm>
              <a:off x="5415" y="378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2" name="Oval 164"/>
            <p:cNvSpPr>
              <a:spLocks noChangeArrowheads="1"/>
            </p:cNvSpPr>
            <p:nvPr/>
          </p:nvSpPr>
          <p:spPr bwMode="auto">
            <a:xfrm>
              <a:off x="5415" y="41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3" name="Oval 165"/>
            <p:cNvSpPr>
              <a:spLocks noChangeArrowheads="1"/>
            </p:cNvSpPr>
            <p:nvPr/>
          </p:nvSpPr>
          <p:spPr bwMode="auto">
            <a:xfrm>
              <a:off x="5415" y="45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4" name="Oval 166"/>
            <p:cNvSpPr>
              <a:spLocks noChangeArrowheads="1"/>
            </p:cNvSpPr>
            <p:nvPr/>
          </p:nvSpPr>
          <p:spPr bwMode="auto">
            <a:xfrm>
              <a:off x="6120" y="34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5" name="Oval 167"/>
            <p:cNvSpPr>
              <a:spLocks noChangeArrowheads="1"/>
            </p:cNvSpPr>
            <p:nvPr/>
          </p:nvSpPr>
          <p:spPr bwMode="auto">
            <a:xfrm>
              <a:off x="6135" y="378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6" name="Oval 168"/>
            <p:cNvSpPr>
              <a:spLocks noChangeArrowheads="1"/>
            </p:cNvSpPr>
            <p:nvPr/>
          </p:nvSpPr>
          <p:spPr bwMode="auto">
            <a:xfrm>
              <a:off x="6135" y="41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7" name="Oval 169"/>
            <p:cNvSpPr>
              <a:spLocks noChangeArrowheads="1"/>
            </p:cNvSpPr>
            <p:nvPr/>
          </p:nvSpPr>
          <p:spPr bwMode="auto">
            <a:xfrm>
              <a:off x="6135" y="45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8" name="Oval 170"/>
            <p:cNvSpPr>
              <a:spLocks noChangeArrowheads="1"/>
            </p:cNvSpPr>
            <p:nvPr/>
          </p:nvSpPr>
          <p:spPr bwMode="auto">
            <a:xfrm>
              <a:off x="6840" y="34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9" name="Oval 171"/>
            <p:cNvSpPr>
              <a:spLocks noChangeArrowheads="1"/>
            </p:cNvSpPr>
            <p:nvPr/>
          </p:nvSpPr>
          <p:spPr bwMode="auto">
            <a:xfrm>
              <a:off x="6855" y="378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0" name="Oval 172"/>
            <p:cNvSpPr>
              <a:spLocks noChangeArrowheads="1"/>
            </p:cNvSpPr>
            <p:nvPr/>
          </p:nvSpPr>
          <p:spPr bwMode="auto">
            <a:xfrm>
              <a:off x="6855" y="41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1" name="Oval 173"/>
            <p:cNvSpPr>
              <a:spLocks noChangeArrowheads="1"/>
            </p:cNvSpPr>
            <p:nvPr/>
          </p:nvSpPr>
          <p:spPr bwMode="auto">
            <a:xfrm>
              <a:off x="6855" y="45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62" name="Line 174"/>
            <p:cNvCxnSpPr/>
            <p:nvPr/>
          </p:nvCxnSpPr>
          <p:spPr bwMode="auto">
            <a:xfrm>
              <a:off x="3990" y="312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Line 175"/>
            <p:cNvCxnSpPr/>
            <p:nvPr/>
          </p:nvCxnSpPr>
          <p:spPr bwMode="auto">
            <a:xfrm>
              <a:off x="4725" y="3135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Line 176"/>
            <p:cNvCxnSpPr/>
            <p:nvPr/>
          </p:nvCxnSpPr>
          <p:spPr bwMode="auto">
            <a:xfrm>
              <a:off x="5430" y="312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Line 177"/>
            <p:cNvCxnSpPr/>
            <p:nvPr/>
          </p:nvCxnSpPr>
          <p:spPr bwMode="auto">
            <a:xfrm>
              <a:off x="6165" y="3135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Line 178"/>
            <p:cNvCxnSpPr/>
            <p:nvPr/>
          </p:nvCxnSpPr>
          <p:spPr bwMode="auto">
            <a:xfrm>
              <a:off x="6885" y="3075"/>
              <a:ext cx="0" cy="20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Rectangle 179"/>
            <p:cNvSpPr>
              <a:spLocks noChangeArrowheads="1"/>
            </p:cNvSpPr>
            <p:nvPr/>
          </p:nvSpPr>
          <p:spPr bwMode="auto">
            <a:xfrm>
              <a:off x="3627" y="3255"/>
              <a:ext cx="720" cy="360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8" name="Oval 180"/>
            <p:cNvSpPr>
              <a:spLocks noChangeArrowheads="1"/>
            </p:cNvSpPr>
            <p:nvPr/>
          </p:nvSpPr>
          <p:spPr bwMode="auto">
            <a:xfrm>
              <a:off x="3600" y="32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9" name="Oval 181"/>
            <p:cNvSpPr>
              <a:spLocks noChangeArrowheads="1"/>
            </p:cNvSpPr>
            <p:nvPr/>
          </p:nvSpPr>
          <p:spPr bwMode="auto">
            <a:xfrm>
              <a:off x="4320" y="32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70" name="Oval 182"/>
            <p:cNvSpPr>
              <a:spLocks noChangeArrowheads="1"/>
            </p:cNvSpPr>
            <p:nvPr/>
          </p:nvSpPr>
          <p:spPr bwMode="auto">
            <a:xfrm>
              <a:off x="3600" y="36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71" name="Oval 183"/>
            <p:cNvSpPr>
              <a:spLocks noChangeArrowheads="1"/>
            </p:cNvSpPr>
            <p:nvPr/>
          </p:nvSpPr>
          <p:spPr bwMode="auto">
            <a:xfrm>
              <a:off x="4320" y="360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72" name="Line 184"/>
            <p:cNvCxnSpPr/>
            <p:nvPr/>
          </p:nvCxnSpPr>
          <p:spPr bwMode="auto">
            <a:xfrm flipH="1">
              <a:off x="5400" y="3240"/>
              <a:ext cx="360" cy="18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Line 185"/>
            <p:cNvCxnSpPr/>
            <p:nvPr/>
          </p:nvCxnSpPr>
          <p:spPr bwMode="auto">
            <a:xfrm>
              <a:off x="5400" y="3420"/>
              <a:ext cx="360" cy="18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Line 186"/>
            <p:cNvCxnSpPr/>
            <p:nvPr/>
          </p:nvCxnSpPr>
          <p:spPr bwMode="auto">
            <a:xfrm>
              <a:off x="5760" y="3240"/>
              <a:ext cx="360" cy="18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Oval 187"/>
            <p:cNvSpPr>
              <a:spLocks noChangeArrowheads="1"/>
            </p:cNvSpPr>
            <p:nvPr/>
          </p:nvSpPr>
          <p:spPr bwMode="auto">
            <a:xfrm>
              <a:off x="5400" y="34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76" name="Oval 188"/>
            <p:cNvSpPr>
              <a:spLocks noChangeArrowheads="1"/>
            </p:cNvSpPr>
            <p:nvPr/>
          </p:nvSpPr>
          <p:spPr bwMode="auto">
            <a:xfrm>
              <a:off x="6120" y="342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77" name="Oval 189"/>
            <p:cNvSpPr>
              <a:spLocks noChangeArrowheads="1"/>
            </p:cNvSpPr>
            <p:nvPr/>
          </p:nvSpPr>
          <p:spPr bwMode="auto">
            <a:xfrm>
              <a:off x="5732" y="3600"/>
              <a:ext cx="85" cy="8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78" name="Oval 190"/>
            <p:cNvSpPr>
              <a:spLocks noChangeArrowheads="1"/>
            </p:cNvSpPr>
            <p:nvPr/>
          </p:nvSpPr>
          <p:spPr bwMode="auto">
            <a:xfrm>
              <a:off x="5760" y="3240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79" name="Line 743"/>
            <p:cNvCxnSpPr/>
            <p:nvPr/>
          </p:nvCxnSpPr>
          <p:spPr bwMode="auto">
            <a:xfrm flipV="1">
              <a:off x="5820" y="3435"/>
              <a:ext cx="360" cy="18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0" name="Oval 744"/>
            <p:cNvSpPr>
              <a:spLocks noChangeArrowheads="1"/>
            </p:cNvSpPr>
            <p:nvPr/>
          </p:nvSpPr>
          <p:spPr bwMode="auto">
            <a:xfrm>
              <a:off x="6092" y="3420"/>
              <a:ext cx="85" cy="8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  <p:pic>
        <p:nvPicPr>
          <p:cNvPr id="81" name="圖片 8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2083" y="2780928"/>
            <a:ext cx="2818349" cy="180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2" name="文字方塊 81"/>
              <p:cNvSpPr txBox="1"/>
              <p:nvPr/>
            </p:nvSpPr>
            <p:spPr>
              <a:xfrm>
                <a:off x="5681534" y="4565460"/>
                <a:ext cx="29949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32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TW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TW" sz="3200" i="1" dirty="0">
                    <a:solidFill>
                      <a:srgbClr val="0000FF"/>
                    </a:solidFill>
                    <a:latin typeface="Cambria Math" panose="020405030504060302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90</a:t>
                </a:r>
                <a:r>
                  <a:rPr lang="en-US" altLang="zh-TW" sz="32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sz="3200" i="1" dirty="0">
                    <a:solidFill>
                      <a:srgbClr val="0000FF"/>
                    </a:solidFill>
                    <a:latin typeface="Cambria Math" panose="020405030504060302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2" name="文字方塊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534" y="4565460"/>
                <a:ext cx="2994922" cy="584775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5092" t="-14583" r="-4481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直線接點 83"/>
          <p:cNvCxnSpPr/>
          <p:nvPr/>
        </p:nvCxnSpPr>
        <p:spPr>
          <a:xfrm>
            <a:off x="6372200" y="2837268"/>
            <a:ext cx="0" cy="1586239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接點 84"/>
          <p:cNvCxnSpPr/>
          <p:nvPr/>
        </p:nvCxnSpPr>
        <p:spPr>
          <a:xfrm>
            <a:off x="7668344" y="2837268"/>
            <a:ext cx="0" cy="1586239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接點 86"/>
          <p:cNvCxnSpPr/>
          <p:nvPr/>
        </p:nvCxnSpPr>
        <p:spPr>
          <a:xfrm>
            <a:off x="5436096" y="3341324"/>
            <a:ext cx="324036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接點 87"/>
          <p:cNvCxnSpPr/>
          <p:nvPr/>
        </p:nvCxnSpPr>
        <p:spPr>
          <a:xfrm>
            <a:off x="5436096" y="3989396"/>
            <a:ext cx="324036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矩形 88"/>
              <p:cNvSpPr/>
              <p:nvPr/>
            </p:nvSpPr>
            <p:spPr>
              <a:xfrm>
                <a:off x="5781621" y="5397023"/>
                <a:ext cx="2606803" cy="1200329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altLang="zh-TW" sz="2400" kern="1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Rhombus cell</a:t>
                </a:r>
              </a:p>
              <a:p>
                <a:pPr algn="ctr">
                  <a:spcAft>
                    <a:spcPts val="0"/>
                  </a:spcAft>
                </a:pPr>
                <a:r>
                  <a:rPr lang="en-US" altLang="zh-TW" sz="2400" kern="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Primitive unit cell</a:t>
                </a:r>
                <a:r>
                  <a:rPr lang="en-US" altLang="zh-TW" sz="2400" kern="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algn="ctr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altLang="zh-TW" sz="24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TW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24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24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altLang="zh-TW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90</a:t>
                </a:r>
                <a:r>
                  <a:rPr lang="en-US" altLang="zh-TW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endParaRPr lang="zh-TW" altLang="zh-TW" sz="2400" kern="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9" name="矩形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621" y="5397023"/>
                <a:ext cx="2606803" cy="1200329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2558" t="-3518" r="-2326" b="-1005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直線單箭頭接點 90"/>
          <p:cNvCxnSpPr/>
          <p:nvPr/>
        </p:nvCxnSpPr>
        <p:spPr>
          <a:xfrm flipH="1" flipV="1">
            <a:off x="3897209" y="5321092"/>
            <a:ext cx="1772027" cy="73791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單箭頭接點 95"/>
          <p:cNvCxnSpPr/>
          <p:nvPr/>
        </p:nvCxnSpPr>
        <p:spPr>
          <a:xfrm flipV="1">
            <a:off x="2555776" y="4331915"/>
            <a:ext cx="2880320" cy="525932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3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1028833" y="207149"/>
                <a:ext cx="701243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(c) </a:t>
                </a:r>
                <a:r>
                  <a:rPr lang="en-US" altLang="zh-TW" sz="3200" kern="1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Parallelogram </a:t>
                </a:r>
                <a:r>
                  <a:rPr lang="en-US" altLang="zh-TW" sz="3200" kern="1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lattice</a:t>
                </a:r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90</a:t>
                </a:r>
                <a:r>
                  <a:rPr lang="en-US" altLang="zh-TW" sz="32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endParaRPr lang="zh-TW" altLang="en-US" sz="3200" dirty="0">
                  <a:solidFill>
                    <a:srgbClr val="0000FF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833" y="207149"/>
                <a:ext cx="7012432" cy="5847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261" t="-14583" r="-1217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1634640" y="836712"/>
            <a:ext cx="43781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Destroy mirror symmetry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6078" y="1628800"/>
            <a:ext cx="402604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918055"/>
            <a:ext cx="3384376" cy="180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圖片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5738" y="4339238"/>
            <a:ext cx="2232248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32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1028833" y="207149"/>
                <a:ext cx="59191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(d) Square 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lattice (</a:t>
                </a:r>
                <a14:m>
                  <m:oMath xmlns:m="http://schemas.openxmlformats.org/officeDocument/2006/math"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90</a:t>
                </a:r>
                <a:r>
                  <a:rPr lang="en-US" altLang="zh-TW" sz="32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endParaRPr lang="zh-TW" altLang="en-US" sz="3200" dirty="0">
                  <a:solidFill>
                    <a:srgbClr val="0000FF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833" y="207149"/>
                <a:ext cx="5919184" cy="5847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678" t="-14583" r="-824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1283"/>
          <p:cNvGrpSpPr>
            <a:grpSpLocks/>
          </p:cNvGrpSpPr>
          <p:nvPr/>
        </p:nvGrpSpPr>
        <p:grpSpPr bwMode="auto">
          <a:xfrm>
            <a:off x="1475656" y="980728"/>
            <a:ext cx="4176464" cy="1800200"/>
            <a:chOff x="2982" y="9120"/>
            <a:chExt cx="3555" cy="1557"/>
          </a:xfrm>
        </p:grpSpPr>
        <p:sp>
          <p:nvSpPr>
            <p:cNvPr id="5" name="Text Box 1281"/>
            <p:cNvSpPr txBox="1">
              <a:spLocks noChangeArrowheads="1"/>
            </p:cNvSpPr>
            <p:nvPr/>
          </p:nvSpPr>
          <p:spPr bwMode="auto">
            <a:xfrm>
              <a:off x="2982" y="9279"/>
              <a:ext cx="1110" cy="900"/>
            </a:xfrm>
            <a:prstGeom prst="rect">
              <a:avLst/>
            </a:prstGeom>
            <a:noFill/>
            <a:ln w="76200" cmpd="thickThin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137160" tIns="91440" rIns="137160" bIns="91440" anchor="ctr" anchorCtr="0" upright="1"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</a:t>
              </a:r>
              <a:endParaRPr lang="zh-TW" sz="3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1282"/>
            <p:cNvGrpSpPr>
              <a:grpSpLocks/>
            </p:cNvGrpSpPr>
            <p:nvPr/>
          </p:nvGrpSpPr>
          <p:grpSpPr bwMode="auto">
            <a:xfrm>
              <a:off x="3780" y="9120"/>
              <a:ext cx="2757" cy="1557"/>
              <a:chOff x="3780" y="9120"/>
              <a:chExt cx="2757" cy="1557"/>
            </a:xfrm>
          </p:grpSpPr>
          <p:grpSp>
            <p:nvGrpSpPr>
              <p:cNvPr id="7" name="Group 749"/>
              <p:cNvGrpSpPr>
                <a:grpSpLocks/>
              </p:cNvGrpSpPr>
              <p:nvPr/>
            </p:nvGrpSpPr>
            <p:grpSpPr bwMode="auto">
              <a:xfrm>
                <a:off x="3780" y="9540"/>
                <a:ext cx="2757" cy="1137"/>
                <a:chOff x="3780" y="13680"/>
                <a:chExt cx="2757" cy="1137"/>
              </a:xfrm>
            </p:grpSpPr>
            <p:sp>
              <p:nvSpPr>
                <p:cNvPr id="9" name="Oval 750"/>
                <p:cNvSpPr>
                  <a:spLocks noChangeArrowheads="1"/>
                </p:cNvSpPr>
                <p:nvPr/>
              </p:nvSpPr>
              <p:spPr bwMode="auto">
                <a:xfrm>
                  <a:off x="3780" y="136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" name="Oval 751"/>
                <p:cNvSpPr>
                  <a:spLocks noChangeArrowheads="1"/>
                </p:cNvSpPr>
                <p:nvPr/>
              </p:nvSpPr>
              <p:spPr bwMode="auto">
                <a:xfrm>
                  <a:off x="4320" y="136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1" name="Oval 752"/>
                <p:cNvSpPr>
                  <a:spLocks noChangeArrowheads="1"/>
                </p:cNvSpPr>
                <p:nvPr/>
              </p:nvSpPr>
              <p:spPr bwMode="auto">
                <a:xfrm>
                  <a:off x="4860" y="136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" name="Oval 753"/>
                <p:cNvSpPr>
                  <a:spLocks noChangeArrowheads="1"/>
                </p:cNvSpPr>
                <p:nvPr/>
              </p:nvSpPr>
              <p:spPr bwMode="auto">
                <a:xfrm>
                  <a:off x="5400" y="136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3" name="Oval 754"/>
                <p:cNvSpPr>
                  <a:spLocks noChangeArrowheads="1"/>
                </p:cNvSpPr>
                <p:nvPr/>
              </p:nvSpPr>
              <p:spPr bwMode="auto">
                <a:xfrm>
                  <a:off x="5940" y="136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4" name="Oval 755"/>
                <p:cNvSpPr>
                  <a:spLocks noChangeArrowheads="1"/>
                </p:cNvSpPr>
                <p:nvPr/>
              </p:nvSpPr>
              <p:spPr bwMode="auto">
                <a:xfrm>
                  <a:off x="6480" y="136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5" name="Oval 756"/>
                <p:cNvSpPr>
                  <a:spLocks noChangeArrowheads="1"/>
                </p:cNvSpPr>
                <p:nvPr/>
              </p:nvSpPr>
              <p:spPr bwMode="auto">
                <a:xfrm>
                  <a:off x="3780" y="1422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6" name="Oval 757"/>
                <p:cNvSpPr>
                  <a:spLocks noChangeArrowheads="1"/>
                </p:cNvSpPr>
                <p:nvPr/>
              </p:nvSpPr>
              <p:spPr bwMode="auto">
                <a:xfrm>
                  <a:off x="4320" y="1422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7" name="Oval 758"/>
                <p:cNvSpPr>
                  <a:spLocks noChangeArrowheads="1"/>
                </p:cNvSpPr>
                <p:nvPr/>
              </p:nvSpPr>
              <p:spPr bwMode="auto">
                <a:xfrm>
                  <a:off x="4860" y="1422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8" name="Oval 759"/>
                <p:cNvSpPr>
                  <a:spLocks noChangeArrowheads="1"/>
                </p:cNvSpPr>
                <p:nvPr/>
              </p:nvSpPr>
              <p:spPr bwMode="auto">
                <a:xfrm>
                  <a:off x="5400" y="1422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9" name="Oval 760"/>
                <p:cNvSpPr>
                  <a:spLocks noChangeArrowheads="1"/>
                </p:cNvSpPr>
                <p:nvPr/>
              </p:nvSpPr>
              <p:spPr bwMode="auto">
                <a:xfrm>
                  <a:off x="5940" y="1422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0" name="Oval 761"/>
                <p:cNvSpPr>
                  <a:spLocks noChangeArrowheads="1"/>
                </p:cNvSpPr>
                <p:nvPr/>
              </p:nvSpPr>
              <p:spPr bwMode="auto">
                <a:xfrm>
                  <a:off x="6480" y="1422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1" name="Oval 762"/>
                <p:cNvSpPr>
                  <a:spLocks noChangeArrowheads="1"/>
                </p:cNvSpPr>
                <p:nvPr/>
              </p:nvSpPr>
              <p:spPr bwMode="auto">
                <a:xfrm>
                  <a:off x="3780" y="1476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2" name="Oval 763"/>
                <p:cNvSpPr>
                  <a:spLocks noChangeArrowheads="1"/>
                </p:cNvSpPr>
                <p:nvPr/>
              </p:nvSpPr>
              <p:spPr bwMode="auto">
                <a:xfrm>
                  <a:off x="4320" y="1476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3" name="Oval 764"/>
                <p:cNvSpPr>
                  <a:spLocks noChangeArrowheads="1"/>
                </p:cNvSpPr>
                <p:nvPr/>
              </p:nvSpPr>
              <p:spPr bwMode="auto">
                <a:xfrm>
                  <a:off x="4860" y="1476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4" name="Oval 765"/>
                <p:cNvSpPr>
                  <a:spLocks noChangeArrowheads="1"/>
                </p:cNvSpPr>
                <p:nvPr/>
              </p:nvSpPr>
              <p:spPr bwMode="auto">
                <a:xfrm>
                  <a:off x="5400" y="1476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5" name="Oval 766"/>
                <p:cNvSpPr>
                  <a:spLocks noChangeArrowheads="1"/>
                </p:cNvSpPr>
                <p:nvPr/>
              </p:nvSpPr>
              <p:spPr bwMode="auto">
                <a:xfrm>
                  <a:off x="5940" y="1476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6" name="Oval 767"/>
                <p:cNvSpPr>
                  <a:spLocks noChangeArrowheads="1"/>
                </p:cNvSpPr>
                <p:nvPr/>
              </p:nvSpPr>
              <p:spPr bwMode="auto">
                <a:xfrm>
                  <a:off x="6480" y="1476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7" name="Oval 768"/>
                <p:cNvSpPr>
                  <a:spLocks noChangeArrowheads="1"/>
                </p:cNvSpPr>
                <p:nvPr/>
              </p:nvSpPr>
              <p:spPr bwMode="auto">
                <a:xfrm>
                  <a:off x="3780" y="136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8" name="Oval 769"/>
                <p:cNvSpPr>
                  <a:spLocks noChangeArrowheads="1"/>
                </p:cNvSpPr>
                <p:nvPr/>
              </p:nvSpPr>
              <p:spPr bwMode="auto">
                <a:xfrm>
                  <a:off x="4320" y="136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9" name="Oval 770"/>
                <p:cNvSpPr>
                  <a:spLocks noChangeArrowheads="1"/>
                </p:cNvSpPr>
                <p:nvPr/>
              </p:nvSpPr>
              <p:spPr bwMode="auto">
                <a:xfrm>
                  <a:off x="4320" y="1422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30" name="Oval 771"/>
                <p:cNvSpPr>
                  <a:spLocks noChangeArrowheads="1"/>
                </p:cNvSpPr>
                <p:nvPr/>
              </p:nvSpPr>
              <p:spPr bwMode="auto">
                <a:xfrm>
                  <a:off x="3780" y="1422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cxnSp>
              <p:nvCxnSpPr>
                <p:cNvPr id="31" name="Line 772"/>
                <p:cNvCxnSpPr/>
                <p:nvPr/>
              </p:nvCxnSpPr>
              <p:spPr bwMode="auto">
                <a:xfrm>
                  <a:off x="4365" y="13725"/>
                  <a:ext cx="0" cy="540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Line 773"/>
                <p:cNvCxnSpPr/>
                <p:nvPr/>
              </p:nvCxnSpPr>
              <p:spPr bwMode="auto">
                <a:xfrm>
                  <a:off x="3810" y="13740"/>
                  <a:ext cx="0" cy="540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" name="Line 774"/>
                <p:cNvCxnSpPr/>
                <p:nvPr/>
              </p:nvCxnSpPr>
              <p:spPr bwMode="auto">
                <a:xfrm>
                  <a:off x="3825" y="13710"/>
                  <a:ext cx="539" cy="0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Line 775"/>
                <p:cNvCxnSpPr/>
                <p:nvPr/>
              </p:nvCxnSpPr>
              <p:spPr bwMode="auto">
                <a:xfrm>
                  <a:off x="3825" y="14250"/>
                  <a:ext cx="539" cy="0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8" name="Text Box 1277"/>
              <p:cNvSpPr txBox="1">
                <a:spLocks noChangeArrowheads="1"/>
              </p:cNvSpPr>
              <p:nvPr/>
            </p:nvSpPr>
            <p:spPr bwMode="auto">
              <a:xfrm>
                <a:off x="3855" y="9120"/>
                <a:ext cx="1130" cy="4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3200" kern="100" dirty="0">
                    <a:effectLst/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b</a:t>
                </a:r>
                <a:endParaRPr lang="zh-TW" sz="3200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pic>
        <p:nvPicPr>
          <p:cNvPr id="35" name="圖片 3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124843"/>
            <a:ext cx="2009140" cy="193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1043608" y="3276273"/>
                <a:ext cx="66725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(e) </a:t>
                </a:r>
                <a:r>
                  <a:rPr lang="en-US" altLang="zh-TW" sz="3200" kern="1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hexagonal </a:t>
                </a:r>
                <a:r>
                  <a:rPr lang="en-US" altLang="zh-TW" sz="3200" kern="1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lattice</a:t>
                </a:r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120</a:t>
                </a:r>
                <a:r>
                  <a:rPr lang="en-US" altLang="zh-TW" sz="3200" baseline="300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endParaRPr lang="zh-TW" altLang="en-US" sz="3200" dirty="0">
                  <a:solidFill>
                    <a:srgbClr val="0000FF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276273"/>
                <a:ext cx="6672596" cy="584775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2283" t="-14583" r="-365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圖片 3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63200" y="4221088"/>
            <a:ext cx="4771442" cy="173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圖片 3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4198664"/>
            <a:ext cx="2208530" cy="144589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8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87064"/>
            <a:ext cx="2228215" cy="132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725144"/>
            <a:ext cx="23042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圖片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5558" y="1052736"/>
            <a:ext cx="219583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3574" y="2642191"/>
            <a:ext cx="2009140" cy="193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719" y="2749773"/>
            <a:ext cx="2208530" cy="144589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1043608" y="332656"/>
            <a:ext cx="55883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Symmetry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in 2D 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475656" y="6165304"/>
            <a:ext cx="5740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Rectangular = center rectangular?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1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323945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kern="10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3-2-3. 3-D lattice:</a:t>
            </a:r>
            <a:r>
              <a:rPr lang="en-US" altLang="zh-TW" sz="3200" kern="100" dirty="0" smtClean="0">
                <a:solidFill>
                  <a:srgbClr val="99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>
                <a:solidFill>
                  <a:srgbClr val="99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 </a:t>
            </a:r>
            <a:r>
              <a:rPr lang="en-US" altLang="zh-TW" sz="3200" kern="100" dirty="0" smtClean="0">
                <a:solidFill>
                  <a:srgbClr val="99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systems, 14 </a:t>
            </a:r>
            <a:r>
              <a:rPr lang="en-US" altLang="zh-TW" sz="3200" kern="100" dirty="0" err="1">
                <a:solidFill>
                  <a:srgbClr val="99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Bravais</a:t>
            </a:r>
            <a:r>
              <a:rPr lang="en-US" altLang="zh-TW" sz="3200" kern="100" dirty="0">
                <a:solidFill>
                  <a:srgbClr val="99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lattices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115616" y="980728"/>
                <a:ext cx="5870518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32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Starting from </a:t>
                </a:r>
                <a:r>
                  <a:rPr lang="en-US" altLang="zh-TW" sz="3200" kern="1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parallelogram </a:t>
                </a:r>
                <a:r>
                  <a:rPr lang="en-US" altLang="zh-TW" sz="3200" kern="1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lattice</a:t>
                </a:r>
              </a:p>
              <a:p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90</a:t>
                </a:r>
                <a:r>
                  <a:rPr lang="en-US" altLang="zh-TW" sz="32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en-US" altLang="zh-TW" sz="3200" kern="1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980728"/>
                <a:ext cx="5870518" cy="1077218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596" t="-7910" r="-1869" b="-169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1107766" y="2204864"/>
            <a:ext cx="7496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(1)Triclinic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       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1-fold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 (1)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068960"/>
            <a:ext cx="31683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群組 32"/>
          <p:cNvGrpSpPr/>
          <p:nvPr/>
        </p:nvGrpSpPr>
        <p:grpSpPr>
          <a:xfrm>
            <a:off x="5508104" y="4869160"/>
            <a:ext cx="1296144" cy="1256988"/>
            <a:chOff x="4720580" y="5445224"/>
            <a:chExt cx="571500" cy="581025"/>
          </a:xfrm>
        </p:grpSpPr>
        <p:sp>
          <p:nvSpPr>
            <p:cNvPr id="19" name="Oval 402"/>
            <p:cNvSpPr>
              <a:spLocks noChangeArrowheads="1"/>
            </p:cNvSpPr>
            <p:nvPr/>
          </p:nvSpPr>
          <p:spPr bwMode="auto">
            <a:xfrm>
              <a:off x="4720580" y="5454749"/>
              <a:ext cx="571500" cy="571500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20" name="Line 403"/>
            <p:cNvCxnSpPr>
              <a:cxnSpLocks noChangeShapeType="1"/>
            </p:cNvCxnSpPr>
            <p:nvPr/>
          </p:nvCxnSpPr>
          <p:spPr bwMode="auto">
            <a:xfrm>
              <a:off x="5006330" y="5445224"/>
              <a:ext cx="0" cy="5715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Oval 404"/>
            <p:cNvSpPr>
              <a:spLocks noChangeArrowheads="1"/>
            </p:cNvSpPr>
            <p:nvPr/>
          </p:nvSpPr>
          <p:spPr bwMode="auto">
            <a:xfrm>
              <a:off x="5025380" y="5950049"/>
              <a:ext cx="36195" cy="361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32" name="群組 31"/>
          <p:cNvGrpSpPr/>
          <p:nvPr/>
        </p:nvGrpSpPr>
        <p:grpSpPr>
          <a:xfrm>
            <a:off x="2327835" y="5033422"/>
            <a:ext cx="2452441" cy="1069993"/>
            <a:chOff x="2282180" y="5536411"/>
            <a:chExt cx="1600200" cy="593978"/>
          </a:xfrm>
        </p:grpSpPr>
        <p:sp>
          <p:nvSpPr>
            <p:cNvPr id="18" name="AutoShape 393"/>
            <p:cNvSpPr>
              <a:spLocks noChangeArrowheads="1"/>
            </p:cNvSpPr>
            <p:nvPr/>
          </p:nvSpPr>
          <p:spPr bwMode="auto">
            <a:xfrm flipH="1">
              <a:off x="2618849" y="5536411"/>
              <a:ext cx="1257300" cy="228600"/>
            </a:xfrm>
            <a:prstGeom prst="parallelogram">
              <a:avLst>
                <a:gd name="adj" fmla="val 1375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grpSp>
          <p:nvGrpSpPr>
            <p:cNvPr id="22" name="Group 1256"/>
            <p:cNvGrpSpPr>
              <a:grpSpLocks/>
            </p:cNvGrpSpPr>
            <p:nvPr/>
          </p:nvGrpSpPr>
          <p:grpSpPr bwMode="auto">
            <a:xfrm>
              <a:off x="2282180" y="5540474"/>
              <a:ext cx="1600200" cy="589915"/>
              <a:chOff x="3375" y="11850"/>
              <a:chExt cx="2520" cy="929"/>
            </a:xfrm>
          </p:grpSpPr>
          <p:cxnSp>
            <p:nvCxnSpPr>
              <p:cNvPr id="23" name="Line 394"/>
              <p:cNvCxnSpPr/>
              <p:nvPr/>
            </p:nvCxnSpPr>
            <p:spPr bwMode="auto">
              <a:xfrm flipH="1">
                <a:off x="3915" y="12210"/>
                <a:ext cx="540" cy="54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Line 395"/>
              <p:cNvCxnSpPr/>
              <p:nvPr/>
            </p:nvCxnSpPr>
            <p:spPr bwMode="auto">
              <a:xfrm flipH="1">
                <a:off x="3375" y="11850"/>
                <a:ext cx="540" cy="54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Line 396"/>
              <p:cNvCxnSpPr/>
              <p:nvPr/>
            </p:nvCxnSpPr>
            <p:spPr bwMode="auto">
              <a:xfrm flipH="1">
                <a:off x="4793" y="11880"/>
                <a:ext cx="540" cy="54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Line 397"/>
              <p:cNvCxnSpPr/>
              <p:nvPr/>
            </p:nvCxnSpPr>
            <p:spPr bwMode="auto">
              <a:xfrm flipH="1">
                <a:off x="5355" y="12210"/>
                <a:ext cx="540" cy="54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" name="AutoShape 398"/>
              <p:cNvSpPr>
                <a:spLocks noChangeArrowheads="1"/>
              </p:cNvSpPr>
              <p:nvPr/>
            </p:nvSpPr>
            <p:spPr bwMode="auto">
              <a:xfrm flipH="1">
                <a:off x="3375" y="12390"/>
                <a:ext cx="1980" cy="360"/>
              </a:xfrm>
              <a:prstGeom prst="parallelogram">
                <a:avLst>
                  <a:gd name="adj" fmla="val 137500"/>
                </a:avLst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30" name="Text Box 803"/>
              <p:cNvSpPr txBox="1">
                <a:spLocks noChangeArrowheads="1"/>
              </p:cNvSpPr>
              <p:nvPr/>
            </p:nvSpPr>
            <p:spPr bwMode="auto">
              <a:xfrm flipV="1">
                <a:off x="3675" y="12315"/>
                <a:ext cx="528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200" kern="100">
                    <a:effectLst/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 </a:t>
                </a:r>
                <a:endParaRPr lang="zh-TW" sz="1200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31" name="Text Box 804"/>
              <p:cNvSpPr txBox="1">
                <a:spLocks noChangeArrowheads="1"/>
              </p:cNvSpPr>
              <p:nvPr/>
            </p:nvSpPr>
            <p:spPr bwMode="auto">
              <a:xfrm>
                <a:off x="3405" y="12210"/>
                <a:ext cx="4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endParaRPr lang="en-US" sz="1200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sp>
        <p:nvSpPr>
          <p:cNvPr id="34" name="Text Box 399"/>
          <p:cNvSpPr txBox="1">
            <a:spLocks noChangeArrowheads="1"/>
          </p:cNvSpPr>
          <p:nvPr/>
        </p:nvSpPr>
        <p:spPr bwMode="auto">
          <a:xfrm>
            <a:off x="3207807" y="5572651"/>
            <a:ext cx="550363" cy="54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2400" b="1" i="1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b</a:t>
            </a:r>
            <a:endParaRPr lang="zh-TW" sz="2400" b="1" i="1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5" name="Text Box 399"/>
          <p:cNvSpPr txBox="1">
            <a:spLocks noChangeArrowheads="1"/>
          </p:cNvSpPr>
          <p:nvPr/>
        </p:nvSpPr>
        <p:spPr bwMode="auto">
          <a:xfrm>
            <a:off x="2494577" y="5236957"/>
            <a:ext cx="550363" cy="54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2400" i="1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</a:t>
            </a:r>
            <a:endParaRPr lang="zh-TW" sz="2400" i="1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6" name="Text Box 399"/>
          <p:cNvSpPr txBox="1">
            <a:spLocks noChangeArrowheads="1"/>
          </p:cNvSpPr>
          <p:nvPr/>
        </p:nvSpPr>
        <p:spPr bwMode="auto">
          <a:xfrm>
            <a:off x="2581477" y="5474923"/>
            <a:ext cx="550363" cy="54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2400" i="1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</a:t>
            </a:r>
            <a:endParaRPr lang="zh-TW" sz="2400" i="1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7" name="Text Box 399"/>
          <p:cNvSpPr txBox="1">
            <a:spLocks noChangeArrowheads="1"/>
          </p:cNvSpPr>
          <p:nvPr/>
        </p:nvSpPr>
        <p:spPr bwMode="auto">
          <a:xfrm>
            <a:off x="1920425" y="5442883"/>
            <a:ext cx="550363" cy="54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2400" i="1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  <a:sym typeface="Symbol" panose="05050102010706020507" pitchFamily="18" charset="2"/>
              </a:rPr>
              <a:t></a:t>
            </a:r>
            <a:endParaRPr lang="zh-TW" sz="2400" i="1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8" name="Text Box 399"/>
          <p:cNvSpPr txBox="1">
            <a:spLocks noChangeArrowheads="1"/>
          </p:cNvSpPr>
          <p:nvPr/>
        </p:nvSpPr>
        <p:spPr bwMode="auto">
          <a:xfrm>
            <a:off x="2267744" y="5759718"/>
            <a:ext cx="550363" cy="54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2400" b="1" i="1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  <a:endParaRPr lang="zh-TW" sz="2400" b="1" i="1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9" name="Text Box 399"/>
          <p:cNvSpPr txBox="1">
            <a:spLocks noChangeArrowheads="1"/>
          </p:cNvSpPr>
          <p:nvPr/>
        </p:nvSpPr>
        <p:spPr bwMode="auto">
          <a:xfrm>
            <a:off x="2221437" y="4967630"/>
            <a:ext cx="550363" cy="54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2400" b="1" i="1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c</a:t>
            </a:r>
            <a:endParaRPr lang="zh-TW" sz="2400" b="1" i="1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41" name="直線單箭頭接點 40"/>
          <p:cNvCxnSpPr/>
          <p:nvPr/>
        </p:nvCxnSpPr>
        <p:spPr>
          <a:xfrm>
            <a:off x="2494577" y="3284984"/>
            <a:ext cx="382137" cy="288032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/>
              <p:cNvSpPr/>
              <p:nvPr/>
            </p:nvSpPr>
            <p:spPr>
              <a:xfrm>
                <a:off x="1402641" y="6156593"/>
                <a:ext cx="540160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l-GR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l-GR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l-GR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el-GR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90</a:t>
                </a:r>
                <a:r>
                  <a:rPr lang="en-US" altLang="zh-TW" sz="32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en-US" altLang="zh-TW" sz="3200" kern="1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矩形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641" y="6156593"/>
                <a:ext cx="5401607" cy="584775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2822" t="-14583" r="-113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9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043608" y="260648"/>
                <a:ext cx="7344816" cy="16132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3200" kern="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lattice center symmetry at lattice point as shown above which the molecule is isotropic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320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32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altLang="zh-TW" sz="3200" kern="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TW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60648"/>
                <a:ext cx="7344816" cy="1613262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075" t="-5303" b="-9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群組 10"/>
          <p:cNvGrpSpPr/>
          <p:nvPr/>
        </p:nvGrpSpPr>
        <p:grpSpPr>
          <a:xfrm>
            <a:off x="3098115" y="2060848"/>
            <a:ext cx="1689909" cy="1668636"/>
            <a:chOff x="4106227" y="2986088"/>
            <a:chExt cx="931545" cy="887412"/>
          </a:xfrm>
        </p:grpSpPr>
        <p:cxnSp>
          <p:nvCxnSpPr>
            <p:cNvPr id="3" name="Line 406"/>
            <p:cNvCxnSpPr/>
            <p:nvPr/>
          </p:nvCxnSpPr>
          <p:spPr bwMode="auto">
            <a:xfrm>
              <a:off x="4581525" y="2987675"/>
              <a:ext cx="0" cy="88582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Oval 407"/>
            <p:cNvSpPr>
              <a:spLocks noChangeArrowheads="1"/>
            </p:cNvSpPr>
            <p:nvPr/>
          </p:nvSpPr>
          <p:spPr bwMode="auto">
            <a:xfrm>
              <a:off x="4612640" y="3755390"/>
              <a:ext cx="58420" cy="558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" name="Oval 408"/>
            <p:cNvSpPr>
              <a:spLocks noChangeArrowheads="1"/>
            </p:cNvSpPr>
            <p:nvPr/>
          </p:nvSpPr>
          <p:spPr bwMode="auto">
            <a:xfrm>
              <a:off x="4472940" y="3046730"/>
              <a:ext cx="58420" cy="558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grpSp>
          <p:nvGrpSpPr>
            <p:cNvPr id="6" name="Group 1233"/>
            <p:cNvGrpSpPr>
              <a:grpSpLocks/>
            </p:cNvGrpSpPr>
            <p:nvPr/>
          </p:nvGrpSpPr>
          <p:grpSpPr bwMode="auto">
            <a:xfrm>
              <a:off x="4106227" y="2986088"/>
              <a:ext cx="931545" cy="885825"/>
              <a:chOff x="7020" y="900"/>
              <a:chExt cx="900" cy="900"/>
            </a:xfrm>
          </p:grpSpPr>
          <p:sp>
            <p:nvSpPr>
              <p:cNvPr id="7" name="Oval 405"/>
              <p:cNvSpPr>
                <a:spLocks noChangeArrowheads="1"/>
              </p:cNvSpPr>
              <p:nvPr/>
            </p:nvSpPr>
            <p:spPr bwMode="auto">
              <a:xfrm>
                <a:off x="7020" y="900"/>
                <a:ext cx="900" cy="900"/>
              </a:xfrm>
              <a:prstGeom prst="ellipse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cxnSp>
            <p:nvCxnSpPr>
              <p:cNvPr id="8" name="Line 406"/>
              <p:cNvCxnSpPr/>
              <p:nvPr/>
            </p:nvCxnSpPr>
            <p:spPr bwMode="auto">
              <a:xfrm>
                <a:off x="7470" y="900"/>
                <a:ext cx="0" cy="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" name="Oval 407"/>
              <p:cNvSpPr>
                <a:spLocks noChangeArrowheads="1"/>
              </p:cNvSpPr>
              <p:nvPr/>
            </p:nvSpPr>
            <p:spPr bwMode="auto">
              <a:xfrm>
                <a:off x="7500" y="16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10" name="Oval 408"/>
              <p:cNvSpPr>
                <a:spLocks noChangeArrowheads="1"/>
              </p:cNvSpPr>
              <p:nvPr/>
            </p:nvSpPr>
            <p:spPr bwMode="auto">
              <a:xfrm>
                <a:off x="7365" y="960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34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259632" y="3167097"/>
            <a:ext cx="770485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one </a:t>
            </a:r>
            <a:r>
              <a:rPr kumimoji="0" lang="en-US" altLang="zh-TW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diad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axis 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(only one axis perpendicular to</a:t>
            </a:r>
            <a:r>
              <a:rPr kumimoji="0" lang="en-US" altLang="zh-TW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the drawing plane </a:t>
            </a:r>
            <a:r>
              <a:rPr lang="en-US" altLang="zh-TW" sz="3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maintain 2-fold symmetry in </a:t>
            </a:r>
            <a:r>
              <a:rPr lang="en-US" altLang="zh-TW" sz="3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 parallelogram </a:t>
            </a:r>
            <a:r>
              <a:rPr lang="en-US" altLang="zh-TW" sz="3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lattice)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404664"/>
            <a:ext cx="3902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Monoclinic system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>
            <a:off x="3031083" y="1257994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rot="5400000">
            <a:off x="2419015" y="1438014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2599035" y="2050082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rot="5400000">
            <a:off x="3571143" y="1438014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橢圓 16"/>
          <p:cNvSpPr/>
          <p:nvPr/>
        </p:nvSpPr>
        <p:spPr>
          <a:xfrm>
            <a:off x="2987824" y="1124744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3563888" y="1124744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139952" y="1124744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2771800" y="1484784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3347864" y="1484784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3923928" y="1484784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2555776" y="1916832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3131840" y="1916832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707904" y="1916832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/>
              <p:cNvSpPr/>
              <p:nvPr/>
            </p:nvSpPr>
            <p:spPr>
              <a:xfrm>
                <a:off x="1463236" y="2420888"/>
                <a:ext cx="5413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l-GR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altLang="zh-TW" sz="3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l-GR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en-US" altLang="zh-TW" sz="3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altLang="zh-TW" sz="32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90</m:t>
                    </m:r>
                    <m:r>
                      <m:rPr>
                        <m:nor/>
                      </m:rPr>
                      <a:rPr lang="en-US" altLang="zh-TW" sz="32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o</m:t>
                    </m:r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en-US" altLang="zh-TW" sz="3200" kern="1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矩形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236" y="2420888"/>
                <a:ext cx="5413020" cy="5847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815" t="-14583" r="-113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944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404664"/>
            <a:ext cx="6629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Primitive monoclinic lattice (P cell)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1258"/>
          <p:cNvGrpSpPr>
            <a:grpSpLocks/>
          </p:cNvGrpSpPr>
          <p:nvPr/>
        </p:nvGrpSpPr>
        <p:grpSpPr bwMode="auto">
          <a:xfrm>
            <a:off x="1763688" y="1340768"/>
            <a:ext cx="1800200" cy="1224136"/>
            <a:chOff x="4230" y="7668"/>
            <a:chExt cx="1703" cy="1238"/>
          </a:xfrm>
        </p:grpSpPr>
        <p:sp>
          <p:nvSpPr>
            <p:cNvPr id="4" name="Text Box 309"/>
            <p:cNvSpPr txBox="1">
              <a:spLocks noChangeArrowheads="1"/>
            </p:cNvSpPr>
            <p:nvPr/>
          </p:nvSpPr>
          <p:spPr bwMode="auto">
            <a:xfrm>
              <a:off x="4260" y="8265"/>
              <a:ext cx="42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b="1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" name="Text Box 310"/>
            <p:cNvSpPr txBox="1">
              <a:spLocks noChangeArrowheads="1"/>
            </p:cNvSpPr>
            <p:nvPr/>
          </p:nvSpPr>
          <p:spPr bwMode="auto">
            <a:xfrm>
              <a:off x="4860" y="810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b="1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6" name="Text Box 311"/>
            <p:cNvSpPr txBox="1">
              <a:spLocks noChangeArrowheads="1"/>
            </p:cNvSpPr>
            <p:nvPr/>
          </p:nvSpPr>
          <p:spPr bwMode="auto">
            <a:xfrm>
              <a:off x="4590" y="7710"/>
              <a:ext cx="5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b="1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c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7" name="Text Box 312"/>
            <p:cNvSpPr txBox="1">
              <a:spLocks noChangeArrowheads="1"/>
            </p:cNvSpPr>
            <p:nvPr/>
          </p:nvSpPr>
          <p:spPr bwMode="auto">
            <a:xfrm>
              <a:off x="4560" y="8115"/>
              <a:ext cx="508" cy="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" name="Text Box 313"/>
            <p:cNvSpPr txBox="1">
              <a:spLocks noChangeArrowheads="1"/>
            </p:cNvSpPr>
            <p:nvPr/>
          </p:nvSpPr>
          <p:spPr bwMode="auto">
            <a:xfrm>
              <a:off x="4320" y="8100"/>
              <a:ext cx="52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9" name="Text Box 314"/>
            <p:cNvSpPr txBox="1">
              <a:spLocks noChangeArrowheads="1"/>
            </p:cNvSpPr>
            <p:nvPr/>
          </p:nvSpPr>
          <p:spPr bwMode="auto">
            <a:xfrm>
              <a:off x="4470" y="8415"/>
              <a:ext cx="4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10" name="Group 1246"/>
            <p:cNvGrpSpPr>
              <a:grpSpLocks/>
            </p:cNvGrpSpPr>
            <p:nvPr/>
          </p:nvGrpSpPr>
          <p:grpSpPr bwMode="auto">
            <a:xfrm>
              <a:off x="4230" y="7668"/>
              <a:ext cx="1703" cy="1238"/>
              <a:chOff x="4230" y="7665"/>
              <a:chExt cx="1703" cy="1238"/>
            </a:xfrm>
          </p:grpSpPr>
          <p:grpSp>
            <p:nvGrpSpPr>
              <p:cNvPr id="11" name="Group 1245"/>
              <p:cNvGrpSpPr>
                <a:grpSpLocks/>
              </p:cNvGrpSpPr>
              <p:nvPr/>
            </p:nvGrpSpPr>
            <p:grpSpPr bwMode="auto">
              <a:xfrm>
                <a:off x="4248" y="7740"/>
                <a:ext cx="1662" cy="1155"/>
                <a:chOff x="4248" y="7740"/>
                <a:chExt cx="1662" cy="1155"/>
              </a:xfrm>
            </p:grpSpPr>
            <p:sp>
              <p:nvSpPr>
                <p:cNvPr id="20" name="AutoShape 305"/>
                <p:cNvSpPr>
                  <a:spLocks noChangeArrowheads="1"/>
                </p:cNvSpPr>
                <p:nvPr/>
              </p:nvSpPr>
              <p:spPr bwMode="auto">
                <a:xfrm>
                  <a:off x="4260" y="7755"/>
                  <a:ext cx="1620" cy="360"/>
                </a:xfrm>
                <a:prstGeom prst="parallelogram">
                  <a:avLst>
                    <a:gd name="adj" fmla="val 112500"/>
                  </a:avLst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1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90" y="8115"/>
                  <a:ext cx="1230" cy="78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2" name="Rectangle 307"/>
                <p:cNvSpPr>
                  <a:spLocks noChangeArrowheads="1"/>
                </p:cNvSpPr>
                <p:nvPr/>
              </p:nvSpPr>
              <p:spPr bwMode="auto">
                <a:xfrm>
                  <a:off x="4680" y="7740"/>
                  <a:ext cx="1230" cy="780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3" name="AutoShape 308"/>
                <p:cNvSpPr>
                  <a:spLocks noChangeArrowheads="1"/>
                </p:cNvSpPr>
                <p:nvPr/>
              </p:nvSpPr>
              <p:spPr bwMode="auto">
                <a:xfrm>
                  <a:off x="4248" y="8535"/>
                  <a:ext cx="1620" cy="360"/>
                </a:xfrm>
                <a:prstGeom prst="parallelogram">
                  <a:avLst>
                    <a:gd name="adj" fmla="val 112500"/>
                  </a:avLst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zh-TW" altLang="en-US"/>
                </a:p>
              </p:txBody>
            </p:sp>
          </p:grpSp>
          <p:sp>
            <p:nvSpPr>
              <p:cNvPr id="12" name="Oval 974"/>
              <p:cNvSpPr>
                <a:spLocks noChangeArrowheads="1"/>
              </p:cNvSpPr>
              <p:nvPr/>
            </p:nvSpPr>
            <p:spPr bwMode="auto">
              <a:xfrm>
                <a:off x="5820" y="766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13" name="Oval 975"/>
              <p:cNvSpPr>
                <a:spLocks noChangeArrowheads="1"/>
              </p:cNvSpPr>
              <p:nvPr/>
            </p:nvSpPr>
            <p:spPr bwMode="auto">
              <a:xfrm>
                <a:off x="4620" y="766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14" name="Oval 976"/>
              <p:cNvSpPr>
                <a:spLocks noChangeArrowheads="1"/>
              </p:cNvSpPr>
              <p:nvPr/>
            </p:nvSpPr>
            <p:spPr bwMode="auto">
              <a:xfrm>
                <a:off x="5430" y="802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15" name="Oval 977"/>
              <p:cNvSpPr>
                <a:spLocks noChangeArrowheads="1"/>
              </p:cNvSpPr>
              <p:nvPr/>
            </p:nvSpPr>
            <p:spPr bwMode="auto">
              <a:xfrm>
                <a:off x="4230" y="802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16" name="Oval 978"/>
              <p:cNvSpPr>
                <a:spLocks noChangeArrowheads="1"/>
              </p:cNvSpPr>
              <p:nvPr/>
            </p:nvSpPr>
            <p:spPr bwMode="auto">
              <a:xfrm>
                <a:off x="5820" y="843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17" name="Oval 979"/>
              <p:cNvSpPr>
                <a:spLocks noChangeArrowheads="1"/>
              </p:cNvSpPr>
              <p:nvPr/>
            </p:nvSpPr>
            <p:spPr bwMode="auto">
              <a:xfrm>
                <a:off x="4620" y="843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18" name="Oval 980"/>
              <p:cNvSpPr>
                <a:spLocks noChangeArrowheads="1"/>
              </p:cNvSpPr>
              <p:nvPr/>
            </p:nvSpPr>
            <p:spPr bwMode="auto">
              <a:xfrm>
                <a:off x="5430" y="879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19" name="Oval 981"/>
              <p:cNvSpPr>
                <a:spLocks noChangeArrowheads="1"/>
              </p:cNvSpPr>
              <p:nvPr/>
            </p:nvSpPr>
            <p:spPr bwMode="auto">
              <a:xfrm>
                <a:off x="4230" y="879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</p:grpSp>
      </p:grpSp>
      <p:cxnSp>
        <p:nvCxnSpPr>
          <p:cNvPr id="24" name="直線單箭頭接點 23"/>
          <p:cNvCxnSpPr/>
          <p:nvPr/>
        </p:nvCxnSpPr>
        <p:spPr>
          <a:xfrm>
            <a:off x="5695379" y="2266106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rot="5400000">
            <a:off x="5083311" y="2446126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5263331" y="3058194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rot="5400000">
            <a:off x="6235439" y="2446126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橢圓 27"/>
          <p:cNvSpPr/>
          <p:nvPr/>
        </p:nvSpPr>
        <p:spPr>
          <a:xfrm>
            <a:off x="5652120" y="213285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6228184" y="213285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6804248" y="213285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5436096" y="249289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/>
          <p:cNvSpPr/>
          <p:nvPr/>
        </p:nvSpPr>
        <p:spPr>
          <a:xfrm>
            <a:off x="6012160" y="249289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/>
          <p:cNvSpPr/>
          <p:nvPr/>
        </p:nvSpPr>
        <p:spPr>
          <a:xfrm>
            <a:off x="6588224" y="249289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/>
          <p:cNvSpPr/>
          <p:nvPr/>
        </p:nvSpPr>
        <p:spPr>
          <a:xfrm>
            <a:off x="5220072" y="2924944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>
            <a:off x="5796136" y="2924944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6372200" y="2924944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7" name="直線單箭頭接點 36"/>
          <p:cNvCxnSpPr/>
          <p:nvPr/>
        </p:nvCxnSpPr>
        <p:spPr>
          <a:xfrm>
            <a:off x="5695379" y="1113978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rot="5400000">
            <a:off x="5083311" y="1293998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5263331" y="1906066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 rot="5400000">
            <a:off x="6235439" y="1293998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橢圓 40"/>
          <p:cNvSpPr/>
          <p:nvPr/>
        </p:nvSpPr>
        <p:spPr>
          <a:xfrm>
            <a:off x="5652120" y="98072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6228184" y="98072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6804248" y="98072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5436096" y="134076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橢圓 44"/>
          <p:cNvSpPr/>
          <p:nvPr/>
        </p:nvSpPr>
        <p:spPr>
          <a:xfrm>
            <a:off x="6012160" y="134076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45"/>
          <p:cNvSpPr/>
          <p:nvPr/>
        </p:nvSpPr>
        <p:spPr>
          <a:xfrm>
            <a:off x="6588224" y="134076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橢圓 46"/>
          <p:cNvSpPr/>
          <p:nvPr/>
        </p:nvSpPr>
        <p:spPr>
          <a:xfrm>
            <a:off x="5220072" y="177281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/>
          <p:cNvSpPr/>
          <p:nvPr/>
        </p:nvSpPr>
        <p:spPr>
          <a:xfrm>
            <a:off x="5796136" y="177281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橢圓 48"/>
          <p:cNvSpPr/>
          <p:nvPr/>
        </p:nvSpPr>
        <p:spPr>
          <a:xfrm>
            <a:off x="6372200" y="177281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1" name="直線單箭頭接點 50"/>
          <p:cNvCxnSpPr>
            <a:stCxn id="28" idx="6"/>
            <a:endCxn id="41" idx="6"/>
          </p:cNvCxnSpPr>
          <p:nvPr/>
        </p:nvCxnSpPr>
        <p:spPr>
          <a:xfrm flipV="1">
            <a:off x="5724128" y="1124744"/>
            <a:ext cx="0" cy="115212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899592" y="3348281"/>
            <a:ext cx="61141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Base centered monoclinic 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1" name="群組 70"/>
          <p:cNvGrpSpPr/>
          <p:nvPr/>
        </p:nvGrpSpPr>
        <p:grpSpPr>
          <a:xfrm>
            <a:off x="1754696" y="4149088"/>
            <a:ext cx="2025217" cy="1604060"/>
            <a:chOff x="1754695" y="4578375"/>
            <a:chExt cx="1081405" cy="805258"/>
          </a:xfrm>
        </p:grpSpPr>
        <p:grpSp>
          <p:nvGrpSpPr>
            <p:cNvPr id="54" name="Group 1259"/>
            <p:cNvGrpSpPr>
              <a:grpSpLocks/>
            </p:cNvGrpSpPr>
            <p:nvPr/>
          </p:nvGrpSpPr>
          <p:grpSpPr bwMode="auto">
            <a:xfrm>
              <a:off x="1754695" y="4578375"/>
              <a:ext cx="1081405" cy="786130"/>
              <a:chOff x="4110" y="10005"/>
              <a:chExt cx="1703" cy="1238"/>
            </a:xfrm>
          </p:grpSpPr>
          <p:sp>
            <p:nvSpPr>
              <p:cNvPr id="55" name="AutoShape 315"/>
              <p:cNvSpPr>
                <a:spLocks noChangeArrowheads="1"/>
              </p:cNvSpPr>
              <p:nvPr/>
            </p:nvSpPr>
            <p:spPr bwMode="auto">
              <a:xfrm>
                <a:off x="4140" y="10080"/>
                <a:ext cx="1620" cy="360"/>
              </a:xfrm>
              <a:prstGeom prst="parallelogram">
                <a:avLst>
                  <a:gd name="adj" fmla="val 112500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6" name="Rectangle 316"/>
              <p:cNvSpPr>
                <a:spLocks noChangeArrowheads="1"/>
              </p:cNvSpPr>
              <p:nvPr/>
            </p:nvSpPr>
            <p:spPr bwMode="auto">
              <a:xfrm>
                <a:off x="4170" y="10440"/>
                <a:ext cx="1230" cy="78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7" name="Rectangle 317"/>
              <p:cNvSpPr>
                <a:spLocks noChangeArrowheads="1"/>
              </p:cNvSpPr>
              <p:nvPr/>
            </p:nvSpPr>
            <p:spPr bwMode="auto">
              <a:xfrm>
                <a:off x="4560" y="10081"/>
                <a:ext cx="1230" cy="780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8" name="AutoShape 318"/>
              <p:cNvSpPr>
                <a:spLocks noChangeArrowheads="1"/>
              </p:cNvSpPr>
              <p:nvPr/>
            </p:nvSpPr>
            <p:spPr bwMode="auto">
              <a:xfrm>
                <a:off x="4128" y="10860"/>
                <a:ext cx="1620" cy="360"/>
              </a:xfrm>
              <a:prstGeom prst="parallelogram">
                <a:avLst>
                  <a:gd name="adj" fmla="val 112500"/>
                </a:avLst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9" name="Oval 319"/>
              <p:cNvSpPr>
                <a:spLocks noChangeArrowheads="1"/>
              </p:cNvSpPr>
              <p:nvPr/>
            </p:nvSpPr>
            <p:spPr bwMode="auto">
              <a:xfrm>
                <a:off x="5700" y="1000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0" name="Oval 320"/>
              <p:cNvSpPr>
                <a:spLocks noChangeArrowheads="1"/>
              </p:cNvSpPr>
              <p:nvPr/>
            </p:nvSpPr>
            <p:spPr bwMode="auto">
              <a:xfrm>
                <a:off x="4500" y="1000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1" name="Oval 321"/>
              <p:cNvSpPr>
                <a:spLocks noChangeArrowheads="1"/>
              </p:cNvSpPr>
              <p:nvPr/>
            </p:nvSpPr>
            <p:spPr bwMode="auto">
              <a:xfrm>
                <a:off x="5310" y="1036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2" name="Oval 322"/>
              <p:cNvSpPr>
                <a:spLocks noChangeArrowheads="1"/>
              </p:cNvSpPr>
              <p:nvPr/>
            </p:nvSpPr>
            <p:spPr bwMode="auto">
              <a:xfrm>
                <a:off x="4110" y="1036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3" name="Oval 323"/>
              <p:cNvSpPr>
                <a:spLocks noChangeArrowheads="1"/>
              </p:cNvSpPr>
              <p:nvPr/>
            </p:nvSpPr>
            <p:spPr bwMode="auto">
              <a:xfrm>
                <a:off x="5700" y="1077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4" name="Oval 324"/>
              <p:cNvSpPr>
                <a:spLocks noChangeArrowheads="1"/>
              </p:cNvSpPr>
              <p:nvPr/>
            </p:nvSpPr>
            <p:spPr bwMode="auto">
              <a:xfrm>
                <a:off x="4500" y="1077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5" name="Oval 325"/>
              <p:cNvSpPr>
                <a:spLocks noChangeArrowheads="1"/>
              </p:cNvSpPr>
              <p:nvPr/>
            </p:nvSpPr>
            <p:spPr bwMode="auto">
              <a:xfrm>
                <a:off x="5310" y="1113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6" name="Oval 326"/>
              <p:cNvSpPr>
                <a:spLocks noChangeArrowheads="1"/>
              </p:cNvSpPr>
              <p:nvPr/>
            </p:nvSpPr>
            <p:spPr bwMode="auto">
              <a:xfrm>
                <a:off x="4110" y="1113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7" name="Oval 327"/>
              <p:cNvSpPr>
                <a:spLocks noChangeArrowheads="1"/>
              </p:cNvSpPr>
              <p:nvPr/>
            </p:nvSpPr>
            <p:spPr bwMode="auto">
              <a:xfrm>
                <a:off x="5505" y="1059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8" name="Oval 328"/>
              <p:cNvSpPr>
                <a:spLocks noChangeArrowheads="1"/>
              </p:cNvSpPr>
              <p:nvPr/>
            </p:nvSpPr>
            <p:spPr bwMode="auto">
              <a:xfrm>
                <a:off x="4305" y="1059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9" name="Text Box 329"/>
              <p:cNvSpPr txBox="1">
                <a:spLocks noChangeArrowheads="1"/>
              </p:cNvSpPr>
              <p:nvPr/>
            </p:nvSpPr>
            <p:spPr bwMode="auto">
              <a:xfrm>
                <a:off x="4485" y="10005"/>
                <a:ext cx="54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2800" b="1" i="1" kern="100">
                    <a:effectLst/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c</a:t>
                </a:r>
                <a:endParaRPr lang="zh-TW" sz="2800" i="1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70" name="Text Box 331"/>
              <p:cNvSpPr txBox="1">
                <a:spLocks noChangeArrowheads="1"/>
              </p:cNvSpPr>
              <p:nvPr/>
            </p:nvSpPr>
            <p:spPr bwMode="auto">
              <a:xfrm>
                <a:off x="4785" y="10455"/>
                <a:ext cx="5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2800" b="1" i="1" kern="100">
                    <a:effectLst/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b</a:t>
                </a:r>
                <a:endParaRPr lang="zh-TW" sz="2800" i="1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53" name="Text Box 330"/>
            <p:cNvSpPr txBox="1">
              <a:spLocks noChangeArrowheads="1"/>
            </p:cNvSpPr>
            <p:nvPr/>
          </p:nvSpPr>
          <p:spPr bwMode="auto">
            <a:xfrm>
              <a:off x="1762647" y="5012158"/>
              <a:ext cx="34290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  <a:endParaRPr lang="zh-TW" sz="2800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72" name="矩形 71"/>
          <p:cNvSpPr/>
          <p:nvPr/>
        </p:nvSpPr>
        <p:spPr>
          <a:xfrm>
            <a:off x="1623480" y="6156593"/>
            <a:ext cx="5828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B-face centered monoclinic 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0" name="直線單箭頭接點 99"/>
          <p:cNvCxnSpPr/>
          <p:nvPr/>
        </p:nvCxnSpPr>
        <p:spPr>
          <a:xfrm>
            <a:off x="5047307" y="4714378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單箭頭接點 100"/>
          <p:cNvCxnSpPr/>
          <p:nvPr/>
        </p:nvCxnSpPr>
        <p:spPr>
          <a:xfrm rot="5400000">
            <a:off x="4435239" y="4894398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單箭頭接點 101"/>
          <p:cNvCxnSpPr/>
          <p:nvPr/>
        </p:nvCxnSpPr>
        <p:spPr>
          <a:xfrm>
            <a:off x="4615259" y="5506466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/>
          <p:nvPr/>
        </p:nvCxnSpPr>
        <p:spPr>
          <a:xfrm rot="5400000">
            <a:off x="5587367" y="4894398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橢圓 103"/>
          <p:cNvSpPr/>
          <p:nvPr/>
        </p:nvSpPr>
        <p:spPr>
          <a:xfrm>
            <a:off x="5004048" y="458112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5" name="橢圓 104"/>
          <p:cNvSpPr/>
          <p:nvPr/>
        </p:nvSpPr>
        <p:spPr>
          <a:xfrm>
            <a:off x="5580112" y="458112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6" name="橢圓 105"/>
          <p:cNvSpPr/>
          <p:nvPr/>
        </p:nvSpPr>
        <p:spPr>
          <a:xfrm>
            <a:off x="6156176" y="458112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橢圓 106"/>
          <p:cNvSpPr/>
          <p:nvPr/>
        </p:nvSpPr>
        <p:spPr>
          <a:xfrm>
            <a:off x="4788024" y="494116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橢圓 107"/>
          <p:cNvSpPr/>
          <p:nvPr/>
        </p:nvSpPr>
        <p:spPr>
          <a:xfrm>
            <a:off x="5364088" y="494116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橢圓 108"/>
          <p:cNvSpPr/>
          <p:nvPr/>
        </p:nvSpPr>
        <p:spPr>
          <a:xfrm>
            <a:off x="5940152" y="494116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0" name="橢圓 109"/>
          <p:cNvSpPr/>
          <p:nvPr/>
        </p:nvSpPr>
        <p:spPr>
          <a:xfrm>
            <a:off x="4572000" y="537321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1" name="橢圓 110"/>
          <p:cNvSpPr/>
          <p:nvPr/>
        </p:nvSpPr>
        <p:spPr>
          <a:xfrm>
            <a:off x="5148064" y="537321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橢圓 111"/>
          <p:cNvSpPr/>
          <p:nvPr/>
        </p:nvSpPr>
        <p:spPr>
          <a:xfrm>
            <a:off x="5724128" y="5373216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4" name="直線單箭頭接點 113"/>
          <p:cNvCxnSpPr>
            <a:stCxn id="104" idx="2"/>
          </p:cNvCxnSpPr>
          <p:nvPr/>
        </p:nvCxnSpPr>
        <p:spPr>
          <a:xfrm flipH="1" flipV="1">
            <a:off x="4788024" y="4579540"/>
            <a:ext cx="216024" cy="14560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 flipV="1">
            <a:off x="4788024" y="4365104"/>
            <a:ext cx="10545" cy="79859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接點 128"/>
          <p:cNvCxnSpPr/>
          <p:nvPr/>
        </p:nvCxnSpPr>
        <p:spPr>
          <a:xfrm>
            <a:off x="7524328" y="1916832"/>
            <a:ext cx="10801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接點 129"/>
          <p:cNvCxnSpPr/>
          <p:nvPr/>
        </p:nvCxnSpPr>
        <p:spPr>
          <a:xfrm>
            <a:off x="7164288" y="2492896"/>
            <a:ext cx="10801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接點 130"/>
          <p:cNvCxnSpPr/>
          <p:nvPr/>
        </p:nvCxnSpPr>
        <p:spPr>
          <a:xfrm flipH="1">
            <a:off x="8244408" y="1916832"/>
            <a:ext cx="360040" cy="61047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接點 131"/>
          <p:cNvCxnSpPr/>
          <p:nvPr/>
        </p:nvCxnSpPr>
        <p:spPr>
          <a:xfrm flipH="1">
            <a:off x="7164288" y="1916832"/>
            <a:ext cx="360040" cy="61047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群組 135"/>
          <p:cNvGrpSpPr/>
          <p:nvPr/>
        </p:nvGrpSpPr>
        <p:grpSpPr>
          <a:xfrm>
            <a:off x="8100392" y="2276912"/>
            <a:ext cx="360000" cy="360000"/>
            <a:chOff x="8100392" y="3573056"/>
            <a:chExt cx="360000" cy="360000"/>
          </a:xfrm>
        </p:grpSpPr>
        <p:sp>
          <p:nvSpPr>
            <p:cNvPr id="137" name="橢圓 136"/>
            <p:cNvSpPr/>
            <p:nvPr/>
          </p:nvSpPr>
          <p:spPr>
            <a:xfrm>
              <a:off x="8172400" y="3645024"/>
              <a:ext cx="209600" cy="2203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" name="橢圓 137"/>
            <p:cNvSpPr/>
            <p:nvPr/>
          </p:nvSpPr>
          <p:spPr>
            <a:xfrm>
              <a:off x="8100392" y="3573056"/>
              <a:ext cx="360000" cy="360000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1" name="群組 150"/>
          <p:cNvGrpSpPr/>
          <p:nvPr/>
        </p:nvGrpSpPr>
        <p:grpSpPr>
          <a:xfrm>
            <a:off x="8460472" y="1700808"/>
            <a:ext cx="360000" cy="360000"/>
            <a:chOff x="8100392" y="3573056"/>
            <a:chExt cx="360000" cy="360000"/>
          </a:xfrm>
        </p:grpSpPr>
        <p:sp>
          <p:nvSpPr>
            <p:cNvPr id="152" name="橢圓 151"/>
            <p:cNvSpPr/>
            <p:nvPr/>
          </p:nvSpPr>
          <p:spPr>
            <a:xfrm>
              <a:off x="8172400" y="3645024"/>
              <a:ext cx="209600" cy="2203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" name="橢圓 152"/>
            <p:cNvSpPr/>
            <p:nvPr/>
          </p:nvSpPr>
          <p:spPr>
            <a:xfrm>
              <a:off x="8100392" y="3573056"/>
              <a:ext cx="360000" cy="360000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4" name="群組 153"/>
          <p:cNvGrpSpPr/>
          <p:nvPr/>
        </p:nvGrpSpPr>
        <p:grpSpPr>
          <a:xfrm>
            <a:off x="7380352" y="1700808"/>
            <a:ext cx="360000" cy="360000"/>
            <a:chOff x="8100392" y="3573056"/>
            <a:chExt cx="360000" cy="360000"/>
          </a:xfrm>
        </p:grpSpPr>
        <p:sp>
          <p:nvSpPr>
            <p:cNvPr id="155" name="橢圓 154"/>
            <p:cNvSpPr/>
            <p:nvPr/>
          </p:nvSpPr>
          <p:spPr>
            <a:xfrm>
              <a:off x="8172400" y="3645024"/>
              <a:ext cx="209600" cy="2203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6" name="橢圓 155"/>
            <p:cNvSpPr/>
            <p:nvPr/>
          </p:nvSpPr>
          <p:spPr>
            <a:xfrm>
              <a:off x="8100392" y="3573056"/>
              <a:ext cx="360000" cy="360000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7" name="群組 156"/>
          <p:cNvGrpSpPr/>
          <p:nvPr/>
        </p:nvGrpSpPr>
        <p:grpSpPr>
          <a:xfrm>
            <a:off x="7020272" y="2276872"/>
            <a:ext cx="360000" cy="360000"/>
            <a:chOff x="8100392" y="3573056"/>
            <a:chExt cx="360000" cy="360000"/>
          </a:xfrm>
        </p:grpSpPr>
        <p:sp>
          <p:nvSpPr>
            <p:cNvPr id="158" name="橢圓 157"/>
            <p:cNvSpPr/>
            <p:nvPr/>
          </p:nvSpPr>
          <p:spPr>
            <a:xfrm>
              <a:off x="8172400" y="3645024"/>
              <a:ext cx="209600" cy="2203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" name="橢圓 158"/>
            <p:cNvSpPr/>
            <p:nvPr/>
          </p:nvSpPr>
          <p:spPr>
            <a:xfrm>
              <a:off x="8100392" y="3573056"/>
              <a:ext cx="360000" cy="360000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4" name="群組 143"/>
          <p:cNvGrpSpPr/>
          <p:nvPr/>
        </p:nvGrpSpPr>
        <p:grpSpPr>
          <a:xfrm>
            <a:off x="6458718" y="4171483"/>
            <a:ext cx="2455108" cy="1602452"/>
            <a:chOff x="892756" y="1970564"/>
            <a:chExt cx="2455108" cy="1602452"/>
          </a:xfrm>
        </p:grpSpPr>
        <p:sp>
          <p:nvSpPr>
            <p:cNvPr id="145" name="手繪多邊形 144"/>
            <p:cNvSpPr/>
            <p:nvPr/>
          </p:nvSpPr>
          <p:spPr>
            <a:xfrm>
              <a:off x="1612836" y="1970564"/>
              <a:ext cx="739140" cy="1592580"/>
            </a:xfrm>
            <a:custGeom>
              <a:avLst/>
              <a:gdLst>
                <a:gd name="connsiteX0" fmla="*/ 0 w 739140"/>
                <a:gd name="connsiteY0" fmla="*/ 144780 h 1592580"/>
                <a:gd name="connsiteX1" fmla="*/ 739140 w 739140"/>
                <a:gd name="connsiteY1" fmla="*/ 0 h 1592580"/>
                <a:gd name="connsiteX2" fmla="*/ 739140 w 739140"/>
                <a:gd name="connsiteY2" fmla="*/ 1455420 h 1592580"/>
                <a:gd name="connsiteX3" fmla="*/ 7620 w 739140"/>
                <a:gd name="connsiteY3" fmla="*/ 1592580 h 1592580"/>
                <a:gd name="connsiteX4" fmla="*/ 0 w 739140"/>
                <a:gd name="connsiteY4" fmla="*/ 144780 h 159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140" h="1592580">
                  <a:moveTo>
                    <a:pt x="0" y="144780"/>
                  </a:moveTo>
                  <a:lnTo>
                    <a:pt x="739140" y="0"/>
                  </a:lnTo>
                  <a:lnTo>
                    <a:pt x="739140" y="1455420"/>
                  </a:lnTo>
                  <a:lnTo>
                    <a:pt x="7620" y="1592580"/>
                  </a:lnTo>
                  <a:lnTo>
                    <a:pt x="0" y="14478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" name="手繪多邊形 145"/>
            <p:cNvSpPr/>
            <p:nvPr/>
          </p:nvSpPr>
          <p:spPr>
            <a:xfrm>
              <a:off x="2608724" y="1980436"/>
              <a:ext cx="739140" cy="1592580"/>
            </a:xfrm>
            <a:custGeom>
              <a:avLst/>
              <a:gdLst>
                <a:gd name="connsiteX0" fmla="*/ 0 w 739140"/>
                <a:gd name="connsiteY0" fmla="*/ 144780 h 1592580"/>
                <a:gd name="connsiteX1" fmla="*/ 739140 w 739140"/>
                <a:gd name="connsiteY1" fmla="*/ 0 h 1592580"/>
                <a:gd name="connsiteX2" fmla="*/ 739140 w 739140"/>
                <a:gd name="connsiteY2" fmla="*/ 1455420 h 1592580"/>
                <a:gd name="connsiteX3" fmla="*/ 7620 w 739140"/>
                <a:gd name="connsiteY3" fmla="*/ 1592580 h 1592580"/>
                <a:gd name="connsiteX4" fmla="*/ 0 w 739140"/>
                <a:gd name="connsiteY4" fmla="*/ 144780 h 159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140" h="1592580">
                  <a:moveTo>
                    <a:pt x="0" y="144780"/>
                  </a:moveTo>
                  <a:lnTo>
                    <a:pt x="739140" y="0"/>
                  </a:lnTo>
                  <a:lnTo>
                    <a:pt x="739140" y="1455420"/>
                  </a:lnTo>
                  <a:lnTo>
                    <a:pt x="7620" y="1592580"/>
                  </a:lnTo>
                  <a:lnTo>
                    <a:pt x="0" y="14478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7" name="直線單箭頭接點 146"/>
            <p:cNvCxnSpPr/>
            <p:nvPr/>
          </p:nvCxnSpPr>
          <p:spPr>
            <a:xfrm rot="10800000" flipV="1">
              <a:off x="2620948" y="3410724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單箭頭接點 147"/>
            <p:cNvCxnSpPr/>
            <p:nvPr/>
          </p:nvCxnSpPr>
          <p:spPr>
            <a:xfrm flipV="1">
              <a:off x="1612836" y="3554740"/>
              <a:ext cx="1008112" cy="838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接點 148"/>
            <p:cNvCxnSpPr/>
            <p:nvPr/>
          </p:nvCxnSpPr>
          <p:spPr>
            <a:xfrm rot="5400000" flipH="1" flipV="1">
              <a:off x="1278444" y="2762652"/>
              <a:ext cx="1440160" cy="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單箭頭接點 149"/>
            <p:cNvCxnSpPr/>
            <p:nvPr/>
          </p:nvCxnSpPr>
          <p:spPr>
            <a:xfrm rot="16200000" flipV="1">
              <a:off x="1841684" y="2919492"/>
              <a:ext cx="648072" cy="334392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接點 159"/>
            <p:cNvCxnSpPr/>
            <p:nvPr/>
          </p:nvCxnSpPr>
          <p:spPr>
            <a:xfrm rot="5400000" flipH="1" flipV="1">
              <a:off x="2656952" y="2726648"/>
              <a:ext cx="1368152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單箭頭接點 162"/>
            <p:cNvCxnSpPr/>
            <p:nvPr/>
          </p:nvCxnSpPr>
          <p:spPr>
            <a:xfrm>
              <a:off x="2332916" y="1970564"/>
              <a:ext cx="1008112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單箭頭接點 163"/>
            <p:cNvCxnSpPr/>
            <p:nvPr/>
          </p:nvCxnSpPr>
          <p:spPr>
            <a:xfrm rot="10800000" flipV="1">
              <a:off x="1612836" y="1970564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單箭頭接點 164"/>
            <p:cNvCxnSpPr/>
            <p:nvPr/>
          </p:nvCxnSpPr>
          <p:spPr>
            <a:xfrm rot="10800000" flipV="1">
              <a:off x="2620948" y="1970565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單箭頭接點 171"/>
            <p:cNvCxnSpPr/>
            <p:nvPr/>
          </p:nvCxnSpPr>
          <p:spPr>
            <a:xfrm flipV="1">
              <a:off x="1612836" y="2114581"/>
              <a:ext cx="1008112" cy="838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接點 172"/>
            <p:cNvCxnSpPr/>
            <p:nvPr/>
          </p:nvCxnSpPr>
          <p:spPr>
            <a:xfrm rot="5400000">
              <a:off x="892756" y="2834660"/>
              <a:ext cx="144016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接點 173"/>
            <p:cNvCxnSpPr/>
            <p:nvPr/>
          </p:nvCxnSpPr>
          <p:spPr>
            <a:xfrm rot="5400000">
              <a:off x="1900868" y="2834660"/>
              <a:ext cx="144016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橢圓 174"/>
            <p:cNvSpPr/>
            <p:nvPr/>
          </p:nvSpPr>
          <p:spPr>
            <a:xfrm>
              <a:off x="1926516" y="2690644"/>
              <a:ext cx="144016" cy="144016"/>
            </a:xfrm>
            <a:prstGeom prst="ellips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" name="橢圓 175"/>
            <p:cNvSpPr/>
            <p:nvPr/>
          </p:nvSpPr>
          <p:spPr>
            <a:xfrm>
              <a:off x="2934628" y="2690644"/>
              <a:ext cx="144016" cy="144016"/>
            </a:xfrm>
            <a:prstGeom prst="ellips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7" name="直線單箭頭接點 176"/>
            <p:cNvCxnSpPr/>
            <p:nvPr/>
          </p:nvCxnSpPr>
          <p:spPr>
            <a:xfrm>
              <a:off x="2332916" y="3412311"/>
              <a:ext cx="1008112" cy="1588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單箭頭接點 177"/>
            <p:cNvCxnSpPr/>
            <p:nvPr/>
          </p:nvCxnSpPr>
          <p:spPr>
            <a:xfrm rot="10800000" flipV="1">
              <a:off x="1612836" y="3410723"/>
              <a:ext cx="720080" cy="144016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接點 178"/>
            <p:cNvCxnSpPr/>
            <p:nvPr/>
          </p:nvCxnSpPr>
          <p:spPr>
            <a:xfrm rot="5400000" flipH="1" flipV="1">
              <a:off x="1612836" y="2692231"/>
              <a:ext cx="1440160" cy="0"/>
            </a:xfrm>
            <a:prstGeom prst="line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單箭頭接點 179"/>
            <p:cNvCxnSpPr/>
            <p:nvPr/>
          </p:nvCxnSpPr>
          <p:spPr>
            <a:xfrm rot="16200000" flipV="1">
              <a:off x="1507291" y="2271420"/>
              <a:ext cx="648072" cy="334392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單箭頭接點 180"/>
            <p:cNvCxnSpPr/>
            <p:nvPr/>
          </p:nvCxnSpPr>
          <p:spPr>
            <a:xfrm rot="16200000" flipV="1">
              <a:off x="2849796" y="2919493"/>
              <a:ext cx="648072" cy="334392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單箭頭接點 181"/>
            <p:cNvCxnSpPr/>
            <p:nvPr/>
          </p:nvCxnSpPr>
          <p:spPr>
            <a:xfrm>
              <a:off x="1972876" y="2762652"/>
              <a:ext cx="1008112" cy="1588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單箭頭接點 182"/>
            <p:cNvCxnSpPr/>
            <p:nvPr/>
          </p:nvCxnSpPr>
          <p:spPr>
            <a:xfrm rot="10800000" flipV="1">
              <a:off x="1252796" y="2762652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單箭頭接點 183"/>
            <p:cNvCxnSpPr/>
            <p:nvPr/>
          </p:nvCxnSpPr>
          <p:spPr>
            <a:xfrm rot="10800000" flipV="1">
              <a:off x="2260908" y="2762653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單箭頭接點 184"/>
            <p:cNvCxnSpPr/>
            <p:nvPr/>
          </p:nvCxnSpPr>
          <p:spPr>
            <a:xfrm flipV="1">
              <a:off x="1252796" y="2906669"/>
              <a:ext cx="1008112" cy="8384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單箭頭接點 185"/>
            <p:cNvCxnSpPr/>
            <p:nvPr/>
          </p:nvCxnSpPr>
          <p:spPr>
            <a:xfrm>
              <a:off x="1612836" y="2114580"/>
              <a:ext cx="1008112" cy="1588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單箭頭接點 186"/>
            <p:cNvCxnSpPr/>
            <p:nvPr/>
          </p:nvCxnSpPr>
          <p:spPr>
            <a:xfrm rot="10800000" flipV="1">
              <a:off x="892756" y="2114580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單箭頭接點 187"/>
            <p:cNvCxnSpPr/>
            <p:nvPr/>
          </p:nvCxnSpPr>
          <p:spPr>
            <a:xfrm rot="10800000" flipV="1">
              <a:off x="1900868" y="2114581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線單箭頭接點 188"/>
            <p:cNvCxnSpPr/>
            <p:nvPr/>
          </p:nvCxnSpPr>
          <p:spPr>
            <a:xfrm flipV="1">
              <a:off x="892756" y="2258597"/>
              <a:ext cx="1008112" cy="8384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83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006053" y="188640"/>
            <a:ext cx="779893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layer coincident to the middle of </a:t>
            </a:r>
            <a:endParaRPr lang="en-US" altLang="zh-TW" sz="32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layer</a:t>
            </a:r>
            <a:r>
              <a:rPr lang="zh-TW" altLang="en-US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and </a:t>
            </a:r>
            <a:r>
              <a:rPr lang="en-US" altLang="zh-TW" sz="3200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maintain 2-fold </a:t>
            </a:r>
            <a:r>
              <a:rPr lang="en-US" altLang="zh-TW" sz="3200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symmetry</a:t>
            </a:r>
          </a:p>
          <a:p>
            <a:endParaRPr lang="en-US" altLang="zh-TW" sz="3200" kern="1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other ways to maintain 2-fold symmetry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1260"/>
          <p:cNvGrpSpPr>
            <a:grpSpLocks/>
          </p:cNvGrpSpPr>
          <p:nvPr/>
        </p:nvGrpSpPr>
        <p:grpSpPr bwMode="auto">
          <a:xfrm>
            <a:off x="1403646" y="2276872"/>
            <a:ext cx="2520279" cy="2698783"/>
            <a:chOff x="4245" y="13605"/>
            <a:chExt cx="1703" cy="1456"/>
          </a:xfrm>
        </p:grpSpPr>
        <p:sp>
          <p:nvSpPr>
            <p:cNvPr id="7" name="Rectangle 333"/>
            <p:cNvSpPr>
              <a:spLocks noChangeArrowheads="1"/>
            </p:cNvSpPr>
            <p:nvPr/>
          </p:nvSpPr>
          <p:spPr bwMode="auto">
            <a:xfrm>
              <a:off x="4290" y="14055"/>
              <a:ext cx="1230" cy="78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" name="Rectangle 334"/>
            <p:cNvSpPr>
              <a:spLocks noChangeArrowheads="1"/>
            </p:cNvSpPr>
            <p:nvPr/>
          </p:nvSpPr>
          <p:spPr bwMode="auto">
            <a:xfrm>
              <a:off x="4680" y="13680"/>
              <a:ext cx="1230" cy="780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0" name="Oval 336"/>
            <p:cNvSpPr>
              <a:spLocks noChangeArrowheads="1"/>
            </p:cNvSpPr>
            <p:nvPr/>
          </p:nvSpPr>
          <p:spPr bwMode="auto">
            <a:xfrm>
              <a:off x="5835" y="136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1" name="Oval 337"/>
            <p:cNvSpPr>
              <a:spLocks noChangeArrowheads="1"/>
            </p:cNvSpPr>
            <p:nvPr/>
          </p:nvSpPr>
          <p:spPr bwMode="auto">
            <a:xfrm>
              <a:off x="4635" y="136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2" name="Oval 338"/>
            <p:cNvSpPr>
              <a:spLocks noChangeArrowheads="1"/>
            </p:cNvSpPr>
            <p:nvPr/>
          </p:nvSpPr>
          <p:spPr bwMode="auto">
            <a:xfrm>
              <a:off x="5445" y="1396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3" name="Oval 339"/>
            <p:cNvSpPr>
              <a:spLocks noChangeArrowheads="1"/>
            </p:cNvSpPr>
            <p:nvPr/>
          </p:nvSpPr>
          <p:spPr bwMode="auto">
            <a:xfrm>
              <a:off x="4245" y="1396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4" name="Oval 340"/>
            <p:cNvSpPr>
              <a:spLocks noChangeArrowheads="1"/>
            </p:cNvSpPr>
            <p:nvPr/>
          </p:nvSpPr>
          <p:spPr bwMode="auto">
            <a:xfrm>
              <a:off x="5835" y="143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5" name="Oval 341"/>
            <p:cNvSpPr>
              <a:spLocks noChangeArrowheads="1"/>
            </p:cNvSpPr>
            <p:nvPr/>
          </p:nvSpPr>
          <p:spPr bwMode="auto">
            <a:xfrm>
              <a:off x="4635" y="143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6" name="Oval 342"/>
            <p:cNvSpPr>
              <a:spLocks noChangeArrowheads="1"/>
            </p:cNvSpPr>
            <p:nvPr/>
          </p:nvSpPr>
          <p:spPr bwMode="auto">
            <a:xfrm>
              <a:off x="5445" y="1473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7" name="Oval 343"/>
            <p:cNvSpPr>
              <a:spLocks noChangeArrowheads="1"/>
            </p:cNvSpPr>
            <p:nvPr/>
          </p:nvSpPr>
          <p:spPr bwMode="auto">
            <a:xfrm>
              <a:off x="4245" y="1473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8" name="Oval 344"/>
            <p:cNvSpPr>
              <a:spLocks noChangeArrowheads="1"/>
            </p:cNvSpPr>
            <p:nvPr/>
          </p:nvSpPr>
          <p:spPr bwMode="auto">
            <a:xfrm>
              <a:off x="5220" y="1404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9" name="Oval 345"/>
            <p:cNvSpPr>
              <a:spLocks noChangeArrowheads="1"/>
            </p:cNvSpPr>
            <p:nvPr/>
          </p:nvSpPr>
          <p:spPr bwMode="auto">
            <a:xfrm>
              <a:off x="4830" y="144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0" name="Text Box 346"/>
            <p:cNvSpPr txBox="1">
              <a:spLocks noChangeArrowheads="1"/>
            </p:cNvSpPr>
            <p:nvPr/>
          </p:nvSpPr>
          <p:spPr bwMode="auto">
            <a:xfrm>
              <a:off x="4348" y="14326"/>
              <a:ext cx="540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  <a:endParaRPr lang="zh-TW" sz="2800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2" name="Text Box 348"/>
            <p:cNvSpPr txBox="1">
              <a:spLocks noChangeArrowheads="1"/>
            </p:cNvSpPr>
            <p:nvPr/>
          </p:nvSpPr>
          <p:spPr bwMode="auto">
            <a:xfrm>
              <a:off x="4476" y="13875"/>
              <a:ext cx="5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c</a:t>
              </a:r>
              <a:endParaRPr lang="zh-TW" sz="2800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" name="Text Box 347"/>
            <p:cNvSpPr txBox="1">
              <a:spLocks noChangeArrowheads="1"/>
            </p:cNvSpPr>
            <p:nvPr/>
          </p:nvSpPr>
          <p:spPr bwMode="auto">
            <a:xfrm>
              <a:off x="5128" y="1422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  <a:endParaRPr lang="zh-TW" sz="2800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cxnSp>
        <p:nvCxnSpPr>
          <p:cNvPr id="24" name="直線接點 23"/>
          <p:cNvCxnSpPr>
            <a:stCxn id="10" idx="3"/>
          </p:cNvCxnSpPr>
          <p:nvPr/>
        </p:nvCxnSpPr>
        <p:spPr>
          <a:xfrm flipH="1">
            <a:off x="3263148" y="2455654"/>
            <a:ext cx="518038" cy="62752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3275856" y="3881603"/>
            <a:ext cx="518038" cy="62752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1475656" y="2420892"/>
            <a:ext cx="518038" cy="62752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H="1">
            <a:off x="1533682" y="3809595"/>
            <a:ext cx="518038" cy="62752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4098899" y="3863950"/>
            <a:ext cx="313739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A-face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</a:p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monoclinic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27584" y="4797152"/>
            <a:ext cx="58432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55600">
              <a:spcAft>
                <a:spcPts val="0"/>
              </a:spcAft>
            </a:pP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relabeling lattice coordination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899592" y="6156593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A-face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centered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monoclinic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B-face centered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672537"/>
              </p:ext>
            </p:extLst>
          </p:nvPr>
        </p:nvGraphicFramePr>
        <p:xfrm>
          <a:off x="3500512" y="5436513"/>
          <a:ext cx="27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4" name="方程式" r:id="rId3" imgW="139680" imgH="215640" progId="Equation.3">
                  <p:embed/>
                </p:oleObj>
              </mc:Choice>
              <mc:Fallback>
                <p:oleObj name="方程式" r:id="rId3" imgW="139680" imgH="21564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512" y="5436513"/>
                        <a:ext cx="279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059685"/>
              </p:ext>
            </p:extLst>
          </p:nvPr>
        </p:nvGraphicFramePr>
        <p:xfrm>
          <a:off x="1509688" y="5571996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5" name="方程式" r:id="rId5" imgW="126720" imgH="177480" progId="Equation.3">
                  <p:embed/>
                </p:oleObj>
              </mc:Choice>
              <mc:Fallback>
                <p:oleObj name="方程式" r:id="rId5" imgW="126720" imgH="177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688" y="5571996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直線單箭頭接點 33"/>
          <p:cNvCxnSpPr/>
          <p:nvPr/>
        </p:nvCxnSpPr>
        <p:spPr>
          <a:xfrm>
            <a:off x="2411760" y="5654125"/>
            <a:ext cx="1008112" cy="1588"/>
          </a:xfrm>
          <a:prstGeom prst="straightConnector1">
            <a:avLst/>
          </a:prstGeom>
          <a:ln w="2222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 flipH="1">
            <a:off x="1792701" y="5652537"/>
            <a:ext cx="619059" cy="284198"/>
          </a:xfrm>
          <a:prstGeom prst="straightConnector1">
            <a:avLst/>
          </a:prstGeom>
          <a:ln w="2222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510923"/>
              </p:ext>
            </p:extLst>
          </p:nvPr>
        </p:nvGraphicFramePr>
        <p:xfrm>
          <a:off x="5588744" y="5365643"/>
          <a:ext cx="27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6" name="方程式" r:id="rId7" imgW="139680" imgH="215640" progId="Equation.3">
                  <p:embed/>
                </p:oleObj>
              </mc:Choice>
              <mc:Fallback>
                <p:oleObj name="方程式" r:id="rId7" imgW="139680" imgH="21564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744" y="5365643"/>
                        <a:ext cx="279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134099"/>
              </p:ext>
            </p:extLst>
          </p:nvPr>
        </p:nvGraphicFramePr>
        <p:xfrm>
          <a:off x="6012160" y="5661248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7" name="方程式" r:id="rId8" imgW="126720" imgH="177480" progId="Equation.3">
                  <p:embed/>
                </p:oleObj>
              </mc:Choice>
              <mc:Fallback>
                <p:oleObj name="方程式" r:id="rId8" imgW="126720" imgH="177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5661248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直線單箭頭接點 37"/>
          <p:cNvCxnSpPr/>
          <p:nvPr/>
        </p:nvCxnSpPr>
        <p:spPr>
          <a:xfrm>
            <a:off x="4860032" y="5877272"/>
            <a:ext cx="1008112" cy="1588"/>
          </a:xfrm>
          <a:prstGeom prst="straightConnector1">
            <a:avLst/>
          </a:prstGeom>
          <a:ln w="2222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>
            <a:off x="4831283" y="2770162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/>
          <p:nvPr/>
        </p:nvCxnSpPr>
        <p:spPr>
          <a:xfrm rot="5400000">
            <a:off x="4219215" y="2950182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>
            <a:off x="4399235" y="3562250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rot="5400000">
            <a:off x="5371343" y="2950182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橢圓 43"/>
          <p:cNvSpPr/>
          <p:nvPr/>
        </p:nvSpPr>
        <p:spPr>
          <a:xfrm>
            <a:off x="4788024" y="2636912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橢圓 44"/>
          <p:cNvSpPr/>
          <p:nvPr/>
        </p:nvSpPr>
        <p:spPr>
          <a:xfrm>
            <a:off x="5364088" y="2636912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45"/>
          <p:cNvSpPr/>
          <p:nvPr/>
        </p:nvSpPr>
        <p:spPr>
          <a:xfrm>
            <a:off x="5940152" y="2636912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橢圓 46"/>
          <p:cNvSpPr/>
          <p:nvPr/>
        </p:nvSpPr>
        <p:spPr>
          <a:xfrm>
            <a:off x="4572000" y="2996952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/>
          <p:cNvSpPr/>
          <p:nvPr/>
        </p:nvSpPr>
        <p:spPr>
          <a:xfrm>
            <a:off x="5148064" y="2996952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橢圓 48"/>
          <p:cNvSpPr/>
          <p:nvPr/>
        </p:nvSpPr>
        <p:spPr>
          <a:xfrm>
            <a:off x="5724128" y="2996952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橢圓 49"/>
          <p:cNvSpPr/>
          <p:nvPr/>
        </p:nvSpPr>
        <p:spPr>
          <a:xfrm>
            <a:off x="4355976" y="3429000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4932040" y="3429000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橢圓 51"/>
          <p:cNvSpPr/>
          <p:nvPr/>
        </p:nvSpPr>
        <p:spPr>
          <a:xfrm>
            <a:off x="5508104" y="3429000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3" name="直線單箭頭接點 52"/>
          <p:cNvCxnSpPr>
            <a:stCxn id="44" idx="2"/>
          </p:cNvCxnSpPr>
          <p:nvPr/>
        </p:nvCxnSpPr>
        <p:spPr>
          <a:xfrm flipV="1">
            <a:off x="4788024" y="2394759"/>
            <a:ext cx="648072" cy="38616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flipV="1">
            <a:off x="5425551" y="2394759"/>
            <a:ext cx="10545" cy="39267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群組 64"/>
          <p:cNvGrpSpPr/>
          <p:nvPr/>
        </p:nvGrpSpPr>
        <p:grpSpPr>
          <a:xfrm>
            <a:off x="6334149" y="2326584"/>
            <a:ext cx="2751916" cy="1592561"/>
            <a:chOff x="5204460" y="1916832"/>
            <a:chExt cx="2751916" cy="1592561"/>
          </a:xfrm>
        </p:grpSpPr>
        <p:sp>
          <p:nvSpPr>
            <p:cNvPr id="66" name="手繪多邊形 65"/>
            <p:cNvSpPr/>
            <p:nvPr/>
          </p:nvSpPr>
          <p:spPr>
            <a:xfrm>
              <a:off x="5940152" y="1925217"/>
              <a:ext cx="1028700" cy="1447800"/>
            </a:xfrm>
            <a:custGeom>
              <a:avLst/>
              <a:gdLst>
                <a:gd name="connsiteX0" fmla="*/ 7620 w 1028700"/>
                <a:gd name="connsiteY0" fmla="*/ 0 h 1447800"/>
                <a:gd name="connsiteX1" fmla="*/ 1028700 w 1028700"/>
                <a:gd name="connsiteY1" fmla="*/ 7620 h 1447800"/>
                <a:gd name="connsiteX2" fmla="*/ 1021080 w 1028700"/>
                <a:gd name="connsiteY2" fmla="*/ 1432560 h 1447800"/>
                <a:gd name="connsiteX3" fmla="*/ 0 w 1028700"/>
                <a:gd name="connsiteY3" fmla="*/ 1447800 h 1447800"/>
                <a:gd name="connsiteX4" fmla="*/ 7620 w 1028700"/>
                <a:gd name="connsiteY4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0" h="1447800">
                  <a:moveTo>
                    <a:pt x="7620" y="0"/>
                  </a:moveTo>
                  <a:lnTo>
                    <a:pt x="1028700" y="7620"/>
                  </a:lnTo>
                  <a:lnTo>
                    <a:pt x="1021080" y="1432560"/>
                  </a:lnTo>
                  <a:lnTo>
                    <a:pt x="0" y="144780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手繪多邊形 66"/>
            <p:cNvSpPr/>
            <p:nvPr/>
          </p:nvSpPr>
          <p:spPr>
            <a:xfrm>
              <a:off x="5204460" y="2060437"/>
              <a:ext cx="1028700" cy="1447800"/>
            </a:xfrm>
            <a:custGeom>
              <a:avLst/>
              <a:gdLst>
                <a:gd name="connsiteX0" fmla="*/ 7620 w 1028700"/>
                <a:gd name="connsiteY0" fmla="*/ 0 h 1447800"/>
                <a:gd name="connsiteX1" fmla="*/ 1028700 w 1028700"/>
                <a:gd name="connsiteY1" fmla="*/ 7620 h 1447800"/>
                <a:gd name="connsiteX2" fmla="*/ 1021080 w 1028700"/>
                <a:gd name="connsiteY2" fmla="*/ 1432560 h 1447800"/>
                <a:gd name="connsiteX3" fmla="*/ 0 w 1028700"/>
                <a:gd name="connsiteY3" fmla="*/ 1447800 h 1447800"/>
                <a:gd name="connsiteX4" fmla="*/ 7620 w 1028700"/>
                <a:gd name="connsiteY4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0" h="1447800">
                  <a:moveTo>
                    <a:pt x="7620" y="0"/>
                  </a:moveTo>
                  <a:lnTo>
                    <a:pt x="1028700" y="7620"/>
                  </a:lnTo>
                  <a:lnTo>
                    <a:pt x="1021080" y="1432560"/>
                  </a:lnTo>
                  <a:lnTo>
                    <a:pt x="0" y="144780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8" name="直線單箭頭接點 67"/>
            <p:cNvCxnSpPr/>
            <p:nvPr/>
          </p:nvCxnSpPr>
          <p:spPr>
            <a:xfrm rot="10800000" flipV="1">
              <a:off x="6228184" y="3356993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單箭頭接點 68"/>
            <p:cNvCxnSpPr/>
            <p:nvPr/>
          </p:nvCxnSpPr>
          <p:spPr>
            <a:xfrm flipV="1">
              <a:off x="5220072" y="3501009"/>
              <a:ext cx="1008112" cy="838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 rot="5400000" flipH="1" flipV="1">
              <a:off x="5724128" y="2636913"/>
              <a:ext cx="1440160" cy="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單箭頭接點 70"/>
            <p:cNvCxnSpPr/>
            <p:nvPr/>
          </p:nvCxnSpPr>
          <p:spPr>
            <a:xfrm rot="5400000" flipH="1" flipV="1">
              <a:off x="5832140" y="2744925"/>
              <a:ext cx="720080" cy="504056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 rot="5400000" flipH="1" flipV="1">
              <a:off x="6264188" y="2672917"/>
              <a:ext cx="1368152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單箭頭接點 80"/>
            <p:cNvCxnSpPr/>
            <p:nvPr/>
          </p:nvCxnSpPr>
          <p:spPr>
            <a:xfrm rot="5400000" flipH="1" flipV="1">
              <a:off x="6336196" y="2024845"/>
              <a:ext cx="720080" cy="504056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單箭頭接點 81"/>
            <p:cNvCxnSpPr/>
            <p:nvPr/>
          </p:nvCxnSpPr>
          <p:spPr>
            <a:xfrm>
              <a:off x="5940152" y="1916833"/>
              <a:ext cx="1008112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單箭頭接點 82"/>
            <p:cNvCxnSpPr/>
            <p:nvPr/>
          </p:nvCxnSpPr>
          <p:spPr>
            <a:xfrm rot="10800000" flipV="1">
              <a:off x="5220072" y="1916833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單箭頭接點 83"/>
            <p:cNvCxnSpPr/>
            <p:nvPr/>
          </p:nvCxnSpPr>
          <p:spPr>
            <a:xfrm rot="10800000" flipV="1">
              <a:off x="6228184" y="1916834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單箭頭接點 84"/>
            <p:cNvCxnSpPr/>
            <p:nvPr/>
          </p:nvCxnSpPr>
          <p:spPr>
            <a:xfrm flipV="1">
              <a:off x="5220072" y="2060850"/>
              <a:ext cx="1008112" cy="838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rot="5400000">
              <a:off x="4499992" y="2780929"/>
              <a:ext cx="144016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 rot="5400000">
              <a:off x="5508104" y="2780929"/>
              <a:ext cx="144016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橢圓 87"/>
            <p:cNvSpPr/>
            <p:nvPr/>
          </p:nvSpPr>
          <p:spPr>
            <a:xfrm>
              <a:off x="6372200" y="2564905"/>
              <a:ext cx="144016" cy="144016"/>
            </a:xfrm>
            <a:prstGeom prst="ellips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橢圓 88"/>
            <p:cNvSpPr/>
            <p:nvPr/>
          </p:nvSpPr>
          <p:spPr>
            <a:xfrm>
              <a:off x="5652120" y="2717305"/>
              <a:ext cx="144016" cy="144016"/>
            </a:xfrm>
            <a:prstGeom prst="ellips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0" name="直線單箭頭接點 89"/>
            <p:cNvCxnSpPr/>
            <p:nvPr/>
          </p:nvCxnSpPr>
          <p:spPr>
            <a:xfrm>
              <a:off x="5940152" y="3358580"/>
              <a:ext cx="1008112" cy="1588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單箭頭接點 90"/>
            <p:cNvCxnSpPr/>
            <p:nvPr/>
          </p:nvCxnSpPr>
          <p:spPr>
            <a:xfrm rot="10800000" flipV="1">
              <a:off x="5220072" y="3356992"/>
              <a:ext cx="720080" cy="144016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 rot="5400000" flipH="1" flipV="1">
              <a:off x="5220072" y="2638500"/>
              <a:ext cx="1440160" cy="0"/>
            </a:xfrm>
            <a:prstGeom prst="line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單箭頭接點 92"/>
            <p:cNvCxnSpPr/>
            <p:nvPr/>
          </p:nvCxnSpPr>
          <p:spPr>
            <a:xfrm rot="5400000" flipH="1" flipV="1">
              <a:off x="5112060" y="2897325"/>
              <a:ext cx="720080" cy="504056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單箭頭接點 93"/>
            <p:cNvCxnSpPr/>
            <p:nvPr/>
          </p:nvCxnSpPr>
          <p:spPr>
            <a:xfrm>
              <a:off x="6444208" y="2645298"/>
              <a:ext cx="1008112" cy="1588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單箭頭接點 94"/>
            <p:cNvCxnSpPr/>
            <p:nvPr/>
          </p:nvCxnSpPr>
          <p:spPr>
            <a:xfrm rot="10800000" flipV="1">
              <a:off x="5724128" y="2645298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單箭頭接點 95"/>
            <p:cNvCxnSpPr/>
            <p:nvPr/>
          </p:nvCxnSpPr>
          <p:spPr>
            <a:xfrm rot="10800000" flipV="1">
              <a:off x="6732240" y="2645299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單箭頭接點 96"/>
            <p:cNvCxnSpPr/>
            <p:nvPr/>
          </p:nvCxnSpPr>
          <p:spPr>
            <a:xfrm flipV="1">
              <a:off x="5724128" y="2789315"/>
              <a:ext cx="1008112" cy="8384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單箭頭接點 97"/>
            <p:cNvCxnSpPr/>
            <p:nvPr/>
          </p:nvCxnSpPr>
          <p:spPr>
            <a:xfrm>
              <a:off x="6948264" y="1916832"/>
              <a:ext cx="1008112" cy="1588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單箭頭接點 98"/>
            <p:cNvCxnSpPr/>
            <p:nvPr/>
          </p:nvCxnSpPr>
          <p:spPr>
            <a:xfrm rot="10800000" flipV="1">
              <a:off x="6228184" y="1916832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單箭頭接點 99"/>
            <p:cNvCxnSpPr/>
            <p:nvPr/>
          </p:nvCxnSpPr>
          <p:spPr>
            <a:xfrm rot="10800000" flipV="1">
              <a:off x="7236296" y="1916833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單箭頭接點 100"/>
            <p:cNvCxnSpPr/>
            <p:nvPr/>
          </p:nvCxnSpPr>
          <p:spPr>
            <a:xfrm flipV="1">
              <a:off x="6228184" y="2060849"/>
              <a:ext cx="1008112" cy="8384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直線單箭頭接點 101"/>
          <p:cNvCxnSpPr/>
          <p:nvPr/>
        </p:nvCxnSpPr>
        <p:spPr>
          <a:xfrm flipH="1">
            <a:off x="4860032" y="5589240"/>
            <a:ext cx="619059" cy="284198"/>
          </a:xfrm>
          <a:prstGeom prst="straightConnector1">
            <a:avLst/>
          </a:prstGeom>
          <a:ln w="22225">
            <a:solidFill>
              <a:srgbClr val="FF0000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74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32656"/>
            <a:ext cx="62039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Body centered monoclinic 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線單箭頭接點 2"/>
          <p:cNvCxnSpPr/>
          <p:nvPr/>
        </p:nvCxnSpPr>
        <p:spPr>
          <a:xfrm>
            <a:off x="5623371" y="1762050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單箭頭接點 3"/>
          <p:cNvCxnSpPr/>
          <p:nvPr/>
        </p:nvCxnSpPr>
        <p:spPr>
          <a:xfrm rot="5400000">
            <a:off x="5011303" y="1942070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/>
          <p:cNvCxnSpPr/>
          <p:nvPr/>
        </p:nvCxnSpPr>
        <p:spPr>
          <a:xfrm>
            <a:off x="5191323" y="2554138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 rot="5400000">
            <a:off x="6163431" y="1942070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6"/>
          <p:cNvSpPr/>
          <p:nvPr/>
        </p:nvSpPr>
        <p:spPr>
          <a:xfrm>
            <a:off x="5580112" y="1628800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156176" y="1628800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732240" y="1628800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5364088" y="1988840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5940152" y="1988840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6516216" y="1988840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148064" y="242088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724128" y="242088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6300192" y="2420888"/>
            <a:ext cx="72008" cy="288032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單箭頭接點 15"/>
          <p:cNvCxnSpPr>
            <a:stCxn id="7" idx="2"/>
          </p:cNvCxnSpPr>
          <p:nvPr/>
        </p:nvCxnSpPr>
        <p:spPr>
          <a:xfrm flipV="1">
            <a:off x="5580112" y="1386647"/>
            <a:ext cx="421503" cy="38616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6001615" y="1386647"/>
            <a:ext cx="10545" cy="74621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261"/>
          <p:cNvGrpSpPr>
            <a:grpSpLocks/>
          </p:cNvGrpSpPr>
          <p:nvPr/>
        </p:nvGrpSpPr>
        <p:grpSpPr bwMode="auto">
          <a:xfrm>
            <a:off x="1412201" y="1219691"/>
            <a:ext cx="3474685" cy="1885673"/>
            <a:chOff x="4035" y="4440"/>
            <a:chExt cx="2963" cy="1268"/>
          </a:xfrm>
        </p:grpSpPr>
        <p:sp>
          <p:nvSpPr>
            <p:cNvPr id="21" name="AutoShape 359"/>
            <p:cNvSpPr>
              <a:spLocks noChangeArrowheads="1"/>
            </p:cNvSpPr>
            <p:nvPr/>
          </p:nvSpPr>
          <p:spPr bwMode="auto">
            <a:xfrm>
              <a:off x="4080" y="4515"/>
              <a:ext cx="1746" cy="360"/>
            </a:xfrm>
            <a:prstGeom prst="parallelogram">
              <a:avLst>
                <a:gd name="adj" fmla="val 1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Rectangle 360"/>
            <p:cNvSpPr>
              <a:spLocks noChangeArrowheads="1"/>
            </p:cNvSpPr>
            <p:nvPr/>
          </p:nvSpPr>
          <p:spPr bwMode="auto">
            <a:xfrm>
              <a:off x="4140" y="4860"/>
              <a:ext cx="1230" cy="7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Rectangle 361"/>
            <p:cNvSpPr>
              <a:spLocks noChangeArrowheads="1"/>
            </p:cNvSpPr>
            <p:nvPr/>
          </p:nvSpPr>
          <p:spPr bwMode="auto">
            <a:xfrm>
              <a:off x="4500" y="4500"/>
              <a:ext cx="1230" cy="7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AutoShape 362"/>
            <p:cNvSpPr>
              <a:spLocks noChangeArrowheads="1"/>
            </p:cNvSpPr>
            <p:nvPr/>
          </p:nvSpPr>
          <p:spPr bwMode="auto">
            <a:xfrm>
              <a:off x="4068" y="5310"/>
              <a:ext cx="1662" cy="345"/>
            </a:xfrm>
            <a:prstGeom prst="parallelogram">
              <a:avLst>
                <a:gd name="adj" fmla="val 1125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5" name="Oval 363"/>
            <p:cNvSpPr>
              <a:spLocks noChangeArrowheads="1"/>
            </p:cNvSpPr>
            <p:nvPr/>
          </p:nvSpPr>
          <p:spPr bwMode="auto">
            <a:xfrm>
              <a:off x="6120" y="504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6" name="Oval 364"/>
            <p:cNvSpPr>
              <a:spLocks noChangeArrowheads="1"/>
            </p:cNvSpPr>
            <p:nvPr/>
          </p:nvSpPr>
          <p:spPr bwMode="auto">
            <a:xfrm>
              <a:off x="4860" y="504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7" name="Oval 365"/>
            <p:cNvSpPr>
              <a:spLocks noChangeArrowheads="1"/>
            </p:cNvSpPr>
            <p:nvPr/>
          </p:nvSpPr>
          <p:spPr bwMode="auto">
            <a:xfrm>
              <a:off x="5655" y="444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8" name="Oval 366"/>
            <p:cNvSpPr>
              <a:spLocks noChangeArrowheads="1"/>
            </p:cNvSpPr>
            <p:nvPr/>
          </p:nvSpPr>
          <p:spPr bwMode="auto">
            <a:xfrm>
              <a:off x="4455" y="444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9" name="Oval 367"/>
            <p:cNvSpPr>
              <a:spLocks noChangeArrowheads="1"/>
            </p:cNvSpPr>
            <p:nvPr/>
          </p:nvSpPr>
          <p:spPr bwMode="auto">
            <a:xfrm>
              <a:off x="5265" y="481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0" name="Oval 368"/>
            <p:cNvSpPr>
              <a:spLocks noChangeArrowheads="1"/>
            </p:cNvSpPr>
            <p:nvPr/>
          </p:nvSpPr>
          <p:spPr bwMode="auto">
            <a:xfrm>
              <a:off x="4065" y="481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1" name="Oval 369"/>
            <p:cNvSpPr>
              <a:spLocks noChangeArrowheads="1"/>
            </p:cNvSpPr>
            <p:nvPr/>
          </p:nvSpPr>
          <p:spPr bwMode="auto">
            <a:xfrm>
              <a:off x="5625" y="522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2" name="Oval 370"/>
            <p:cNvSpPr>
              <a:spLocks noChangeArrowheads="1"/>
            </p:cNvSpPr>
            <p:nvPr/>
          </p:nvSpPr>
          <p:spPr bwMode="auto">
            <a:xfrm>
              <a:off x="4425" y="522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3" name="Oval 371"/>
            <p:cNvSpPr>
              <a:spLocks noChangeArrowheads="1"/>
            </p:cNvSpPr>
            <p:nvPr/>
          </p:nvSpPr>
          <p:spPr bwMode="auto">
            <a:xfrm>
              <a:off x="5235" y="559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4" name="Oval 372"/>
            <p:cNvSpPr>
              <a:spLocks noChangeArrowheads="1"/>
            </p:cNvSpPr>
            <p:nvPr/>
          </p:nvSpPr>
          <p:spPr bwMode="auto">
            <a:xfrm>
              <a:off x="4035" y="559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5" name="AutoShape 373"/>
            <p:cNvSpPr>
              <a:spLocks noChangeArrowheads="1"/>
            </p:cNvSpPr>
            <p:nvPr/>
          </p:nvSpPr>
          <p:spPr bwMode="auto">
            <a:xfrm>
              <a:off x="5340" y="4500"/>
              <a:ext cx="1658" cy="360"/>
            </a:xfrm>
            <a:prstGeom prst="parallelogram">
              <a:avLst>
                <a:gd name="adj" fmla="val 1125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6" name="Rectangle 374"/>
            <p:cNvSpPr>
              <a:spLocks noChangeArrowheads="1"/>
            </p:cNvSpPr>
            <p:nvPr/>
          </p:nvSpPr>
          <p:spPr bwMode="auto">
            <a:xfrm>
              <a:off x="5355" y="4875"/>
              <a:ext cx="1230" cy="7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7" name="Rectangle 375"/>
            <p:cNvSpPr>
              <a:spLocks noChangeArrowheads="1"/>
            </p:cNvSpPr>
            <p:nvPr/>
          </p:nvSpPr>
          <p:spPr bwMode="auto">
            <a:xfrm>
              <a:off x="5730" y="4515"/>
              <a:ext cx="1230" cy="7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8" name="AutoShape 376"/>
            <p:cNvSpPr>
              <a:spLocks noChangeArrowheads="1"/>
            </p:cNvSpPr>
            <p:nvPr/>
          </p:nvSpPr>
          <p:spPr bwMode="auto">
            <a:xfrm>
              <a:off x="5235" y="5295"/>
              <a:ext cx="1698" cy="345"/>
            </a:xfrm>
            <a:prstGeom prst="parallelogram">
              <a:avLst>
                <a:gd name="adj" fmla="val 1125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9" name="Oval 377"/>
            <p:cNvSpPr>
              <a:spLocks noChangeArrowheads="1"/>
            </p:cNvSpPr>
            <p:nvPr/>
          </p:nvSpPr>
          <p:spPr bwMode="auto">
            <a:xfrm>
              <a:off x="6885" y="44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40" name="Oval 378"/>
            <p:cNvSpPr>
              <a:spLocks noChangeArrowheads="1"/>
            </p:cNvSpPr>
            <p:nvPr/>
          </p:nvSpPr>
          <p:spPr bwMode="auto">
            <a:xfrm>
              <a:off x="6885" y="52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41" name="Oval 379"/>
            <p:cNvSpPr>
              <a:spLocks noChangeArrowheads="1"/>
            </p:cNvSpPr>
            <p:nvPr/>
          </p:nvSpPr>
          <p:spPr bwMode="auto">
            <a:xfrm>
              <a:off x="6525" y="481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42" name="Oval 380"/>
            <p:cNvSpPr>
              <a:spLocks noChangeArrowheads="1"/>
            </p:cNvSpPr>
            <p:nvPr/>
          </p:nvSpPr>
          <p:spPr bwMode="auto">
            <a:xfrm>
              <a:off x="6525" y="555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43" name="Line 381"/>
            <p:cNvCxnSpPr/>
            <p:nvPr/>
          </p:nvCxnSpPr>
          <p:spPr bwMode="auto">
            <a:xfrm>
              <a:off x="4500" y="4500"/>
              <a:ext cx="1260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Line 382"/>
            <p:cNvCxnSpPr/>
            <p:nvPr/>
          </p:nvCxnSpPr>
          <p:spPr bwMode="auto">
            <a:xfrm>
              <a:off x="5400" y="4860"/>
              <a:ext cx="1260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Line 383"/>
            <p:cNvCxnSpPr/>
            <p:nvPr/>
          </p:nvCxnSpPr>
          <p:spPr bwMode="auto">
            <a:xfrm>
              <a:off x="4440" y="5295"/>
              <a:ext cx="1260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Line 384"/>
            <p:cNvCxnSpPr/>
            <p:nvPr/>
          </p:nvCxnSpPr>
          <p:spPr bwMode="auto">
            <a:xfrm>
              <a:off x="5340" y="5655"/>
              <a:ext cx="1260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Line 385"/>
            <p:cNvCxnSpPr/>
            <p:nvPr/>
          </p:nvCxnSpPr>
          <p:spPr bwMode="auto">
            <a:xfrm>
              <a:off x="4500" y="4500"/>
              <a:ext cx="0" cy="72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386"/>
            <p:cNvCxnSpPr/>
            <p:nvPr/>
          </p:nvCxnSpPr>
          <p:spPr bwMode="auto">
            <a:xfrm>
              <a:off x="5715" y="4575"/>
              <a:ext cx="0" cy="72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387"/>
            <p:cNvCxnSpPr/>
            <p:nvPr/>
          </p:nvCxnSpPr>
          <p:spPr bwMode="auto">
            <a:xfrm>
              <a:off x="5385" y="4860"/>
              <a:ext cx="0" cy="72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Line 388"/>
            <p:cNvCxnSpPr/>
            <p:nvPr/>
          </p:nvCxnSpPr>
          <p:spPr bwMode="auto">
            <a:xfrm>
              <a:off x="6600" y="4935"/>
              <a:ext cx="0" cy="72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Line 389"/>
            <p:cNvCxnSpPr/>
            <p:nvPr/>
          </p:nvCxnSpPr>
          <p:spPr bwMode="auto">
            <a:xfrm>
              <a:off x="4500" y="4500"/>
              <a:ext cx="900" cy="36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Line 390"/>
            <p:cNvCxnSpPr/>
            <p:nvPr/>
          </p:nvCxnSpPr>
          <p:spPr bwMode="auto">
            <a:xfrm>
              <a:off x="5760" y="4500"/>
              <a:ext cx="900" cy="36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Line 391"/>
            <p:cNvCxnSpPr/>
            <p:nvPr/>
          </p:nvCxnSpPr>
          <p:spPr bwMode="auto">
            <a:xfrm>
              <a:off x="4455" y="5295"/>
              <a:ext cx="900" cy="36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Line 392"/>
            <p:cNvCxnSpPr/>
            <p:nvPr/>
          </p:nvCxnSpPr>
          <p:spPr bwMode="auto">
            <a:xfrm>
              <a:off x="5715" y="5295"/>
              <a:ext cx="900" cy="36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5" name="直線單箭頭接點 54"/>
          <p:cNvCxnSpPr/>
          <p:nvPr/>
        </p:nvCxnSpPr>
        <p:spPr>
          <a:xfrm>
            <a:off x="2051719" y="3499420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rot="5400000">
            <a:off x="1439651" y="3679440"/>
            <a:ext cx="792088" cy="43204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>
            <a:off x="1619671" y="4291508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rot="5400000">
            <a:off x="2591779" y="3679440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橢圓 58"/>
          <p:cNvSpPr/>
          <p:nvPr/>
        </p:nvSpPr>
        <p:spPr>
          <a:xfrm>
            <a:off x="1979712" y="3429000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59"/>
          <p:cNvSpPr/>
          <p:nvPr/>
        </p:nvSpPr>
        <p:spPr>
          <a:xfrm>
            <a:off x="3131840" y="3429000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/>
          <p:cNvSpPr/>
          <p:nvPr/>
        </p:nvSpPr>
        <p:spPr>
          <a:xfrm>
            <a:off x="1547664" y="4221088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/>
          <p:cNvSpPr/>
          <p:nvPr/>
        </p:nvSpPr>
        <p:spPr>
          <a:xfrm>
            <a:off x="2699792" y="4221088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3" name="直線單箭頭接點 62"/>
          <p:cNvCxnSpPr/>
          <p:nvPr/>
        </p:nvCxnSpPr>
        <p:spPr>
          <a:xfrm>
            <a:off x="1619671" y="4291508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/>
          <p:nvPr/>
        </p:nvCxnSpPr>
        <p:spPr>
          <a:xfrm rot="5400000">
            <a:off x="1007603" y="4471528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>
            <a:off x="1187623" y="5083596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 rot="5400000">
            <a:off x="2159731" y="4471528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橢圓 66"/>
          <p:cNvSpPr/>
          <p:nvPr/>
        </p:nvSpPr>
        <p:spPr>
          <a:xfrm>
            <a:off x="1115616" y="5013176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2267744" y="5013176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9" name="直線單箭頭接點 68"/>
          <p:cNvCxnSpPr/>
          <p:nvPr/>
        </p:nvCxnSpPr>
        <p:spPr>
          <a:xfrm>
            <a:off x="2771800" y="4293096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/>
          <p:nvPr/>
        </p:nvCxnSpPr>
        <p:spPr>
          <a:xfrm rot="5400000">
            <a:off x="2159732" y="4473116"/>
            <a:ext cx="792088" cy="432048"/>
          </a:xfrm>
          <a:prstGeom prst="straightConnector1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單箭頭接點 70"/>
          <p:cNvCxnSpPr/>
          <p:nvPr/>
        </p:nvCxnSpPr>
        <p:spPr>
          <a:xfrm>
            <a:off x="2339752" y="5085184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/>
          <p:nvPr/>
        </p:nvCxnSpPr>
        <p:spPr>
          <a:xfrm rot="5400000">
            <a:off x="3311860" y="4473116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/>
          <p:nvPr/>
        </p:nvCxnSpPr>
        <p:spPr>
          <a:xfrm>
            <a:off x="3203848" y="3501008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/>
          <p:nvPr/>
        </p:nvCxnSpPr>
        <p:spPr>
          <a:xfrm rot="5400000">
            <a:off x="2591780" y="3681028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單箭頭接點 74"/>
          <p:cNvCxnSpPr/>
          <p:nvPr/>
        </p:nvCxnSpPr>
        <p:spPr>
          <a:xfrm>
            <a:off x="2771800" y="4293096"/>
            <a:ext cx="115212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單箭頭接點 75"/>
          <p:cNvCxnSpPr/>
          <p:nvPr/>
        </p:nvCxnSpPr>
        <p:spPr>
          <a:xfrm rot="5400000">
            <a:off x="3743908" y="3681028"/>
            <a:ext cx="792088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橢圓 76"/>
          <p:cNvSpPr/>
          <p:nvPr/>
        </p:nvSpPr>
        <p:spPr>
          <a:xfrm>
            <a:off x="4283968" y="3429000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橢圓 77"/>
          <p:cNvSpPr/>
          <p:nvPr/>
        </p:nvSpPr>
        <p:spPr>
          <a:xfrm>
            <a:off x="3851920" y="4221088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橢圓 78"/>
          <p:cNvSpPr/>
          <p:nvPr/>
        </p:nvSpPr>
        <p:spPr>
          <a:xfrm>
            <a:off x="3419872" y="5013176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橢圓 79"/>
          <p:cNvSpPr/>
          <p:nvPr/>
        </p:nvSpPr>
        <p:spPr>
          <a:xfrm>
            <a:off x="2339752" y="3789040"/>
            <a:ext cx="144016" cy="144016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橢圓 80"/>
          <p:cNvSpPr/>
          <p:nvPr/>
        </p:nvSpPr>
        <p:spPr>
          <a:xfrm>
            <a:off x="1907704" y="4581128"/>
            <a:ext cx="144016" cy="144016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橢圓 83"/>
          <p:cNvSpPr/>
          <p:nvPr/>
        </p:nvSpPr>
        <p:spPr>
          <a:xfrm>
            <a:off x="3491880" y="3789040"/>
            <a:ext cx="144016" cy="144016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/>
          <p:cNvSpPr/>
          <p:nvPr/>
        </p:nvSpPr>
        <p:spPr>
          <a:xfrm>
            <a:off x="3059832" y="4581128"/>
            <a:ext cx="144016" cy="144016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6" name="直線接點 85"/>
          <p:cNvCxnSpPr/>
          <p:nvPr/>
        </p:nvCxnSpPr>
        <p:spPr>
          <a:xfrm rot="16200000" flipH="1">
            <a:off x="1583667" y="4329100"/>
            <a:ext cx="792088" cy="720079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接點 86"/>
          <p:cNvCxnSpPr/>
          <p:nvPr/>
        </p:nvCxnSpPr>
        <p:spPr>
          <a:xfrm rot="16200000" flipH="1">
            <a:off x="2015716" y="3537013"/>
            <a:ext cx="792088" cy="720079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矩形 87"/>
          <p:cNvSpPr/>
          <p:nvPr/>
        </p:nvSpPr>
        <p:spPr>
          <a:xfrm>
            <a:off x="1115616" y="5373216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centered monoclinic = Base centered monoclinic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7" name="群組 136"/>
          <p:cNvGrpSpPr/>
          <p:nvPr/>
        </p:nvGrpSpPr>
        <p:grpSpPr>
          <a:xfrm>
            <a:off x="7026592" y="1325108"/>
            <a:ext cx="2016224" cy="1592560"/>
            <a:chOff x="4067944" y="1772816"/>
            <a:chExt cx="2016224" cy="1592560"/>
          </a:xfrm>
        </p:grpSpPr>
        <p:cxnSp>
          <p:nvCxnSpPr>
            <p:cNvPr id="138" name="直線單箭頭接點 137"/>
            <p:cNvCxnSpPr/>
            <p:nvPr/>
          </p:nvCxnSpPr>
          <p:spPr>
            <a:xfrm rot="10800000" flipV="1">
              <a:off x="5076056" y="3212976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單箭頭接點 138"/>
            <p:cNvCxnSpPr/>
            <p:nvPr/>
          </p:nvCxnSpPr>
          <p:spPr>
            <a:xfrm flipV="1">
              <a:off x="4067944" y="3356992"/>
              <a:ext cx="1008112" cy="838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接點 139"/>
            <p:cNvCxnSpPr/>
            <p:nvPr/>
          </p:nvCxnSpPr>
          <p:spPr>
            <a:xfrm flipV="1">
              <a:off x="4917544" y="1844824"/>
              <a:ext cx="8381" cy="144016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單箭頭接點 140"/>
            <p:cNvCxnSpPr/>
            <p:nvPr/>
          </p:nvCxnSpPr>
          <p:spPr>
            <a:xfrm flipV="1">
              <a:off x="4788024" y="2628527"/>
              <a:ext cx="137901" cy="584451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接點 141"/>
            <p:cNvCxnSpPr/>
            <p:nvPr/>
          </p:nvCxnSpPr>
          <p:spPr>
            <a:xfrm flipV="1">
              <a:off x="5796136" y="1772816"/>
              <a:ext cx="0" cy="144016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單箭頭接點 142"/>
            <p:cNvCxnSpPr/>
            <p:nvPr/>
          </p:nvCxnSpPr>
          <p:spPr>
            <a:xfrm>
              <a:off x="4788024" y="1772816"/>
              <a:ext cx="1008112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單箭頭接點 143"/>
            <p:cNvCxnSpPr/>
            <p:nvPr/>
          </p:nvCxnSpPr>
          <p:spPr>
            <a:xfrm rot="10800000" flipV="1">
              <a:off x="4067944" y="1772816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單箭頭接點 144"/>
            <p:cNvCxnSpPr/>
            <p:nvPr/>
          </p:nvCxnSpPr>
          <p:spPr>
            <a:xfrm rot="10800000" flipV="1">
              <a:off x="5076056" y="1772817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單箭頭接點 145"/>
            <p:cNvCxnSpPr/>
            <p:nvPr/>
          </p:nvCxnSpPr>
          <p:spPr>
            <a:xfrm flipV="1">
              <a:off x="4067944" y="1916833"/>
              <a:ext cx="1008112" cy="838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接點 146"/>
            <p:cNvCxnSpPr/>
            <p:nvPr/>
          </p:nvCxnSpPr>
          <p:spPr>
            <a:xfrm rot="5400000">
              <a:off x="3347864" y="2636912"/>
              <a:ext cx="144016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 rot="5400000">
              <a:off x="4355976" y="2636912"/>
              <a:ext cx="144016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橢圓 148"/>
            <p:cNvSpPr/>
            <p:nvPr/>
          </p:nvSpPr>
          <p:spPr>
            <a:xfrm>
              <a:off x="4860032" y="2564904"/>
              <a:ext cx="144016" cy="144016"/>
            </a:xfrm>
            <a:prstGeom prst="ellips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50" name="直線單箭頭接點 149"/>
            <p:cNvCxnSpPr/>
            <p:nvPr/>
          </p:nvCxnSpPr>
          <p:spPr>
            <a:xfrm>
              <a:off x="4788024" y="3214563"/>
              <a:ext cx="1008112" cy="1588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單箭頭接點 150"/>
            <p:cNvCxnSpPr/>
            <p:nvPr/>
          </p:nvCxnSpPr>
          <p:spPr>
            <a:xfrm rot="10800000" flipV="1">
              <a:off x="4067944" y="3212975"/>
              <a:ext cx="720080" cy="144016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接點 151"/>
            <p:cNvCxnSpPr/>
            <p:nvPr/>
          </p:nvCxnSpPr>
          <p:spPr>
            <a:xfrm rot="5400000" flipH="1" flipV="1">
              <a:off x="4067944" y="2494483"/>
              <a:ext cx="1440160" cy="0"/>
            </a:xfrm>
            <a:prstGeom prst="line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單箭頭接點 152"/>
            <p:cNvCxnSpPr/>
            <p:nvPr/>
          </p:nvCxnSpPr>
          <p:spPr>
            <a:xfrm flipV="1">
              <a:off x="4932040" y="1914606"/>
              <a:ext cx="156240" cy="712336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單箭頭接點 153"/>
            <p:cNvCxnSpPr/>
            <p:nvPr/>
          </p:nvCxnSpPr>
          <p:spPr>
            <a:xfrm>
              <a:off x="4932040" y="2628527"/>
              <a:ext cx="1008112" cy="1588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單箭頭接點 154"/>
            <p:cNvCxnSpPr/>
            <p:nvPr/>
          </p:nvCxnSpPr>
          <p:spPr>
            <a:xfrm rot="10800000" flipV="1">
              <a:off x="4211960" y="2628527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單箭頭接點 155"/>
            <p:cNvCxnSpPr/>
            <p:nvPr/>
          </p:nvCxnSpPr>
          <p:spPr>
            <a:xfrm rot="10800000" flipV="1">
              <a:off x="5220072" y="2628528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單箭頭接點 156"/>
            <p:cNvCxnSpPr/>
            <p:nvPr/>
          </p:nvCxnSpPr>
          <p:spPr>
            <a:xfrm flipV="1">
              <a:off x="4211960" y="2772544"/>
              <a:ext cx="1008112" cy="8384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單箭頭接點 157"/>
            <p:cNvCxnSpPr/>
            <p:nvPr/>
          </p:nvCxnSpPr>
          <p:spPr>
            <a:xfrm>
              <a:off x="5076056" y="1916832"/>
              <a:ext cx="1008112" cy="1588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單箭頭接點 158"/>
            <p:cNvCxnSpPr/>
            <p:nvPr/>
          </p:nvCxnSpPr>
          <p:spPr>
            <a:xfrm rot="10800000" flipV="1">
              <a:off x="4355976" y="1916832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單箭頭接點 159"/>
            <p:cNvCxnSpPr/>
            <p:nvPr/>
          </p:nvCxnSpPr>
          <p:spPr>
            <a:xfrm rot="10800000" flipV="1">
              <a:off x="5364088" y="1916833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單箭頭接點 160"/>
            <p:cNvCxnSpPr/>
            <p:nvPr/>
          </p:nvCxnSpPr>
          <p:spPr>
            <a:xfrm flipV="1">
              <a:off x="4355976" y="2060849"/>
              <a:ext cx="1008112" cy="8384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群組 161"/>
          <p:cNvGrpSpPr/>
          <p:nvPr/>
        </p:nvGrpSpPr>
        <p:grpSpPr>
          <a:xfrm>
            <a:off x="6645492" y="3324562"/>
            <a:ext cx="2340260" cy="1368152"/>
            <a:chOff x="4932040" y="2780928"/>
            <a:chExt cx="2340260" cy="1368152"/>
          </a:xfrm>
        </p:grpSpPr>
        <p:cxnSp>
          <p:nvCxnSpPr>
            <p:cNvPr id="163" name="直線接點 162"/>
            <p:cNvCxnSpPr/>
            <p:nvPr/>
          </p:nvCxnSpPr>
          <p:spPr>
            <a:xfrm>
              <a:off x="5724128" y="3212976"/>
              <a:ext cx="1080120" cy="0"/>
            </a:xfrm>
            <a:prstGeom prst="line">
              <a:avLst/>
            </a:prstGeom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163"/>
            <p:cNvCxnSpPr/>
            <p:nvPr/>
          </p:nvCxnSpPr>
          <p:spPr>
            <a:xfrm>
              <a:off x="5364088" y="3789040"/>
              <a:ext cx="1080120" cy="0"/>
            </a:xfrm>
            <a:prstGeom prst="line">
              <a:avLst/>
            </a:prstGeom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/>
            <p:nvPr/>
          </p:nvCxnSpPr>
          <p:spPr>
            <a:xfrm flipH="1">
              <a:off x="6444208" y="3212976"/>
              <a:ext cx="360040" cy="610479"/>
            </a:xfrm>
            <a:prstGeom prst="line">
              <a:avLst/>
            </a:prstGeom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接點 165"/>
            <p:cNvCxnSpPr/>
            <p:nvPr/>
          </p:nvCxnSpPr>
          <p:spPr>
            <a:xfrm flipH="1">
              <a:off x="5364088" y="3212976"/>
              <a:ext cx="360040" cy="610479"/>
            </a:xfrm>
            <a:prstGeom prst="line">
              <a:avLst/>
            </a:prstGeom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接點 166"/>
            <p:cNvCxnSpPr/>
            <p:nvPr/>
          </p:nvCxnSpPr>
          <p:spPr>
            <a:xfrm>
              <a:off x="5364088" y="2924944"/>
              <a:ext cx="1080120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接點 167"/>
            <p:cNvCxnSpPr/>
            <p:nvPr/>
          </p:nvCxnSpPr>
          <p:spPr>
            <a:xfrm>
              <a:off x="5004048" y="3501008"/>
              <a:ext cx="1080120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接點 168"/>
            <p:cNvCxnSpPr/>
            <p:nvPr/>
          </p:nvCxnSpPr>
          <p:spPr>
            <a:xfrm flipH="1">
              <a:off x="6084168" y="2924944"/>
              <a:ext cx="360040" cy="610479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接點 169"/>
            <p:cNvCxnSpPr/>
            <p:nvPr/>
          </p:nvCxnSpPr>
          <p:spPr>
            <a:xfrm flipH="1">
              <a:off x="5004048" y="2924944"/>
              <a:ext cx="360040" cy="610479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橢圓 170"/>
            <p:cNvSpPr/>
            <p:nvPr/>
          </p:nvSpPr>
          <p:spPr>
            <a:xfrm>
              <a:off x="5616128" y="3100035"/>
              <a:ext cx="216000" cy="216000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" name="橢圓 171"/>
            <p:cNvSpPr/>
            <p:nvPr/>
          </p:nvSpPr>
          <p:spPr>
            <a:xfrm>
              <a:off x="6660268" y="3100035"/>
              <a:ext cx="216000" cy="216000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" name="橢圓 172"/>
            <p:cNvSpPr/>
            <p:nvPr/>
          </p:nvSpPr>
          <p:spPr>
            <a:xfrm>
              <a:off x="5256088" y="3681040"/>
              <a:ext cx="216000" cy="216000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4" name="橢圓 173"/>
            <p:cNvSpPr/>
            <p:nvPr/>
          </p:nvSpPr>
          <p:spPr>
            <a:xfrm>
              <a:off x="6336208" y="3681040"/>
              <a:ext cx="216000" cy="216000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5" name="橢圓 174"/>
            <p:cNvSpPr/>
            <p:nvPr/>
          </p:nvSpPr>
          <p:spPr>
            <a:xfrm>
              <a:off x="6293768" y="2780928"/>
              <a:ext cx="209600" cy="2203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" name="橢圓 175"/>
            <p:cNvSpPr/>
            <p:nvPr/>
          </p:nvSpPr>
          <p:spPr>
            <a:xfrm>
              <a:off x="5213648" y="2780928"/>
              <a:ext cx="209600" cy="2203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" name="橢圓 176"/>
            <p:cNvSpPr/>
            <p:nvPr/>
          </p:nvSpPr>
          <p:spPr>
            <a:xfrm>
              <a:off x="6005736" y="3352622"/>
              <a:ext cx="209600" cy="2203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8" name="橢圓 177"/>
            <p:cNvSpPr/>
            <p:nvPr/>
          </p:nvSpPr>
          <p:spPr>
            <a:xfrm>
              <a:off x="4932040" y="3352622"/>
              <a:ext cx="209600" cy="2203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9" name="直線接點 178"/>
            <p:cNvCxnSpPr/>
            <p:nvPr/>
          </p:nvCxnSpPr>
          <p:spPr>
            <a:xfrm>
              <a:off x="6120160" y="3465016"/>
              <a:ext cx="108012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接點 179"/>
            <p:cNvCxnSpPr/>
            <p:nvPr/>
          </p:nvCxnSpPr>
          <p:spPr>
            <a:xfrm>
              <a:off x="5760120" y="4041080"/>
              <a:ext cx="108012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接點 180"/>
            <p:cNvCxnSpPr/>
            <p:nvPr/>
          </p:nvCxnSpPr>
          <p:spPr>
            <a:xfrm flipH="1">
              <a:off x="6840240" y="3465016"/>
              <a:ext cx="360040" cy="61047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接點 181"/>
            <p:cNvCxnSpPr/>
            <p:nvPr/>
          </p:nvCxnSpPr>
          <p:spPr>
            <a:xfrm flipH="1">
              <a:off x="5760120" y="3465016"/>
              <a:ext cx="360040" cy="61047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橢圓 182"/>
            <p:cNvSpPr/>
            <p:nvPr/>
          </p:nvSpPr>
          <p:spPr>
            <a:xfrm>
              <a:off x="6006512" y="3358594"/>
              <a:ext cx="216000" cy="216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" name="橢圓 183"/>
            <p:cNvSpPr/>
            <p:nvPr/>
          </p:nvSpPr>
          <p:spPr>
            <a:xfrm>
              <a:off x="7056300" y="3352075"/>
              <a:ext cx="216000" cy="216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" name="橢圓 184"/>
            <p:cNvSpPr/>
            <p:nvPr/>
          </p:nvSpPr>
          <p:spPr>
            <a:xfrm>
              <a:off x="5652120" y="3933080"/>
              <a:ext cx="216000" cy="216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" name="橢圓 185"/>
            <p:cNvSpPr/>
            <p:nvPr/>
          </p:nvSpPr>
          <p:spPr>
            <a:xfrm>
              <a:off x="6732240" y="3933080"/>
              <a:ext cx="216000" cy="216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94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43608" y="260648"/>
            <a:ext cx="71054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Proof: There are only 1, 2, 3, 4, and 6 fold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rotation symmetries</a:t>
            </a:r>
            <a:r>
              <a:rPr lang="zh-TW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crystal with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translational symmetry.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一般五邊形 2"/>
          <p:cNvSpPr/>
          <p:nvPr/>
        </p:nvSpPr>
        <p:spPr>
          <a:xfrm>
            <a:off x="2839146" y="4660382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一般五邊形 3"/>
          <p:cNvSpPr/>
          <p:nvPr/>
        </p:nvSpPr>
        <p:spPr>
          <a:xfrm rot="2197093">
            <a:off x="3665179" y="4928498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一般五邊形 4"/>
          <p:cNvSpPr/>
          <p:nvPr/>
        </p:nvSpPr>
        <p:spPr>
          <a:xfrm rot="19432452">
            <a:off x="2012940" y="4927506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一般五邊形 5"/>
          <p:cNvSpPr/>
          <p:nvPr/>
        </p:nvSpPr>
        <p:spPr>
          <a:xfrm>
            <a:off x="2527098" y="5570590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一般五邊形 6"/>
          <p:cNvSpPr/>
          <p:nvPr/>
        </p:nvSpPr>
        <p:spPr>
          <a:xfrm rot="19509562">
            <a:off x="3288059" y="5850691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一般五邊形 7"/>
          <p:cNvSpPr/>
          <p:nvPr/>
        </p:nvSpPr>
        <p:spPr>
          <a:xfrm rot="17381164">
            <a:off x="4031400" y="5601287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六邊形 8"/>
          <p:cNvSpPr/>
          <p:nvPr/>
        </p:nvSpPr>
        <p:spPr>
          <a:xfrm>
            <a:off x="5940152" y="270892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六邊形 9"/>
          <p:cNvSpPr/>
          <p:nvPr/>
        </p:nvSpPr>
        <p:spPr>
          <a:xfrm>
            <a:off x="6732240" y="222656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六邊形 10"/>
          <p:cNvSpPr/>
          <p:nvPr/>
        </p:nvSpPr>
        <p:spPr>
          <a:xfrm>
            <a:off x="6751656" y="316267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六邊形 11"/>
          <p:cNvSpPr/>
          <p:nvPr/>
        </p:nvSpPr>
        <p:spPr>
          <a:xfrm>
            <a:off x="7596336" y="2658616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六邊形 12"/>
          <p:cNvSpPr/>
          <p:nvPr/>
        </p:nvSpPr>
        <p:spPr>
          <a:xfrm>
            <a:off x="5959568" y="3645024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六邊形 13"/>
          <p:cNvSpPr/>
          <p:nvPr/>
        </p:nvSpPr>
        <p:spPr>
          <a:xfrm>
            <a:off x="7615752" y="3573016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六邊形 14"/>
          <p:cNvSpPr/>
          <p:nvPr/>
        </p:nvSpPr>
        <p:spPr>
          <a:xfrm>
            <a:off x="6804248" y="407707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等腰三角形 15"/>
          <p:cNvSpPr/>
          <p:nvPr/>
        </p:nvSpPr>
        <p:spPr>
          <a:xfrm>
            <a:off x="4087360" y="342968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等腰三角形 16"/>
          <p:cNvSpPr/>
          <p:nvPr/>
        </p:nvSpPr>
        <p:spPr>
          <a:xfrm rot="17914113">
            <a:off x="3402331" y="3225893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等腰三角形 17"/>
          <p:cNvSpPr/>
          <p:nvPr/>
        </p:nvSpPr>
        <p:spPr>
          <a:xfrm>
            <a:off x="3026656" y="342864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等腰三角形 18"/>
          <p:cNvSpPr/>
          <p:nvPr/>
        </p:nvSpPr>
        <p:spPr>
          <a:xfrm rot="17914113">
            <a:off x="2341627" y="3224851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等腰三角形 19"/>
          <p:cNvSpPr/>
          <p:nvPr/>
        </p:nvSpPr>
        <p:spPr>
          <a:xfrm>
            <a:off x="3601047" y="256386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等腰三角形 20"/>
          <p:cNvSpPr/>
          <p:nvPr/>
        </p:nvSpPr>
        <p:spPr>
          <a:xfrm rot="17974517">
            <a:off x="2894929" y="2360073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等腰三角形 21"/>
          <p:cNvSpPr/>
          <p:nvPr/>
        </p:nvSpPr>
        <p:spPr>
          <a:xfrm>
            <a:off x="2522600" y="256454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等腰三角形 22"/>
          <p:cNvSpPr/>
          <p:nvPr/>
        </p:nvSpPr>
        <p:spPr>
          <a:xfrm rot="18008539">
            <a:off x="1816482" y="2360755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5" name="直線單箭頭接點 24"/>
          <p:cNvCxnSpPr/>
          <p:nvPr/>
        </p:nvCxnSpPr>
        <p:spPr>
          <a:xfrm flipH="1" flipV="1">
            <a:off x="3663494" y="5805264"/>
            <a:ext cx="1700594" cy="37455"/>
          </a:xfrm>
          <a:prstGeom prst="straightConnector1">
            <a:avLst/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5477459" y="5304110"/>
            <a:ext cx="30364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space cannot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filled!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1021627" y="1796808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graphically</a:t>
            </a:r>
            <a:endParaRPr lang="zh-TW" alt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19672" y="980728"/>
            <a:ext cx="6606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monoclinic has two types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indent="-1600200">
              <a:spcAft>
                <a:spcPts val="0"/>
              </a:spcAft>
            </a:pP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Primitive monoclinic 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Base centered monoclinic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直線接點 27"/>
          <p:cNvCxnSpPr/>
          <p:nvPr/>
        </p:nvCxnSpPr>
        <p:spPr>
          <a:xfrm>
            <a:off x="3419872" y="1678214"/>
            <a:ext cx="19606" cy="129340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H="1">
            <a:off x="3466597" y="1196752"/>
            <a:ext cx="529339" cy="52813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H="1">
            <a:off x="3491880" y="2396807"/>
            <a:ext cx="529339" cy="52813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1882421" y="1196752"/>
            <a:ext cx="529339" cy="52813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1882421" y="2348880"/>
            <a:ext cx="529339" cy="52813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3976330" y="1196752"/>
            <a:ext cx="19606" cy="129340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2392154" y="1124744"/>
            <a:ext cx="19606" cy="129340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1835696" y="1700808"/>
            <a:ext cx="19606" cy="129340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14" idx="6"/>
            <a:endCxn id="15" idx="2"/>
          </p:cNvCxnSpPr>
          <p:nvPr/>
        </p:nvCxnSpPr>
        <p:spPr>
          <a:xfrm>
            <a:off x="2440718" y="1211236"/>
            <a:ext cx="1459929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1907704" y="1772816"/>
            <a:ext cx="1459929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2463999" y="2420888"/>
            <a:ext cx="1459929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1907704" y="2924944"/>
            <a:ext cx="1459929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115616" y="332656"/>
            <a:ext cx="43332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Orthorhombic system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22"/>
          <p:cNvSpPr txBox="1">
            <a:spLocks noChangeArrowheads="1"/>
          </p:cNvSpPr>
          <p:nvPr/>
        </p:nvSpPr>
        <p:spPr bwMode="auto">
          <a:xfrm>
            <a:off x="1851347" y="2174288"/>
            <a:ext cx="548944" cy="39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2800" b="1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  <a:endParaRPr lang="zh-TW" sz="2800" i="1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9" name="Text Box 823"/>
          <p:cNvSpPr txBox="1">
            <a:spLocks noChangeArrowheads="1"/>
          </p:cNvSpPr>
          <p:nvPr/>
        </p:nvSpPr>
        <p:spPr bwMode="auto">
          <a:xfrm>
            <a:off x="2869090" y="1992360"/>
            <a:ext cx="312936" cy="56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2800" b="1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b</a:t>
            </a:r>
            <a:endParaRPr lang="zh-TW" sz="2800" i="1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" name="Text Box 824"/>
          <p:cNvSpPr txBox="1">
            <a:spLocks noChangeArrowheads="1"/>
          </p:cNvSpPr>
          <p:nvPr/>
        </p:nvSpPr>
        <p:spPr bwMode="auto">
          <a:xfrm>
            <a:off x="2072524" y="1270084"/>
            <a:ext cx="341252" cy="517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2800" b="1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</a:t>
            </a:r>
            <a:endParaRPr lang="zh-TW" sz="2800" i="1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3" name="Text Box 827"/>
          <p:cNvSpPr txBox="1">
            <a:spLocks noChangeArrowheads="1"/>
          </p:cNvSpPr>
          <p:nvPr/>
        </p:nvSpPr>
        <p:spPr bwMode="auto">
          <a:xfrm>
            <a:off x="2096975" y="2226943"/>
            <a:ext cx="637820" cy="61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endParaRPr lang="zh-TW" sz="1200" kern="10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4" name="Oval 828"/>
          <p:cNvSpPr>
            <a:spLocks noChangeArrowheads="1"/>
          </p:cNvSpPr>
          <p:nvPr/>
        </p:nvSpPr>
        <p:spPr bwMode="auto">
          <a:xfrm>
            <a:off x="2293026" y="1124744"/>
            <a:ext cx="147692" cy="17298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p:sp>
        <p:nvSpPr>
          <p:cNvPr id="15" name="Oval 829"/>
          <p:cNvSpPr>
            <a:spLocks noChangeArrowheads="1"/>
          </p:cNvSpPr>
          <p:nvPr/>
        </p:nvSpPr>
        <p:spPr bwMode="auto">
          <a:xfrm>
            <a:off x="3900647" y="1124744"/>
            <a:ext cx="147692" cy="17298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p:sp>
        <p:nvSpPr>
          <p:cNvPr id="16" name="Oval 830"/>
          <p:cNvSpPr>
            <a:spLocks noChangeArrowheads="1"/>
          </p:cNvSpPr>
          <p:nvPr/>
        </p:nvSpPr>
        <p:spPr bwMode="auto">
          <a:xfrm>
            <a:off x="1763688" y="1652881"/>
            <a:ext cx="147692" cy="17298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p:sp>
        <p:nvSpPr>
          <p:cNvPr id="17" name="Oval 831"/>
          <p:cNvSpPr>
            <a:spLocks noChangeArrowheads="1"/>
          </p:cNvSpPr>
          <p:nvPr/>
        </p:nvSpPr>
        <p:spPr bwMode="auto">
          <a:xfrm>
            <a:off x="3371308" y="1652881"/>
            <a:ext cx="147692" cy="17298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p:sp>
        <p:nvSpPr>
          <p:cNvPr id="18" name="Oval 832"/>
          <p:cNvSpPr>
            <a:spLocks noChangeArrowheads="1"/>
          </p:cNvSpPr>
          <p:nvPr/>
        </p:nvSpPr>
        <p:spPr bwMode="auto">
          <a:xfrm>
            <a:off x="2312632" y="2295831"/>
            <a:ext cx="147692" cy="17298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p:sp>
        <p:nvSpPr>
          <p:cNvPr id="19" name="Oval 833"/>
          <p:cNvSpPr>
            <a:spLocks noChangeArrowheads="1"/>
          </p:cNvSpPr>
          <p:nvPr/>
        </p:nvSpPr>
        <p:spPr bwMode="auto">
          <a:xfrm>
            <a:off x="3920252" y="2295831"/>
            <a:ext cx="147692" cy="17298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p:sp>
        <p:nvSpPr>
          <p:cNvPr id="20" name="Oval 834"/>
          <p:cNvSpPr>
            <a:spLocks noChangeArrowheads="1"/>
          </p:cNvSpPr>
          <p:nvPr/>
        </p:nvSpPr>
        <p:spPr bwMode="auto">
          <a:xfrm>
            <a:off x="1783293" y="2823968"/>
            <a:ext cx="147692" cy="17298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p:sp>
        <p:nvSpPr>
          <p:cNvPr id="21" name="Oval 835"/>
          <p:cNvSpPr>
            <a:spLocks noChangeArrowheads="1"/>
          </p:cNvSpPr>
          <p:nvPr/>
        </p:nvSpPr>
        <p:spPr bwMode="auto">
          <a:xfrm>
            <a:off x="3390914" y="2823968"/>
            <a:ext cx="147692" cy="172984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1691680" y="3356992"/>
                <a:ext cx="53535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l-GR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altLang="zh-TW" sz="3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l-GR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en-US" altLang="zh-TW" sz="3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m:rPr>
                        <m:nor/>
                      </m:rP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m:rPr>
                        <m:nor/>
                      </m:rPr>
                      <a:rPr lang="en-US" altLang="zh-TW" sz="32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90</m:t>
                    </m:r>
                    <m:r>
                      <m:rPr>
                        <m:nor/>
                      </m:rPr>
                      <a:rPr lang="en-US" altLang="zh-TW" sz="32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o</m:t>
                    </m:r>
                  </m:oMath>
                </a14:m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en-US" altLang="zh-TW" sz="3200" kern="1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356992"/>
                <a:ext cx="5353517" cy="5847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961" t="-14583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矩形 37"/>
          <p:cNvSpPr/>
          <p:nvPr/>
        </p:nvSpPr>
        <p:spPr>
          <a:xfrm>
            <a:off x="1777040" y="4212378"/>
            <a:ext cx="2169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</a:t>
            </a:r>
            <a:r>
              <a:rPr lang="en-US" altLang="zh-TW" sz="3200" kern="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diad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axes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0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332656"/>
            <a:ext cx="6042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Derived from 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rectangular </a:t>
            </a:r>
            <a:r>
              <a:rPr lang="en-US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4622252" y="836712"/>
                <a:ext cx="297408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32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90</a:t>
                </a:r>
                <a:r>
                  <a:rPr lang="en-US" altLang="zh-TW" sz="32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252" y="836712"/>
                <a:ext cx="2974084" cy="5847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5123" t="-14583" r="-4303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908720"/>
            <a:ext cx="2592288" cy="156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1519598" y="2564904"/>
            <a:ext cx="73008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maintain 2 fold symmetry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layer superposes directly on the first layer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19598" y="4221088"/>
            <a:ext cx="5710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Primitive orthorhombic 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409"/>
          <p:cNvGrpSpPr>
            <a:grpSpLocks/>
          </p:cNvGrpSpPr>
          <p:nvPr/>
        </p:nvGrpSpPr>
        <p:grpSpPr bwMode="auto">
          <a:xfrm>
            <a:off x="2466842" y="5005432"/>
            <a:ext cx="4625437" cy="1447904"/>
            <a:chOff x="4455" y="12360"/>
            <a:chExt cx="4352" cy="1223"/>
          </a:xfrm>
        </p:grpSpPr>
        <p:sp>
          <p:nvSpPr>
            <p:cNvPr id="8" name="AutoShape 410"/>
            <p:cNvSpPr>
              <a:spLocks noChangeArrowheads="1"/>
            </p:cNvSpPr>
            <p:nvPr/>
          </p:nvSpPr>
          <p:spPr bwMode="auto">
            <a:xfrm>
              <a:off x="4500" y="12420"/>
              <a:ext cx="1620" cy="360"/>
            </a:xfrm>
            <a:prstGeom prst="parallelogram">
              <a:avLst>
                <a:gd name="adj" fmla="val 1125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9" name="Rectangle 411"/>
            <p:cNvSpPr>
              <a:spLocks noChangeArrowheads="1"/>
            </p:cNvSpPr>
            <p:nvPr/>
          </p:nvSpPr>
          <p:spPr bwMode="auto">
            <a:xfrm>
              <a:off x="4530" y="12780"/>
              <a:ext cx="1230" cy="78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0" name="Rectangle 412"/>
            <p:cNvSpPr>
              <a:spLocks noChangeArrowheads="1"/>
            </p:cNvSpPr>
            <p:nvPr/>
          </p:nvSpPr>
          <p:spPr bwMode="auto">
            <a:xfrm>
              <a:off x="4920" y="12405"/>
              <a:ext cx="1230" cy="78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1" name="AutoShape 413"/>
            <p:cNvSpPr>
              <a:spLocks noChangeArrowheads="1"/>
            </p:cNvSpPr>
            <p:nvPr/>
          </p:nvSpPr>
          <p:spPr bwMode="auto">
            <a:xfrm>
              <a:off x="4488" y="13200"/>
              <a:ext cx="1620" cy="360"/>
            </a:xfrm>
            <a:prstGeom prst="parallelogram">
              <a:avLst>
                <a:gd name="adj" fmla="val 1125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2" name="Text Box 414"/>
            <p:cNvSpPr txBox="1">
              <a:spLocks noChangeArrowheads="1"/>
            </p:cNvSpPr>
            <p:nvPr/>
          </p:nvSpPr>
          <p:spPr bwMode="auto">
            <a:xfrm>
              <a:off x="4539" y="13028"/>
              <a:ext cx="42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  <a:endParaRPr lang="zh-TW" sz="2800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3" name="Text Box 415"/>
            <p:cNvSpPr txBox="1">
              <a:spLocks noChangeArrowheads="1"/>
            </p:cNvSpPr>
            <p:nvPr/>
          </p:nvSpPr>
          <p:spPr bwMode="auto">
            <a:xfrm>
              <a:off x="5286" y="12792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  <a:endParaRPr lang="zh-TW" sz="2800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4" name="Text Box 416"/>
            <p:cNvSpPr txBox="1">
              <a:spLocks noChangeArrowheads="1"/>
            </p:cNvSpPr>
            <p:nvPr/>
          </p:nvSpPr>
          <p:spPr bwMode="auto">
            <a:xfrm>
              <a:off x="4606" y="12559"/>
              <a:ext cx="441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c</a:t>
              </a:r>
              <a:endParaRPr lang="zh-TW" sz="2800" i="1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7" name="Text Box 419"/>
            <p:cNvSpPr txBox="1">
              <a:spLocks noChangeArrowheads="1"/>
            </p:cNvSpPr>
            <p:nvPr/>
          </p:nvSpPr>
          <p:spPr bwMode="auto">
            <a:xfrm>
              <a:off x="4710" y="13080"/>
              <a:ext cx="4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8" name="Oval 420"/>
            <p:cNvSpPr>
              <a:spLocks noChangeArrowheads="1"/>
            </p:cNvSpPr>
            <p:nvPr/>
          </p:nvSpPr>
          <p:spPr bwMode="auto">
            <a:xfrm>
              <a:off x="4860" y="1236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9" name="Oval 421"/>
            <p:cNvSpPr>
              <a:spLocks noChangeArrowheads="1"/>
            </p:cNvSpPr>
            <p:nvPr/>
          </p:nvSpPr>
          <p:spPr bwMode="auto">
            <a:xfrm>
              <a:off x="6090" y="1236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0" name="Oval 422"/>
            <p:cNvSpPr>
              <a:spLocks noChangeArrowheads="1"/>
            </p:cNvSpPr>
            <p:nvPr/>
          </p:nvSpPr>
          <p:spPr bwMode="auto">
            <a:xfrm>
              <a:off x="4455" y="127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1" name="Oval 423"/>
            <p:cNvSpPr>
              <a:spLocks noChangeArrowheads="1"/>
            </p:cNvSpPr>
            <p:nvPr/>
          </p:nvSpPr>
          <p:spPr bwMode="auto">
            <a:xfrm>
              <a:off x="5685" y="127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Oval 424"/>
            <p:cNvSpPr>
              <a:spLocks noChangeArrowheads="1"/>
            </p:cNvSpPr>
            <p:nvPr/>
          </p:nvSpPr>
          <p:spPr bwMode="auto">
            <a:xfrm>
              <a:off x="4875" y="1312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Oval 425"/>
            <p:cNvSpPr>
              <a:spLocks noChangeArrowheads="1"/>
            </p:cNvSpPr>
            <p:nvPr/>
          </p:nvSpPr>
          <p:spPr bwMode="auto">
            <a:xfrm>
              <a:off x="6105" y="1312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Oval 426"/>
            <p:cNvSpPr>
              <a:spLocks noChangeArrowheads="1"/>
            </p:cNvSpPr>
            <p:nvPr/>
          </p:nvSpPr>
          <p:spPr bwMode="auto">
            <a:xfrm>
              <a:off x="4470" y="134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5" name="Oval 427"/>
            <p:cNvSpPr>
              <a:spLocks noChangeArrowheads="1"/>
            </p:cNvSpPr>
            <p:nvPr/>
          </p:nvSpPr>
          <p:spPr bwMode="auto">
            <a:xfrm>
              <a:off x="5700" y="134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6" name="Rectangle 428"/>
            <p:cNvSpPr>
              <a:spLocks noChangeArrowheads="1"/>
            </p:cNvSpPr>
            <p:nvPr/>
          </p:nvSpPr>
          <p:spPr bwMode="auto">
            <a:xfrm>
              <a:off x="7260" y="12585"/>
              <a:ext cx="1440" cy="72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7" name="Oval 429"/>
            <p:cNvSpPr>
              <a:spLocks noChangeArrowheads="1"/>
            </p:cNvSpPr>
            <p:nvPr/>
          </p:nvSpPr>
          <p:spPr bwMode="auto">
            <a:xfrm>
              <a:off x="7185" y="12465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8" name="Oval 430"/>
            <p:cNvSpPr>
              <a:spLocks noChangeArrowheads="1"/>
            </p:cNvSpPr>
            <p:nvPr/>
          </p:nvSpPr>
          <p:spPr bwMode="auto">
            <a:xfrm>
              <a:off x="7230" y="125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9" name="Oval 431"/>
            <p:cNvSpPr>
              <a:spLocks noChangeArrowheads="1"/>
            </p:cNvSpPr>
            <p:nvPr/>
          </p:nvSpPr>
          <p:spPr bwMode="auto">
            <a:xfrm>
              <a:off x="8565" y="12465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0" name="Oval 432"/>
            <p:cNvSpPr>
              <a:spLocks noChangeArrowheads="1"/>
            </p:cNvSpPr>
            <p:nvPr/>
          </p:nvSpPr>
          <p:spPr bwMode="auto">
            <a:xfrm>
              <a:off x="8610" y="125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1" name="Oval 433"/>
            <p:cNvSpPr>
              <a:spLocks noChangeArrowheads="1"/>
            </p:cNvSpPr>
            <p:nvPr/>
          </p:nvSpPr>
          <p:spPr bwMode="auto">
            <a:xfrm>
              <a:off x="7155" y="13170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2" name="Oval 434"/>
            <p:cNvSpPr>
              <a:spLocks noChangeArrowheads="1"/>
            </p:cNvSpPr>
            <p:nvPr/>
          </p:nvSpPr>
          <p:spPr bwMode="auto">
            <a:xfrm>
              <a:off x="7200" y="1321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3" name="Oval 435"/>
            <p:cNvSpPr>
              <a:spLocks noChangeArrowheads="1"/>
            </p:cNvSpPr>
            <p:nvPr/>
          </p:nvSpPr>
          <p:spPr bwMode="auto">
            <a:xfrm>
              <a:off x="8580" y="13170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4" name="Oval 436"/>
            <p:cNvSpPr>
              <a:spLocks noChangeArrowheads="1"/>
            </p:cNvSpPr>
            <p:nvPr/>
          </p:nvSpPr>
          <p:spPr bwMode="auto">
            <a:xfrm>
              <a:off x="8625" y="1321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20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260648"/>
            <a:ext cx="613783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B- face centered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orthorhombic</a:t>
            </a:r>
          </a:p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=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-face centered orthorhombic</a:t>
            </a:r>
            <a:endParaRPr lang="zh-TW" altLang="en-US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437"/>
          <p:cNvGrpSpPr>
            <a:grpSpLocks/>
          </p:cNvGrpSpPr>
          <p:nvPr/>
        </p:nvGrpSpPr>
        <p:grpSpPr bwMode="auto">
          <a:xfrm>
            <a:off x="1865807" y="1698129"/>
            <a:ext cx="4434385" cy="1586855"/>
            <a:chOff x="4110" y="1710"/>
            <a:chExt cx="4418" cy="1365"/>
          </a:xfrm>
        </p:grpSpPr>
        <p:sp>
          <p:nvSpPr>
            <p:cNvPr id="4" name="AutoShape 438"/>
            <p:cNvSpPr>
              <a:spLocks noChangeArrowheads="1"/>
            </p:cNvSpPr>
            <p:nvPr/>
          </p:nvSpPr>
          <p:spPr bwMode="auto">
            <a:xfrm>
              <a:off x="4140" y="1800"/>
              <a:ext cx="1620" cy="360"/>
            </a:xfrm>
            <a:prstGeom prst="parallelogram">
              <a:avLst>
                <a:gd name="adj" fmla="val 1125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" name="Rectangle 439"/>
            <p:cNvSpPr>
              <a:spLocks noChangeArrowheads="1"/>
            </p:cNvSpPr>
            <p:nvPr/>
          </p:nvSpPr>
          <p:spPr bwMode="auto">
            <a:xfrm>
              <a:off x="4170" y="2160"/>
              <a:ext cx="1230" cy="78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" name="Rectangle 440"/>
            <p:cNvSpPr>
              <a:spLocks noChangeArrowheads="1"/>
            </p:cNvSpPr>
            <p:nvPr/>
          </p:nvSpPr>
          <p:spPr bwMode="auto">
            <a:xfrm>
              <a:off x="4560" y="1799"/>
              <a:ext cx="1230" cy="78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7" name="AutoShape 441"/>
            <p:cNvSpPr>
              <a:spLocks noChangeArrowheads="1"/>
            </p:cNvSpPr>
            <p:nvPr/>
          </p:nvSpPr>
          <p:spPr bwMode="auto">
            <a:xfrm>
              <a:off x="4128" y="2580"/>
              <a:ext cx="1620" cy="360"/>
            </a:xfrm>
            <a:prstGeom prst="parallelogram">
              <a:avLst>
                <a:gd name="adj" fmla="val 1125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" name="Oval 442"/>
            <p:cNvSpPr>
              <a:spLocks noChangeArrowheads="1"/>
            </p:cNvSpPr>
            <p:nvPr/>
          </p:nvSpPr>
          <p:spPr bwMode="auto">
            <a:xfrm>
              <a:off x="5700" y="17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9" name="Oval 443"/>
            <p:cNvSpPr>
              <a:spLocks noChangeArrowheads="1"/>
            </p:cNvSpPr>
            <p:nvPr/>
          </p:nvSpPr>
          <p:spPr bwMode="auto">
            <a:xfrm>
              <a:off x="4530" y="172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0" name="Oval 444"/>
            <p:cNvSpPr>
              <a:spLocks noChangeArrowheads="1"/>
            </p:cNvSpPr>
            <p:nvPr/>
          </p:nvSpPr>
          <p:spPr bwMode="auto">
            <a:xfrm>
              <a:off x="5310" y="20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1" name="Oval 445"/>
            <p:cNvSpPr>
              <a:spLocks noChangeArrowheads="1"/>
            </p:cNvSpPr>
            <p:nvPr/>
          </p:nvSpPr>
          <p:spPr bwMode="auto">
            <a:xfrm>
              <a:off x="4110" y="20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2" name="Oval 446"/>
            <p:cNvSpPr>
              <a:spLocks noChangeArrowheads="1"/>
            </p:cNvSpPr>
            <p:nvPr/>
          </p:nvSpPr>
          <p:spPr bwMode="auto">
            <a:xfrm>
              <a:off x="5700" y="249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3" name="Oval 447"/>
            <p:cNvSpPr>
              <a:spLocks noChangeArrowheads="1"/>
            </p:cNvSpPr>
            <p:nvPr/>
          </p:nvSpPr>
          <p:spPr bwMode="auto">
            <a:xfrm>
              <a:off x="4500" y="249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4" name="Oval 448"/>
            <p:cNvSpPr>
              <a:spLocks noChangeArrowheads="1"/>
            </p:cNvSpPr>
            <p:nvPr/>
          </p:nvSpPr>
          <p:spPr bwMode="auto">
            <a:xfrm>
              <a:off x="5310" y="285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5" name="Oval 449"/>
            <p:cNvSpPr>
              <a:spLocks noChangeArrowheads="1"/>
            </p:cNvSpPr>
            <p:nvPr/>
          </p:nvSpPr>
          <p:spPr bwMode="auto">
            <a:xfrm>
              <a:off x="4110" y="285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6" name="Oval 450"/>
            <p:cNvSpPr>
              <a:spLocks noChangeArrowheads="1"/>
            </p:cNvSpPr>
            <p:nvPr/>
          </p:nvSpPr>
          <p:spPr bwMode="auto">
            <a:xfrm>
              <a:off x="5505" y="23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7" name="Oval 451"/>
            <p:cNvSpPr>
              <a:spLocks noChangeArrowheads="1"/>
            </p:cNvSpPr>
            <p:nvPr/>
          </p:nvSpPr>
          <p:spPr bwMode="auto">
            <a:xfrm>
              <a:off x="4305" y="23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8" name="Text Box 452"/>
            <p:cNvSpPr txBox="1">
              <a:spLocks noChangeArrowheads="1"/>
            </p:cNvSpPr>
            <p:nvPr/>
          </p:nvSpPr>
          <p:spPr bwMode="auto">
            <a:xfrm>
              <a:off x="4544" y="1898"/>
              <a:ext cx="5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c</a:t>
              </a:r>
              <a:endParaRPr lang="zh-TW" sz="2800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9" name="Text Box 453"/>
            <p:cNvSpPr txBox="1">
              <a:spLocks noChangeArrowheads="1"/>
            </p:cNvSpPr>
            <p:nvPr/>
          </p:nvSpPr>
          <p:spPr bwMode="auto">
            <a:xfrm>
              <a:off x="4186" y="2355"/>
              <a:ext cx="5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  <a:endParaRPr lang="zh-TW" sz="2800" i="1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0" name="Text Box 454"/>
            <p:cNvSpPr txBox="1">
              <a:spLocks noChangeArrowheads="1"/>
            </p:cNvSpPr>
            <p:nvPr/>
          </p:nvSpPr>
          <p:spPr bwMode="auto">
            <a:xfrm>
              <a:off x="4903" y="2208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  <a:endParaRPr lang="zh-TW" sz="2800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" name="Rectangle 455"/>
            <p:cNvSpPr>
              <a:spLocks noChangeArrowheads="1"/>
            </p:cNvSpPr>
            <p:nvPr/>
          </p:nvSpPr>
          <p:spPr bwMode="auto">
            <a:xfrm>
              <a:off x="7020" y="1800"/>
              <a:ext cx="1440" cy="72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Oval 456"/>
            <p:cNvSpPr>
              <a:spLocks noChangeArrowheads="1"/>
            </p:cNvSpPr>
            <p:nvPr/>
          </p:nvSpPr>
          <p:spPr bwMode="auto">
            <a:xfrm>
              <a:off x="8385" y="174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Oval 457"/>
            <p:cNvSpPr>
              <a:spLocks noChangeArrowheads="1"/>
            </p:cNvSpPr>
            <p:nvPr/>
          </p:nvSpPr>
          <p:spPr bwMode="auto">
            <a:xfrm>
              <a:off x="7005" y="174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Oval 458"/>
            <p:cNvSpPr>
              <a:spLocks noChangeArrowheads="1"/>
            </p:cNvSpPr>
            <p:nvPr/>
          </p:nvSpPr>
          <p:spPr bwMode="auto">
            <a:xfrm>
              <a:off x="7005" y="244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5" name="Oval 459"/>
            <p:cNvSpPr>
              <a:spLocks noChangeArrowheads="1"/>
            </p:cNvSpPr>
            <p:nvPr/>
          </p:nvSpPr>
          <p:spPr bwMode="auto">
            <a:xfrm>
              <a:off x="8400" y="247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6" name="Rectangle 460"/>
            <p:cNvSpPr>
              <a:spLocks noChangeArrowheads="1"/>
            </p:cNvSpPr>
            <p:nvPr/>
          </p:nvSpPr>
          <p:spPr bwMode="auto">
            <a:xfrm>
              <a:off x="7016" y="2145"/>
              <a:ext cx="1440" cy="72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7" name="Oval 461"/>
            <p:cNvSpPr>
              <a:spLocks noChangeArrowheads="1"/>
            </p:cNvSpPr>
            <p:nvPr/>
          </p:nvSpPr>
          <p:spPr bwMode="auto">
            <a:xfrm>
              <a:off x="8400" y="2085"/>
              <a:ext cx="113" cy="11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8" name="Oval 462"/>
            <p:cNvSpPr>
              <a:spLocks noChangeArrowheads="1"/>
            </p:cNvSpPr>
            <p:nvPr/>
          </p:nvSpPr>
          <p:spPr bwMode="auto">
            <a:xfrm>
              <a:off x="7020" y="2085"/>
              <a:ext cx="113" cy="11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9" name="Oval 463"/>
            <p:cNvSpPr>
              <a:spLocks noChangeArrowheads="1"/>
            </p:cNvSpPr>
            <p:nvPr/>
          </p:nvSpPr>
          <p:spPr bwMode="auto">
            <a:xfrm>
              <a:off x="7020" y="2790"/>
              <a:ext cx="113" cy="11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0" name="Oval 464"/>
            <p:cNvSpPr>
              <a:spLocks noChangeArrowheads="1"/>
            </p:cNvSpPr>
            <p:nvPr/>
          </p:nvSpPr>
          <p:spPr bwMode="auto">
            <a:xfrm>
              <a:off x="8415" y="2820"/>
              <a:ext cx="113" cy="11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6660232" y="1801594"/>
            <a:ext cx="1512168" cy="8381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7380312" y="1798727"/>
            <a:ext cx="1512168" cy="838185"/>
          </a:xfrm>
          <a:prstGeom prst="rect">
            <a:avLst/>
          </a:prstGeom>
          <a:noFill/>
          <a:ln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/>
          <p:cNvSpPr/>
          <p:nvPr/>
        </p:nvSpPr>
        <p:spPr>
          <a:xfrm>
            <a:off x="8798055" y="1698824"/>
            <a:ext cx="209600" cy="2203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/>
          <p:cNvSpPr/>
          <p:nvPr/>
        </p:nvSpPr>
        <p:spPr>
          <a:xfrm>
            <a:off x="7285887" y="1703584"/>
            <a:ext cx="209600" cy="2203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>
            <a:off x="8777305" y="2487974"/>
            <a:ext cx="209600" cy="2203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7265699" y="2498437"/>
            <a:ext cx="209600" cy="2203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6538657" y="1670476"/>
            <a:ext cx="216000" cy="21600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橢圓 37"/>
          <p:cNvSpPr/>
          <p:nvPr/>
        </p:nvSpPr>
        <p:spPr>
          <a:xfrm>
            <a:off x="8064400" y="1687860"/>
            <a:ext cx="216000" cy="21600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橢圓 38"/>
          <p:cNvSpPr/>
          <p:nvPr/>
        </p:nvSpPr>
        <p:spPr>
          <a:xfrm>
            <a:off x="6542995" y="2510272"/>
            <a:ext cx="216000" cy="21600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橢圓 39"/>
          <p:cNvSpPr/>
          <p:nvPr/>
        </p:nvSpPr>
        <p:spPr>
          <a:xfrm>
            <a:off x="8064400" y="2535785"/>
            <a:ext cx="216000" cy="21600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971600" y="3501008"/>
            <a:ext cx="6838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Body-centered orthorhombic (I- cell)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65"/>
          <p:cNvGrpSpPr>
            <a:grpSpLocks/>
          </p:cNvGrpSpPr>
          <p:nvPr/>
        </p:nvGrpSpPr>
        <p:grpSpPr bwMode="auto">
          <a:xfrm>
            <a:off x="1691680" y="4437112"/>
            <a:ext cx="6372720" cy="1584176"/>
            <a:chOff x="4680" y="4080"/>
            <a:chExt cx="5003" cy="1358"/>
          </a:xfrm>
        </p:grpSpPr>
        <p:sp>
          <p:nvSpPr>
            <p:cNvPr id="43" name="Oval 466"/>
            <p:cNvSpPr>
              <a:spLocks noChangeArrowheads="1"/>
            </p:cNvSpPr>
            <p:nvPr/>
          </p:nvSpPr>
          <p:spPr bwMode="auto">
            <a:xfrm>
              <a:off x="5055" y="40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44" name="Oval 467"/>
            <p:cNvSpPr>
              <a:spLocks noChangeArrowheads="1"/>
            </p:cNvSpPr>
            <p:nvPr/>
          </p:nvSpPr>
          <p:spPr bwMode="auto">
            <a:xfrm>
              <a:off x="6285" y="40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grpSp>
          <p:nvGrpSpPr>
            <p:cNvPr id="45" name="Group 468"/>
            <p:cNvGrpSpPr>
              <a:grpSpLocks/>
            </p:cNvGrpSpPr>
            <p:nvPr/>
          </p:nvGrpSpPr>
          <p:grpSpPr bwMode="auto">
            <a:xfrm>
              <a:off x="4680" y="4140"/>
              <a:ext cx="5003" cy="1298"/>
              <a:chOff x="4215" y="4140"/>
              <a:chExt cx="5003" cy="1298"/>
            </a:xfrm>
          </p:grpSpPr>
          <p:sp>
            <p:nvSpPr>
              <p:cNvPr id="46" name="AutoShape 469"/>
              <p:cNvSpPr>
                <a:spLocks noChangeArrowheads="1"/>
              </p:cNvSpPr>
              <p:nvPr/>
            </p:nvSpPr>
            <p:spPr bwMode="auto">
              <a:xfrm>
                <a:off x="4234" y="4142"/>
                <a:ext cx="1620" cy="360"/>
              </a:xfrm>
              <a:prstGeom prst="parallelogram">
                <a:avLst>
                  <a:gd name="adj" fmla="val 112500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47" name="Rectangle 470"/>
              <p:cNvSpPr>
                <a:spLocks noChangeArrowheads="1"/>
              </p:cNvSpPr>
              <p:nvPr/>
            </p:nvSpPr>
            <p:spPr bwMode="auto">
              <a:xfrm>
                <a:off x="4290" y="4515"/>
                <a:ext cx="1230" cy="78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48" name="Rectangle 471"/>
              <p:cNvSpPr>
                <a:spLocks noChangeArrowheads="1"/>
              </p:cNvSpPr>
              <p:nvPr/>
            </p:nvSpPr>
            <p:spPr bwMode="auto">
              <a:xfrm>
                <a:off x="4680" y="4140"/>
                <a:ext cx="1230" cy="780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49" name="AutoShape 472"/>
              <p:cNvSpPr>
                <a:spLocks noChangeArrowheads="1"/>
              </p:cNvSpPr>
              <p:nvPr/>
            </p:nvSpPr>
            <p:spPr bwMode="auto">
              <a:xfrm>
                <a:off x="4248" y="4935"/>
                <a:ext cx="1620" cy="360"/>
              </a:xfrm>
              <a:prstGeom prst="parallelogram">
                <a:avLst>
                  <a:gd name="adj" fmla="val 112500"/>
                </a:avLst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0" name="Oval 473"/>
              <p:cNvSpPr>
                <a:spLocks noChangeArrowheads="1"/>
              </p:cNvSpPr>
              <p:nvPr/>
            </p:nvSpPr>
            <p:spPr bwMode="auto">
              <a:xfrm>
                <a:off x="4215" y="444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1" name="Oval 474"/>
              <p:cNvSpPr>
                <a:spLocks noChangeArrowheads="1"/>
              </p:cNvSpPr>
              <p:nvPr/>
            </p:nvSpPr>
            <p:spPr bwMode="auto">
              <a:xfrm>
                <a:off x="5445" y="444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2" name="Oval 475"/>
              <p:cNvSpPr>
                <a:spLocks noChangeArrowheads="1"/>
              </p:cNvSpPr>
              <p:nvPr/>
            </p:nvSpPr>
            <p:spPr bwMode="auto">
              <a:xfrm>
                <a:off x="4635" y="486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3" name="Oval 476"/>
              <p:cNvSpPr>
                <a:spLocks noChangeArrowheads="1"/>
              </p:cNvSpPr>
              <p:nvPr/>
            </p:nvSpPr>
            <p:spPr bwMode="auto">
              <a:xfrm>
                <a:off x="5865" y="486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4" name="Oval 477"/>
              <p:cNvSpPr>
                <a:spLocks noChangeArrowheads="1"/>
              </p:cNvSpPr>
              <p:nvPr/>
            </p:nvSpPr>
            <p:spPr bwMode="auto">
              <a:xfrm>
                <a:off x="4230" y="520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5" name="Oval 478"/>
              <p:cNvSpPr>
                <a:spLocks noChangeArrowheads="1"/>
              </p:cNvSpPr>
              <p:nvPr/>
            </p:nvSpPr>
            <p:spPr bwMode="auto">
              <a:xfrm>
                <a:off x="5460" y="520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6" name="Rectangle 479"/>
              <p:cNvSpPr>
                <a:spLocks noChangeArrowheads="1"/>
              </p:cNvSpPr>
              <p:nvPr/>
            </p:nvSpPr>
            <p:spPr bwMode="auto">
              <a:xfrm>
                <a:off x="7020" y="4320"/>
                <a:ext cx="1440" cy="72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7" name="Oval 480"/>
              <p:cNvSpPr>
                <a:spLocks noChangeArrowheads="1"/>
              </p:cNvSpPr>
              <p:nvPr/>
            </p:nvSpPr>
            <p:spPr bwMode="auto">
              <a:xfrm>
                <a:off x="6990" y="424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8" name="Oval 481"/>
              <p:cNvSpPr>
                <a:spLocks noChangeArrowheads="1"/>
              </p:cNvSpPr>
              <p:nvPr/>
            </p:nvSpPr>
            <p:spPr bwMode="auto">
              <a:xfrm>
                <a:off x="8370" y="424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59" name="Oval 482"/>
              <p:cNvSpPr>
                <a:spLocks noChangeArrowheads="1"/>
              </p:cNvSpPr>
              <p:nvPr/>
            </p:nvSpPr>
            <p:spPr bwMode="auto">
              <a:xfrm>
                <a:off x="6960" y="495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0" name="Oval 483"/>
              <p:cNvSpPr>
                <a:spLocks noChangeArrowheads="1"/>
              </p:cNvSpPr>
              <p:nvPr/>
            </p:nvSpPr>
            <p:spPr bwMode="auto">
              <a:xfrm>
                <a:off x="8385" y="495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1" name="Oval 484"/>
              <p:cNvSpPr>
                <a:spLocks noChangeArrowheads="1"/>
              </p:cNvSpPr>
              <p:nvPr/>
            </p:nvSpPr>
            <p:spPr bwMode="auto">
              <a:xfrm>
                <a:off x="5025" y="466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2" name="Rectangle 485"/>
              <p:cNvSpPr>
                <a:spLocks noChangeArrowheads="1"/>
              </p:cNvSpPr>
              <p:nvPr/>
            </p:nvSpPr>
            <p:spPr bwMode="auto">
              <a:xfrm>
                <a:off x="7725" y="4650"/>
                <a:ext cx="1440" cy="720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3" name="Oval 486"/>
              <p:cNvSpPr>
                <a:spLocks noChangeArrowheads="1"/>
              </p:cNvSpPr>
              <p:nvPr/>
            </p:nvSpPr>
            <p:spPr bwMode="auto">
              <a:xfrm>
                <a:off x="9090" y="4590"/>
                <a:ext cx="113" cy="113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4" name="Oval 487"/>
              <p:cNvSpPr>
                <a:spLocks noChangeArrowheads="1"/>
              </p:cNvSpPr>
              <p:nvPr/>
            </p:nvSpPr>
            <p:spPr bwMode="auto">
              <a:xfrm>
                <a:off x="7710" y="4590"/>
                <a:ext cx="113" cy="113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5" name="Oval 488"/>
              <p:cNvSpPr>
                <a:spLocks noChangeArrowheads="1"/>
              </p:cNvSpPr>
              <p:nvPr/>
            </p:nvSpPr>
            <p:spPr bwMode="auto">
              <a:xfrm>
                <a:off x="7710" y="5295"/>
                <a:ext cx="113" cy="113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66" name="Oval 489"/>
              <p:cNvSpPr>
                <a:spLocks noChangeArrowheads="1"/>
              </p:cNvSpPr>
              <p:nvPr/>
            </p:nvSpPr>
            <p:spPr bwMode="auto">
              <a:xfrm>
                <a:off x="9105" y="5325"/>
                <a:ext cx="113" cy="113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8610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橢圓 1"/>
          <p:cNvSpPr/>
          <p:nvPr/>
        </p:nvSpPr>
        <p:spPr>
          <a:xfrm>
            <a:off x="3347864" y="620688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橢圓 2"/>
          <p:cNvSpPr/>
          <p:nvPr/>
        </p:nvSpPr>
        <p:spPr>
          <a:xfrm>
            <a:off x="4499992" y="620688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/>
          <p:cNvSpPr/>
          <p:nvPr/>
        </p:nvSpPr>
        <p:spPr>
          <a:xfrm>
            <a:off x="3347864" y="1268760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4499992" y="1268760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3347864" y="1916832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499992" y="1916832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5652120" y="620688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5652120" y="1268760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5652120" y="1916832"/>
            <a:ext cx="144016" cy="14401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3923928" y="620688"/>
            <a:ext cx="144016" cy="144016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3923928" y="1268760"/>
            <a:ext cx="144016" cy="144016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923928" y="1916832"/>
            <a:ext cx="144016" cy="144016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076056" y="620688"/>
            <a:ext cx="144016" cy="144016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5076056" y="1268760"/>
            <a:ext cx="144016" cy="144016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5076056" y="1916832"/>
            <a:ext cx="144016" cy="144016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接點 16"/>
          <p:cNvCxnSpPr/>
          <p:nvPr/>
        </p:nvCxnSpPr>
        <p:spPr>
          <a:xfrm rot="5400000" flipH="1" flipV="1">
            <a:off x="4572000" y="188640"/>
            <a:ext cx="0" cy="2304256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rot="5400000" flipH="1" flipV="1">
            <a:off x="4572000" y="-459432"/>
            <a:ext cx="0" cy="2304256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rot="5400000" flipH="1" flipV="1">
            <a:off x="4572000" y="836712"/>
            <a:ext cx="0" cy="2304256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5724128" y="692696"/>
            <a:ext cx="0" cy="129614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3419872" y="692696"/>
            <a:ext cx="0" cy="129614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4572000" y="692696"/>
            <a:ext cx="0" cy="1296144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3419872" y="692696"/>
            <a:ext cx="1152128" cy="648072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3419872" y="1340768"/>
            <a:ext cx="1152128" cy="648072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V="1">
            <a:off x="2987824" y="1556792"/>
            <a:ext cx="648072" cy="50405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2195736" y="1988840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rectangular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直線接點 26"/>
          <p:cNvCxnSpPr/>
          <p:nvPr/>
        </p:nvCxnSpPr>
        <p:spPr>
          <a:xfrm>
            <a:off x="2267744" y="2060848"/>
            <a:ext cx="1512168" cy="360040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1957287" y="2852936"/>
            <a:ext cx="52790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body-centered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orthorhombic 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 based centered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orthorhombic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260648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Derived from 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centered rectangular 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4622252" y="836712"/>
                <a:ext cx="297408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32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90</a:t>
                </a:r>
                <a:r>
                  <a:rPr lang="en-US" altLang="zh-TW" sz="32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252" y="836712"/>
                <a:ext cx="2974084" cy="5847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5123" t="-14583" r="-4303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908720"/>
            <a:ext cx="2592288" cy="156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827584" y="2550217"/>
            <a:ext cx="5758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C-face centered Orthorhombic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490"/>
          <p:cNvGrpSpPr>
            <a:grpSpLocks/>
          </p:cNvGrpSpPr>
          <p:nvPr/>
        </p:nvGrpSpPr>
        <p:grpSpPr bwMode="auto">
          <a:xfrm>
            <a:off x="1547664" y="3213600"/>
            <a:ext cx="4896544" cy="1439536"/>
            <a:chOff x="4215" y="7335"/>
            <a:chExt cx="4352" cy="1223"/>
          </a:xfrm>
        </p:grpSpPr>
        <p:sp>
          <p:nvSpPr>
            <p:cNvPr id="7" name="AutoShape 491"/>
            <p:cNvSpPr>
              <a:spLocks noChangeArrowheads="1"/>
            </p:cNvSpPr>
            <p:nvPr/>
          </p:nvSpPr>
          <p:spPr bwMode="auto">
            <a:xfrm>
              <a:off x="4260" y="7395"/>
              <a:ext cx="1620" cy="360"/>
            </a:xfrm>
            <a:prstGeom prst="parallelogram">
              <a:avLst>
                <a:gd name="adj" fmla="val 1125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" name="Rectangle 492"/>
            <p:cNvSpPr>
              <a:spLocks noChangeArrowheads="1"/>
            </p:cNvSpPr>
            <p:nvPr/>
          </p:nvSpPr>
          <p:spPr bwMode="auto">
            <a:xfrm>
              <a:off x="4290" y="7755"/>
              <a:ext cx="1230" cy="78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9" name="Rectangle 493"/>
            <p:cNvSpPr>
              <a:spLocks noChangeArrowheads="1"/>
            </p:cNvSpPr>
            <p:nvPr/>
          </p:nvSpPr>
          <p:spPr bwMode="auto">
            <a:xfrm>
              <a:off x="4680" y="7380"/>
              <a:ext cx="1230" cy="78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0" name="AutoShape 494"/>
            <p:cNvSpPr>
              <a:spLocks noChangeArrowheads="1"/>
            </p:cNvSpPr>
            <p:nvPr/>
          </p:nvSpPr>
          <p:spPr bwMode="auto">
            <a:xfrm>
              <a:off x="4248" y="8175"/>
              <a:ext cx="1620" cy="360"/>
            </a:xfrm>
            <a:prstGeom prst="parallelogram">
              <a:avLst>
                <a:gd name="adj" fmla="val 1125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1" name="Text Box 495"/>
            <p:cNvSpPr txBox="1">
              <a:spLocks noChangeArrowheads="1"/>
            </p:cNvSpPr>
            <p:nvPr/>
          </p:nvSpPr>
          <p:spPr bwMode="auto">
            <a:xfrm>
              <a:off x="4279" y="8003"/>
              <a:ext cx="42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  <a:endParaRPr lang="zh-TW" sz="2800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2" name="Text Box 496"/>
            <p:cNvSpPr txBox="1">
              <a:spLocks noChangeArrowheads="1"/>
            </p:cNvSpPr>
            <p:nvPr/>
          </p:nvSpPr>
          <p:spPr bwMode="auto">
            <a:xfrm>
              <a:off x="5083" y="7773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  <a:endParaRPr lang="zh-TW" sz="2800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3" name="Text Box 497"/>
            <p:cNvSpPr txBox="1">
              <a:spLocks noChangeArrowheads="1"/>
            </p:cNvSpPr>
            <p:nvPr/>
          </p:nvSpPr>
          <p:spPr bwMode="auto">
            <a:xfrm>
              <a:off x="4635" y="7655"/>
              <a:ext cx="540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b="1" i="1" kern="100" dirty="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</a:rPr>
                <a:t>c</a:t>
              </a:r>
              <a:endParaRPr lang="zh-TW" sz="2800" i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6" name="Text Box 500"/>
            <p:cNvSpPr txBox="1">
              <a:spLocks noChangeArrowheads="1"/>
            </p:cNvSpPr>
            <p:nvPr/>
          </p:nvSpPr>
          <p:spPr bwMode="auto">
            <a:xfrm>
              <a:off x="4485" y="8085"/>
              <a:ext cx="4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7" name="Oval 501"/>
            <p:cNvSpPr>
              <a:spLocks noChangeArrowheads="1"/>
            </p:cNvSpPr>
            <p:nvPr/>
          </p:nvSpPr>
          <p:spPr bwMode="auto">
            <a:xfrm>
              <a:off x="4620" y="733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8" name="Oval 502"/>
            <p:cNvSpPr>
              <a:spLocks noChangeArrowheads="1"/>
            </p:cNvSpPr>
            <p:nvPr/>
          </p:nvSpPr>
          <p:spPr bwMode="auto">
            <a:xfrm>
              <a:off x="5850" y="733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9" name="Oval 503"/>
            <p:cNvSpPr>
              <a:spLocks noChangeArrowheads="1"/>
            </p:cNvSpPr>
            <p:nvPr/>
          </p:nvSpPr>
          <p:spPr bwMode="auto">
            <a:xfrm>
              <a:off x="4215" y="76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0" name="Oval 504"/>
            <p:cNvSpPr>
              <a:spLocks noChangeArrowheads="1"/>
            </p:cNvSpPr>
            <p:nvPr/>
          </p:nvSpPr>
          <p:spPr bwMode="auto">
            <a:xfrm>
              <a:off x="5445" y="76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1" name="Oval 505"/>
            <p:cNvSpPr>
              <a:spLocks noChangeArrowheads="1"/>
            </p:cNvSpPr>
            <p:nvPr/>
          </p:nvSpPr>
          <p:spPr bwMode="auto">
            <a:xfrm>
              <a:off x="4635" y="81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Oval 506"/>
            <p:cNvSpPr>
              <a:spLocks noChangeArrowheads="1"/>
            </p:cNvSpPr>
            <p:nvPr/>
          </p:nvSpPr>
          <p:spPr bwMode="auto">
            <a:xfrm>
              <a:off x="5865" y="81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Oval 507"/>
            <p:cNvSpPr>
              <a:spLocks noChangeArrowheads="1"/>
            </p:cNvSpPr>
            <p:nvPr/>
          </p:nvSpPr>
          <p:spPr bwMode="auto">
            <a:xfrm>
              <a:off x="4230" y="844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Oval 508"/>
            <p:cNvSpPr>
              <a:spLocks noChangeArrowheads="1"/>
            </p:cNvSpPr>
            <p:nvPr/>
          </p:nvSpPr>
          <p:spPr bwMode="auto">
            <a:xfrm>
              <a:off x="5460" y="844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5" name="Rectangle 509"/>
            <p:cNvSpPr>
              <a:spLocks noChangeArrowheads="1"/>
            </p:cNvSpPr>
            <p:nvPr/>
          </p:nvSpPr>
          <p:spPr bwMode="auto">
            <a:xfrm>
              <a:off x="7020" y="7560"/>
              <a:ext cx="1440" cy="72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6" name="Oval 510"/>
            <p:cNvSpPr>
              <a:spLocks noChangeArrowheads="1"/>
            </p:cNvSpPr>
            <p:nvPr/>
          </p:nvSpPr>
          <p:spPr bwMode="auto">
            <a:xfrm>
              <a:off x="6945" y="7440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7" name="Oval 511"/>
            <p:cNvSpPr>
              <a:spLocks noChangeArrowheads="1"/>
            </p:cNvSpPr>
            <p:nvPr/>
          </p:nvSpPr>
          <p:spPr bwMode="auto">
            <a:xfrm>
              <a:off x="6990" y="74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8" name="Oval 512"/>
            <p:cNvSpPr>
              <a:spLocks noChangeArrowheads="1"/>
            </p:cNvSpPr>
            <p:nvPr/>
          </p:nvSpPr>
          <p:spPr bwMode="auto">
            <a:xfrm>
              <a:off x="8325" y="7440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9" name="Oval 513"/>
            <p:cNvSpPr>
              <a:spLocks noChangeArrowheads="1"/>
            </p:cNvSpPr>
            <p:nvPr/>
          </p:nvSpPr>
          <p:spPr bwMode="auto">
            <a:xfrm>
              <a:off x="8370" y="74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0" name="Oval 514"/>
            <p:cNvSpPr>
              <a:spLocks noChangeArrowheads="1"/>
            </p:cNvSpPr>
            <p:nvPr/>
          </p:nvSpPr>
          <p:spPr bwMode="auto">
            <a:xfrm>
              <a:off x="6915" y="8145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1" name="Oval 515"/>
            <p:cNvSpPr>
              <a:spLocks noChangeArrowheads="1"/>
            </p:cNvSpPr>
            <p:nvPr/>
          </p:nvSpPr>
          <p:spPr bwMode="auto">
            <a:xfrm>
              <a:off x="6960" y="819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2" name="Oval 516"/>
            <p:cNvSpPr>
              <a:spLocks noChangeArrowheads="1"/>
            </p:cNvSpPr>
            <p:nvPr/>
          </p:nvSpPr>
          <p:spPr bwMode="auto">
            <a:xfrm>
              <a:off x="8340" y="8145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3" name="Oval 517"/>
            <p:cNvSpPr>
              <a:spLocks noChangeArrowheads="1"/>
            </p:cNvSpPr>
            <p:nvPr/>
          </p:nvSpPr>
          <p:spPr bwMode="auto">
            <a:xfrm>
              <a:off x="8385" y="819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4" name="Oval 518"/>
            <p:cNvSpPr>
              <a:spLocks noChangeArrowheads="1"/>
            </p:cNvSpPr>
            <p:nvPr/>
          </p:nvSpPr>
          <p:spPr bwMode="auto">
            <a:xfrm>
              <a:off x="5025" y="751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5" name="Oval 519"/>
            <p:cNvSpPr>
              <a:spLocks noChangeArrowheads="1"/>
            </p:cNvSpPr>
            <p:nvPr/>
          </p:nvSpPr>
          <p:spPr bwMode="auto">
            <a:xfrm>
              <a:off x="4980" y="826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6" name="Oval 520"/>
            <p:cNvSpPr>
              <a:spLocks noChangeArrowheads="1"/>
            </p:cNvSpPr>
            <p:nvPr/>
          </p:nvSpPr>
          <p:spPr bwMode="auto">
            <a:xfrm>
              <a:off x="7590" y="7785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7" name="Oval 521"/>
            <p:cNvSpPr>
              <a:spLocks noChangeArrowheads="1"/>
            </p:cNvSpPr>
            <p:nvPr/>
          </p:nvSpPr>
          <p:spPr bwMode="auto">
            <a:xfrm>
              <a:off x="7635" y="783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1420738" y="5160094"/>
            <a:ext cx="73277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>
              <a:spcAft>
                <a:spcPts val="0"/>
              </a:spcAft>
            </a:pP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face centered orthorhombic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>
              <a:spcAft>
                <a:spcPts val="0"/>
              </a:spcAft>
            </a:pP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B- face centered orthorhombic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7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40834" y="323945"/>
            <a:ext cx="6827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Face-centered Orthorhombic (F-cell)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522"/>
          <p:cNvGrpSpPr>
            <a:grpSpLocks/>
          </p:cNvGrpSpPr>
          <p:nvPr/>
        </p:nvGrpSpPr>
        <p:grpSpPr bwMode="auto">
          <a:xfrm>
            <a:off x="1449158" y="1196752"/>
            <a:ext cx="4995049" cy="1512168"/>
            <a:chOff x="4110" y="9630"/>
            <a:chExt cx="4418" cy="1253"/>
          </a:xfrm>
        </p:grpSpPr>
        <p:sp>
          <p:nvSpPr>
            <p:cNvPr id="4" name="AutoShape 523"/>
            <p:cNvSpPr>
              <a:spLocks noChangeArrowheads="1"/>
            </p:cNvSpPr>
            <p:nvPr/>
          </p:nvSpPr>
          <p:spPr bwMode="auto">
            <a:xfrm>
              <a:off x="4140" y="9720"/>
              <a:ext cx="1620" cy="360"/>
            </a:xfrm>
            <a:prstGeom prst="parallelogram">
              <a:avLst>
                <a:gd name="adj" fmla="val 1125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" name="Rectangle 524"/>
            <p:cNvSpPr>
              <a:spLocks noChangeArrowheads="1"/>
            </p:cNvSpPr>
            <p:nvPr/>
          </p:nvSpPr>
          <p:spPr bwMode="auto">
            <a:xfrm>
              <a:off x="4170" y="10080"/>
              <a:ext cx="1230" cy="78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" name="Rectangle 525"/>
            <p:cNvSpPr>
              <a:spLocks noChangeArrowheads="1"/>
            </p:cNvSpPr>
            <p:nvPr/>
          </p:nvSpPr>
          <p:spPr bwMode="auto">
            <a:xfrm>
              <a:off x="4560" y="9705"/>
              <a:ext cx="1230" cy="78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7" name="AutoShape 526"/>
            <p:cNvSpPr>
              <a:spLocks noChangeArrowheads="1"/>
            </p:cNvSpPr>
            <p:nvPr/>
          </p:nvSpPr>
          <p:spPr bwMode="auto">
            <a:xfrm>
              <a:off x="4128" y="10500"/>
              <a:ext cx="1620" cy="360"/>
            </a:xfrm>
            <a:prstGeom prst="parallelogram">
              <a:avLst>
                <a:gd name="adj" fmla="val 1125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" name="Oval 527"/>
            <p:cNvSpPr>
              <a:spLocks noChangeArrowheads="1"/>
            </p:cNvSpPr>
            <p:nvPr/>
          </p:nvSpPr>
          <p:spPr bwMode="auto">
            <a:xfrm>
              <a:off x="5550" y="102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9" name="Oval 528"/>
            <p:cNvSpPr>
              <a:spLocks noChangeArrowheads="1"/>
            </p:cNvSpPr>
            <p:nvPr/>
          </p:nvSpPr>
          <p:spPr bwMode="auto">
            <a:xfrm>
              <a:off x="4485" y="963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0" name="Oval 529"/>
            <p:cNvSpPr>
              <a:spLocks noChangeArrowheads="1"/>
            </p:cNvSpPr>
            <p:nvPr/>
          </p:nvSpPr>
          <p:spPr bwMode="auto">
            <a:xfrm>
              <a:off x="5310" y="100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1" name="Oval 530"/>
            <p:cNvSpPr>
              <a:spLocks noChangeArrowheads="1"/>
            </p:cNvSpPr>
            <p:nvPr/>
          </p:nvSpPr>
          <p:spPr bwMode="auto">
            <a:xfrm>
              <a:off x="4110" y="100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2" name="Oval 531"/>
            <p:cNvSpPr>
              <a:spLocks noChangeArrowheads="1"/>
            </p:cNvSpPr>
            <p:nvPr/>
          </p:nvSpPr>
          <p:spPr bwMode="auto">
            <a:xfrm>
              <a:off x="5700" y="104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3" name="Oval 532"/>
            <p:cNvSpPr>
              <a:spLocks noChangeArrowheads="1"/>
            </p:cNvSpPr>
            <p:nvPr/>
          </p:nvSpPr>
          <p:spPr bwMode="auto">
            <a:xfrm>
              <a:off x="4500" y="104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4" name="Oval 533"/>
            <p:cNvSpPr>
              <a:spLocks noChangeArrowheads="1"/>
            </p:cNvSpPr>
            <p:nvPr/>
          </p:nvSpPr>
          <p:spPr bwMode="auto">
            <a:xfrm>
              <a:off x="5310" y="107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5" name="Oval 534"/>
            <p:cNvSpPr>
              <a:spLocks noChangeArrowheads="1"/>
            </p:cNvSpPr>
            <p:nvPr/>
          </p:nvSpPr>
          <p:spPr bwMode="auto">
            <a:xfrm>
              <a:off x="4110" y="107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6" name="Oval 535"/>
            <p:cNvSpPr>
              <a:spLocks noChangeArrowheads="1"/>
            </p:cNvSpPr>
            <p:nvPr/>
          </p:nvSpPr>
          <p:spPr bwMode="auto">
            <a:xfrm>
              <a:off x="5685" y="964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7" name="Oval 536"/>
            <p:cNvSpPr>
              <a:spLocks noChangeArrowheads="1"/>
            </p:cNvSpPr>
            <p:nvPr/>
          </p:nvSpPr>
          <p:spPr bwMode="auto">
            <a:xfrm>
              <a:off x="4305" y="1023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8" name="Rectangle 537"/>
            <p:cNvSpPr>
              <a:spLocks noChangeArrowheads="1"/>
            </p:cNvSpPr>
            <p:nvPr/>
          </p:nvSpPr>
          <p:spPr bwMode="auto">
            <a:xfrm>
              <a:off x="7020" y="9720"/>
              <a:ext cx="1440" cy="72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9" name="Oval 538"/>
            <p:cNvSpPr>
              <a:spLocks noChangeArrowheads="1"/>
            </p:cNvSpPr>
            <p:nvPr/>
          </p:nvSpPr>
          <p:spPr bwMode="auto">
            <a:xfrm>
              <a:off x="8385" y="966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0" name="Oval 539"/>
            <p:cNvSpPr>
              <a:spLocks noChangeArrowheads="1"/>
            </p:cNvSpPr>
            <p:nvPr/>
          </p:nvSpPr>
          <p:spPr bwMode="auto">
            <a:xfrm>
              <a:off x="7005" y="966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1" name="Oval 540"/>
            <p:cNvSpPr>
              <a:spLocks noChangeArrowheads="1"/>
            </p:cNvSpPr>
            <p:nvPr/>
          </p:nvSpPr>
          <p:spPr bwMode="auto">
            <a:xfrm>
              <a:off x="7005" y="1036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Oval 541"/>
            <p:cNvSpPr>
              <a:spLocks noChangeArrowheads="1"/>
            </p:cNvSpPr>
            <p:nvPr/>
          </p:nvSpPr>
          <p:spPr bwMode="auto">
            <a:xfrm>
              <a:off x="8400" y="1039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Rectangle 542"/>
            <p:cNvSpPr>
              <a:spLocks noChangeArrowheads="1"/>
            </p:cNvSpPr>
            <p:nvPr/>
          </p:nvSpPr>
          <p:spPr bwMode="auto">
            <a:xfrm>
              <a:off x="7035" y="10065"/>
              <a:ext cx="1440" cy="72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Oval 543"/>
            <p:cNvSpPr>
              <a:spLocks noChangeArrowheads="1"/>
            </p:cNvSpPr>
            <p:nvPr/>
          </p:nvSpPr>
          <p:spPr bwMode="auto">
            <a:xfrm>
              <a:off x="8400" y="10005"/>
              <a:ext cx="113" cy="11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5" name="Oval 544"/>
            <p:cNvSpPr>
              <a:spLocks noChangeArrowheads="1"/>
            </p:cNvSpPr>
            <p:nvPr/>
          </p:nvSpPr>
          <p:spPr bwMode="auto">
            <a:xfrm>
              <a:off x="7020" y="10005"/>
              <a:ext cx="113" cy="11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6" name="Oval 545"/>
            <p:cNvSpPr>
              <a:spLocks noChangeArrowheads="1"/>
            </p:cNvSpPr>
            <p:nvPr/>
          </p:nvSpPr>
          <p:spPr bwMode="auto">
            <a:xfrm>
              <a:off x="7020" y="10710"/>
              <a:ext cx="113" cy="11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7" name="Oval 546"/>
            <p:cNvSpPr>
              <a:spLocks noChangeArrowheads="1"/>
            </p:cNvSpPr>
            <p:nvPr/>
          </p:nvSpPr>
          <p:spPr bwMode="auto">
            <a:xfrm>
              <a:off x="8415" y="10740"/>
              <a:ext cx="113" cy="11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8" name="Oval 547"/>
            <p:cNvSpPr>
              <a:spLocks noChangeArrowheads="1"/>
            </p:cNvSpPr>
            <p:nvPr/>
          </p:nvSpPr>
          <p:spPr bwMode="auto">
            <a:xfrm>
              <a:off x="5025" y="1009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9" name="Oval 548"/>
            <p:cNvSpPr>
              <a:spLocks noChangeArrowheads="1"/>
            </p:cNvSpPr>
            <p:nvPr/>
          </p:nvSpPr>
          <p:spPr bwMode="auto">
            <a:xfrm>
              <a:off x="4770" y="1039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0" name="Oval 549"/>
            <p:cNvSpPr>
              <a:spLocks noChangeArrowheads="1"/>
            </p:cNvSpPr>
            <p:nvPr/>
          </p:nvSpPr>
          <p:spPr bwMode="auto">
            <a:xfrm>
              <a:off x="4890" y="98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1" name="Oval 550"/>
            <p:cNvSpPr>
              <a:spLocks noChangeArrowheads="1"/>
            </p:cNvSpPr>
            <p:nvPr/>
          </p:nvSpPr>
          <p:spPr bwMode="auto">
            <a:xfrm>
              <a:off x="4845" y="1062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2" name="Oval 551"/>
            <p:cNvSpPr>
              <a:spLocks noChangeArrowheads="1"/>
            </p:cNvSpPr>
            <p:nvPr/>
          </p:nvSpPr>
          <p:spPr bwMode="auto">
            <a:xfrm>
              <a:off x="7665" y="100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33" name="Oval 552"/>
            <p:cNvSpPr>
              <a:spLocks noChangeArrowheads="1"/>
            </p:cNvSpPr>
            <p:nvPr/>
          </p:nvSpPr>
          <p:spPr bwMode="auto">
            <a:xfrm>
              <a:off x="7680" y="10395"/>
              <a:ext cx="113" cy="11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2483768" y="3543250"/>
            <a:ext cx="3168352" cy="1613942"/>
            <a:chOff x="2483768" y="3543250"/>
            <a:chExt cx="3168352" cy="1613942"/>
          </a:xfrm>
        </p:grpSpPr>
        <p:sp>
          <p:nvSpPr>
            <p:cNvPr id="62" name="手繪多邊形 61"/>
            <p:cNvSpPr/>
            <p:nvPr/>
          </p:nvSpPr>
          <p:spPr>
            <a:xfrm>
              <a:off x="3197012" y="3543250"/>
              <a:ext cx="739140" cy="1592580"/>
            </a:xfrm>
            <a:custGeom>
              <a:avLst/>
              <a:gdLst>
                <a:gd name="connsiteX0" fmla="*/ 0 w 739140"/>
                <a:gd name="connsiteY0" fmla="*/ 144780 h 1592580"/>
                <a:gd name="connsiteX1" fmla="*/ 739140 w 739140"/>
                <a:gd name="connsiteY1" fmla="*/ 0 h 1592580"/>
                <a:gd name="connsiteX2" fmla="*/ 739140 w 739140"/>
                <a:gd name="connsiteY2" fmla="*/ 1455420 h 1592580"/>
                <a:gd name="connsiteX3" fmla="*/ 7620 w 739140"/>
                <a:gd name="connsiteY3" fmla="*/ 1592580 h 1592580"/>
                <a:gd name="connsiteX4" fmla="*/ 0 w 739140"/>
                <a:gd name="connsiteY4" fmla="*/ 144780 h 159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140" h="1592580">
                  <a:moveTo>
                    <a:pt x="0" y="144780"/>
                  </a:moveTo>
                  <a:lnTo>
                    <a:pt x="739140" y="0"/>
                  </a:lnTo>
                  <a:lnTo>
                    <a:pt x="739140" y="1455420"/>
                  </a:lnTo>
                  <a:lnTo>
                    <a:pt x="7620" y="1592580"/>
                  </a:lnTo>
                  <a:lnTo>
                    <a:pt x="0" y="14478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手繪多邊形 62"/>
            <p:cNvSpPr/>
            <p:nvPr/>
          </p:nvSpPr>
          <p:spPr>
            <a:xfrm>
              <a:off x="4192900" y="3553122"/>
              <a:ext cx="739140" cy="1592580"/>
            </a:xfrm>
            <a:custGeom>
              <a:avLst/>
              <a:gdLst>
                <a:gd name="connsiteX0" fmla="*/ 0 w 739140"/>
                <a:gd name="connsiteY0" fmla="*/ 144780 h 1592580"/>
                <a:gd name="connsiteX1" fmla="*/ 739140 w 739140"/>
                <a:gd name="connsiteY1" fmla="*/ 0 h 1592580"/>
                <a:gd name="connsiteX2" fmla="*/ 739140 w 739140"/>
                <a:gd name="connsiteY2" fmla="*/ 1455420 h 1592580"/>
                <a:gd name="connsiteX3" fmla="*/ 7620 w 739140"/>
                <a:gd name="connsiteY3" fmla="*/ 1592580 h 1592580"/>
                <a:gd name="connsiteX4" fmla="*/ 0 w 739140"/>
                <a:gd name="connsiteY4" fmla="*/ 144780 h 159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140" h="1592580">
                  <a:moveTo>
                    <a:pt x="0" y="144780"/>
                  </a:moveTo>
                  <a:lnTo>
                    <a:pt x="739140" y="0"/>
                  </a:lnTo>
                  <a:lnTo>
                    <a:pt x="739140" y="1455420"/>
                  </a:lnTo>
                  <a:lnTo>
                    <a:pt x="7620" y="1592580"/>
                  </a:lnTo>
                  <a:lnTo>
                    <a:pt x="0" y="14478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7" name="直線單箭頭接點 36"/>
            <p:cNvCxnSpPr/>
            <p:nvPr/>
          </p:nvCxnSpPr>
          <p:spPr>
            <a:xfrm rot="10800000" flipV="1">
              <a:off x="4211960" y="5004792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/>
            <p:nvPr/>
          </p:nvCxnSpPr>
          <p:spPr>
            <a:xfrm flipV="1">
              <a:off x="3203848" y="5148808"/>
              <a:ext cx="1008112" cy="838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 rot="5400000" flipH="1" flipV="1">
              <a:off x="2869456" y="4356720"/>
              <a:ext cx="1440160" cy="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/>
            <p:nvPr/>
          </p:nvCxnSpPr>
          <p:spPr>
            <a:xfrm rot="16200000" flipV="1">
              <a:off x="3432696" y="4513560"/>
              <a:ext cx="648072" cy="334392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rot="5400000" flipH="1" flipV="1">
              <a:off x="4247964" y="4320716"/>
              <a:ext cx="1368152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單箭頭接點 42"/>
            <p:cNvCxnSpPr/>
            <p:nvPr/>
          </p:nvCxnSpPr>
          <p:spPr>
            <a:xfrm>
              <a:off x="3923928" y="3564632"/>
              <a:ext cx="1008112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單箭頭接點 43"/>
            <p:cNvCxnSpPr/>
            <p:nvPr/>
          </p:nvCxnSpPr>
          <p:spPr>
            <a:xfrm rot="10800000" flipV="1">
              <a:off x="3203848" y="3564632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單箭頭接點 44"/>
            <p:cNvCxnSpPr/>
            <p:nvPr/>
          </p:nvCxnSpPr>
          <p:spPr>
            <a:xfrm rot="10800000" flipV="1">
              <a:off x="4211960" y="3564633"/>
              <a:ext cx="720080" cy="14401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單箭頭接點 45"/>
            <p:cNvCxnSpPr/>
            <p:nvPr/>
          </p:nvCxnSpPr>
          <p:spPr>
            <a:xfrm flipV="1">
              <a:off x="3203848" y="3708649"/>
              <a:ext cx="1008112" cy="838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rot="5400000">
              <a:off x="2483768" y="4428728"/>
              <a:ext cx="144016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rot="5400000">
              <a:off x="3491880" y="4428728"/>
              <a:ext cx="144016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橢圓 48"/>
            <p:cNvSpPr/>
            <p:nvPr/>
          </p:nvSpPr>
          <p:spPr>
            <a:xfrm>
              <a:off x="3517528" y="4284712"/>
              <a:ext cx="144016" cy="144016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4525640" y="4293096"/>
              <a:ext cx="144016" cy="144016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1" name="直線單箭頭接點 50"/>
            <p:cNvCxnSpPr/>
            <p:nvPr/>
          </p:nvCxnSpPr>
          <p:spPr>
            <a:xfrm>
              <a:off x="3923928" y="5006379"/>
              <a:ext cx="1008112" cy="1588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/>
            <p:nvPr/>
          </p:nvCxnSpPr>
          <p:spPr>
            <a:xfrm rot="10800000" flipV="1">
              <a:off x="3203848" y="5004791"/>
              <a:ext cx="720080" cy="144016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rot="5400000" flipH="1" flipV="1">
              <a:off x="3203848" y="4286299"/>
              <a:ext cx="1440160" cy="0"/>
            </a:xfrm>
            <a:prstGeom prst="line">
              <a:avLst/>
            </a:prstGeom>
            <a:ln w="22225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/>
            <p:nvPr/>
          </p:nvCxnSpPr>
          <p:spPr>
            <a:xfrm rot="16200000" flipV="1">
              <a:off x="3098303" y="3865488"/>
              <a:ext cx="648072" cy="334392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橢圓 55"/>
            <p:cNvSpPr/>
            <p:nvPr/>
          </p:nvSpPr>
          <p:spPr>
            <a:xfrm>
              <a:off x="3995936" y="5004420"/>
              <a:ext cx="144016" cy="144016"/>
            </a:xfrm>
            <a:prstGeom prst="ellipse">
              <a:avLst/>
            </a:prstGeom>
            <a:solidFill>
              <a:srgbClr val="92D050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7" name="直線單箭頭接點 56"/>
            <p:cNvCxnSpPr/>
            <p:nvPr/>
          </p:nvCxnSpPr>
          <p:spPr>
            <a:xfrm rot="16200000" flipV="1">
              <a:off x="3585096" y="4585197"/>
              <a:ext cx="648072" cy="334392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橢圓 57"/>
            <p:cNvSpPr/>
            <p:nvPr/>
          </p:nvSpPr>
          <p:spPr>
            <a:xfrm>
              <a:off x="3707904" y="4356348"/>
              <a:ext cx="144016" cy="144016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橢圓 58"/>
            <p:cNvSpPr/>
            <p:nvPr/>
          </p:nvSpPr>
          <p:spPr>
            <a:xfrm>
              <a:off x="4355976" y="4212332"/>
              <a:ext cx="144016" cy="144016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  <a:ln w="22225">
              <a:solidFill>
                <a:schemeClr val="tx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橢圓 59"/>
            <p:cNvSpPr/>
            <p:nvPr/>
          </p:nvSpPr>
          <p:spPr>
            <a:xfrm>
              <a:off x="3995936" y="3564260"/>
              <a:ext cx="144016" cy="144016"/>
            </a:xfrm>
            <a:prstGeom prst="ellipse">
              <a:avLst/>
            </a:prstGeom>
            <a:solidFill>
              <a:srgbClr val="92D050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直線單箭頭接點 60"/>
            <p:cNvCxnSpPr/>
            <p:nvPr/>
          </p:nvCxnSpPr>
          <p:spPr>
            <a:xfrm rot="16200000" flipV="1">
              <a:off x="4440808" y="4521945"/>
              <a:ext cx="648072" cy="334392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單箭頭接點 63"/>
            <p:cNvCxnSpPr/>
            <p:nvPr/>
          </p:nvCxnSpPr>
          <p:spPr>
            <a:xfrm>
              <a:off x="3635897" y="4365104"/>
              <a:ext cx="1008112" cy="1588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單箭頭接點 64"/>
            <p:cNvCxnSpPr/>
            <p:nvPr/>
          </p:nvCxnSpPr>
          <p:spPr>
            <a:xfrm rot="10800000" flipV="1">
              <a:off x="2915817" y="4365104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單箭頭接點 65"/>
            <p:cNvCxnSpPr/>
            <p:nvPr/>
          </p:nvCxnSpPr>
          <p:spPr>
            <a:xfrm rot="10800000" flipV="1">
              <a:off x="3923929" y="4365105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單箭頭接點 66"/>
            <p:cNvCxnSpPr/>
            <p:nvPr/>
          </p:nvCxnSpPr>
          <p:spPr>
            <a:xfrm flipV="1">
              <a:off x="2915817" y="4509121"/>
              <a:ext cx="1008112" cy="8384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單箭頭接點 67"/>
            <p:cNvCxnSpPr/>
            <p:nvPr/>
          </p:nvCxnSpPr>
          <p:spPr>
            <a:xfrm>
              <a:off x="3203848" y="3717032"/>
              <a:ext cx="1008112" cy="1588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單箭頭接點 68"/>
            <p:cNvCxnSpPr/>
            <p:nvPr/>
          </p:nvCxnSpPr>
          <p:spPr>
            <a:xfrm rot="10800000" flipV="1">
              <a:off x="2483768" y="3717032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單箭頭接點 69"/>
            <p:cNvCxnSpPr/>
            <p:nvPr/>
          </p:nvCxnSpPr>
          <p:spPr>
            <a:xfrm rot="10800000" flipV="1">
              <a:off x="3491880" y="3717033"/>
              <a:ext cx="720080" cy="144016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單箭頭接點 70"/>
            <p:cNvCxnSpPr/>
            <p:nvPr/>
          </p:nvCxnSpPr>
          <p:spPr>
            <a:xfrm flipV="1">
              <a:off x="2483768" y="3861049"/>
              <a:ext cx="1008112" cy="8384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橢圓 71"/>
            <p:cNvSpPr/>
            <p:nvPr/>
          </p:nvSpPr>
          <p:spPr>
            <a:xfrm>
              <a:off x="3275856" y="3716660"/>
              <a:ext cx="144016" cy="144016"/>
            </a:xfrm>
            <a:prstGeom prst="ellips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3" name="直線單箭頭接點 72"/>
            <p:cNvCxnSpPr/>
            <p:nvPr/>
          </p:nvCxnSpPr>
          <p:spPr>
            <a:xfrm>
              <a:off x="4644008" y="4860775"/>
              <a:ext cx="1008112" cy="1588"/>
            </a:xfrm>
            <a:prstGeom prst="straightConnector1">
              <a:avLst/>
            </a:prstGeom>
            <a:ln w="22225">
              <a:solidFill>
                <a:schemeClr val="accent3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單箭頭接點 73"/>
            <p:cNvCxnSpPr/>
            <p:nvPr/>
          </p:nvCxnSpPr>
          <p:spPr>
            <a:xfrm rot="10800000" flipV="1">
              <a:off x="3923928" y="4860775"/>
              <a:ext cx="720080" cy="144016"/>
            </a:xfrm>
            <a:prstGeom prst="straightConnector1">
              <a:avLst/>
            </a:prstGeom>
            <a:ln w="22225">
              <a:solidFill>
                <a:schemeClr val="accent3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單箭頭接點 74"/>
            <p:cNvCxnSpPr/>
            <p:nvPr/>
          </p:nvCxnSpPr>
          <p:spPr>
            <a:xfrm rot="10800000" flipV="1">
              <a:off x="4932040" y="4860776"/>
              <a:ext cx="720080" cy="144016"/>
            </a:xfrm>
            <a:prstGeom prst="straightConnector1">
              <a:avLst/>
            </a:prstGeom>
            <a:ln w="22225">
              <a:solidFill>
                <a:schemeClr val="accent3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單箭頭接點 75"/>
            <p:cNvCxnSpPr/>
            <p:nvPr/>
          </p:nvCxnSpPr>
          <p:spPr>
            <a:xfrm flipV="1">
              <a:off x="3923928" y="5004792"/>
              <a:ext cx="1008112" cy="8384"/>
            </a:xfrm>
            <a:prstGeom prst="straightConnector1">
              <a:avLst/>
            </a:prstGeom>
            <a:ln w="22225">
              <a:solidFill>
                <a:schemeClr val="accent3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橢圓 76"/>
            <p:cNvSpPr/>
            <p:nvPr/>
          </p:nvSpPr>
          <p:spPr>
            <a:xfrm>
              <a:off x="4716016" y="4869160"/>
              <a:ext cx="144016" cy="144016"/>
            </a:xfrm>
            <a:prstGeom prst="ellipse">
              <a:avLst/>
            </a:prstGeom>
            <a:ln w="22225"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8" name="直線單箭頭接點 77"/>
            <p:cNvCxnSpPr/>
            <p:nvPr/>
          </p:nvCxnSpPr>
          <p:spPr>
            <a:xfrm rot="16200000" flipV="1">
              <a:off x="4271144" y="4449937"/>
              <a:ext cx="648072" cy="334392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橢圓 78"/>
          <p:cNvSpPr/>
          <p:nvPr/>
        </p:nvSpPr>
        <p:spPr>
          <a:xfrm>
            <a:off x="6228184" y="3861048"/>
            <a:ext cx="144016" cy="144016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橢圓 79"/>
          <p:cNvSpPr/>
          <p:nvPr/>
        </p:nvSpPr>
        <p:spPr>
          <a:xfrm>
            <a:off x="6228184" y="3356992"/>
            <a:ext cx="144016" cy="144016"/>
          </a:xfrm>
          <a:prstGeom prst="ellipse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橢圓 80"/>
          <p:cNvSpPr/>
          <p:nvPr/>
        </p:nvSpPr>
        <p:spPr>
          <a:xfrm>
            <a:off x="6228184" y="4365104"/>
            <a:ext cx="144016" cy="144016"/>
          </a:xfrm>
          <a:prstGeom prst="ellipse">
            <a:avLst/>
          </a:prstGeom>
          <a:solidFill>
            <a:srgbClr val="FFFF00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6660232" y="3068960"/>
            <a:ext cx="2214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&amp; Down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文字方塊 81"/>
          <p:cNvSpPr txBox="1"/>
          <p:nvPr/>
        </p:nvSpPr>
        <p:spPr>
          <a:xfrm>
            <a:off x="6660232" y="3636313"/>
            <a:ext cx="230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 &amp; Right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文字方塊 82"/>
          <p:cNvSpPr txBox="1"/>
          <p:nvPr/>
        </p:nvSpPr>
        <p:spPr>
          <a:xfrm>
            <a:off x="6660232" y="4140369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 &amp; Back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19043" y="1484784"/>
            <a:ext cx="66064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Orthorhombic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indent="-1600200">
              <a:spcAft>
                <a:spcPts val="0"/>
              </a:spcAft>
            </a:pP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Primitive orthorhombic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Base centered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orthorhombic</a:t>
            </a:r>
          </a:p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Body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centered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orthorhombic</a:t>
            </a:r>
          </a:p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Face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centered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orthorhombic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260648"/>
            <a:ext cx="37505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 Tetragonal system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1263"/>
          <p:cNvGrpSpPr>
            <a:grpSpLocks/>
          </p:cNvGrpSpPr>
          <p:nvPr/>
        </p:nvGrpSpPr>
        <p:grpSpPr bwMode="auto">
          <a:xfrm>
            <a:off x="2411760" y="1124744"/>
            <a:ext cx="1827913" cy="2128273"/>
            <a:chOff x="4215" y="14040"/>
            <a:chExt cx="1238" cy="1658"/>
          </a:xfrm>
        </p:grpSpPr>
        <p:sp>
          <p:nvSpPr>
            <p:cNvPr id="4" name="AutoShape 838"/>
            <p:cNvSpPr>
              <a:spLocks noChangeArrowheads="1"/>
            </p:cNvSpPr>
            <p:nvPr/>
          </p:nvSpPr>
          <p:spPr bwMode="auto">
            <a:xfrm>
              <a:off x="4320" y="14129"/>
              <a:ext cx="1080" cy="360"/>
            </a:xfrm>
            <a:prstGeom prst="parallelogram">
              <a:avLst>
                <a:gd name="adj" fmla="val 750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5" name="Rectangle 839"/>
            <p:cNvSpPr>
              <a:spLocks noChangeArrowheads="1"/>
            </p:cNvSpPr>
            <p:nvPr/>
          </p:nvSpPr>
          <p:spPr bwMode="auto">
            <a:xfrm>
              <a:off x="4320" y="14460"/>
              <a:ext cx="825" cy="12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" name="Rectangle 840"/>
            <p:cNvSpPr>
              <a:spLocks noChangeArrowheads="1"/>
            </p:cNvSpPr>
            <p:nvPr/>
          </p:nvSpPr>
          <p:spPr bwMode="auto">
            <a:xfrm>
              <a:off x="4590" y="14115"/>
              <a:ext cx="825" cy="120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7" name="AutoShape 841"/>
            <p:cNvSpPr>
              <a:spLocks noChangeArrowheads="1"/>
            </p:cNvSpPr>
            <p:nvPr/>
          </p:nvSpPr>
          <p:spPr bwMode="auto">
            <a:xfrm>
              <a:off x="4320" y="15307"/>
              <a:ext cx="1080" cy="360"/>
            </a:xfrm>
            <a:prstGeom prst="parallelogram">
              <a:avLst>
                <a:gd name="adj" fmla="val 750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" name="Oval 842"/>
            <p:cNvSpPr>
              <a:spLocks noChangeArrowheads="1"/>
            </p:cNvSpPr>
            <p:nvPr/>
          </p:nvSpPr>
          <p:spPr bwMode="auto">
            <a:xfrm>
              <a:off x="4545" y="1404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9" name="Oval 843"/>
            <p:cNvSpPr>
              <a:spLocks noChangeArrowheads="1"/>
            </p:cNvSpPr>
            <p:nvPr/>
          </p:nvSpPr>
          <p:spPr bwMode="auto">
            <a:xfrm>
              <a:off x="5340" y="1404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0" name="Oval 844"/>
            <p:cNvSpPr>
              <a:spLocks noChangeArrowheads="1"/>
            </p:cNvSpPr>
            <p:nvPr/>
          </p:nvSpPr>
          <p:spPr bwMode="auto">
            <a:xfrm>
              <a:off x="4275" y="144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1" name="Oval 845"/>
            <p:cNvSpPr>
              <a:spLocks noChangeArrowheads="1"/>
            </p:cNvSpPr>
            <p:nvPr/>
          </p:nvSpPr>
          <p:spPr bwMode="auto">
            <a:xfrm>
              <a:off x="5070" y="144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2" name="Oval 846"/>
            <p:cNvSpPr>
              <a:spLocks noChangeArrowheads="1"/>
            </p:cNvSpPr>
            <p:nvPr/>
          </p:nvSpPr>
          <p:spPr bwMode="auto">
            <a:xfrm>
              <a:off x="4545" y="1522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3" name="Oval 847"/>
            <p:cNvSpPr>
              <a:spLocks noChangeArrowheads="1"/>
            </p:cNvSpPr>
            <p:nvPr/>
          </p:nvSpPr>
          <p:spPr bwMode="auto">
            <a:xfrm>
              <a:off x="5340" y="1522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4" name="Oval 848"/>
            <p:cNvSpPr>
              <a:spLocks noChangeArrowheads="1"/>
            </p:cNvSpPr>
            <p:nvPr/>
          </p:nvSpPr>
          <p:spPr bwMode="auto">
            <a:xfrm>
              <a:off x="4275" y="155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5" name="Oval 849"/>
            <p:cNvSpPr>
              <a:spLocks noChangeArrowheads="1"/>
            </p:cNvSpPr>
            <p:nvPr/>
          </p:nvSpPr>
          <p:spPr bwMode="auto">
            <a:xfrm>
              <a:off x="5070" y="155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8" name="Text Box 853"/>
            <p:cNvSpPr txBox="1">
              <a:spLocks noChangeArrowheads="1"/>
            </p:cNvSpPr>
            <p:nvPr/>
          </p:nvSpPr>
          <p:spPr bwMode="auto">
            <a:xfrm>
              <a:off x="4215" y="15000"/>
              <a:ext cx="528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22" name="文字方塊 21"/>
          <p:cNvSpPr txBox="1"/>
          <p:nvPr/>
        </p:nvSpPr>
        <p:spPr>
          <a:xfrm>
            <a:off x="2483768" y="248418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3318054" y="220486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592614" y="1828178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2915816" y="2196153"/>
                <a:ext cx="54656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32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</m:oMath>
                  </m:oMathPara>
                </a14:m>
                <a:endParaRPr lang="zh-TW" alt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196153"/>
                <a:ext cx="546560" cy="5847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2915816" y="2628201"/>
                <a:ext cx="51469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32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𝛾</m:t>
                      </m:r>
                    </m:oMath>
                  </m:oMathPara>
                </a14:m>
                <a:endParaRPr lang="zh-TW" alt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628201"/>
                <a:ext cx="514692" cy="584775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2555776" y="2204864"/>
                <a:ext cx="54656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32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zh-TW" alt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204864"/>
                <a:ext cx="546560" cy="584775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5004048" y="1631702"/>
                <a:ext cx="3363421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zh-TW" sz="3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</a:t>
                </a:r>
              </a:p>
              <a:p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altLang="zh-TW" sz="3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l-GR" altLang="zh-TW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en-US" altLang="zh-TW" sz="3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m:rPr>
                        <m:nor/>
                      </m:rP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m:rPr>
                        <m:nor/>
                      </m:rPr>
                      <a:rPr lang="en-US" altLang="zh-TW" sz="32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90</m:t>
                    </m:r>
                    <m:r>
                      <m:rPr>
                        <m:nor/>
                      </m:rPr>
                      <a:rPr lang="en-US" altLang="zh-TW" sz="32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o</m:t>
                    </m:r>
                  </m:oMath>
                </a14:m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en-US" altLang="zh-TW" sz="3200" kern="1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631702"/>
                <a:ext cx="3363421" cy="1077218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4710" t="-7955" r="-543" b="-176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28"/>
          <p:cNvSpPr/>
          <p:nvPr/>
        </p:nvSpPr>
        <p:spPr>
          <a:xfrm>
            <a:off x="1763688" y="3429000"/>
            <a:ext cx="26709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tetrad axis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811083" y="4149080"/>
            <a:ext cx="4596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from 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 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3995936" y="4716433"/>
                <a:ext cx="302858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m:rPr>
                        <m:nor/>
                      </m:rP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m:rPr>
                        <m:nor/>
                      </m:rPr>
                      <a:rPr lang="en-US" altLang="zh-TW" sz="32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90</m:t>
                    </m:r>
                    <m:r>
                      <m:rPr>
                        <m:nor/>
                      </m:rPr>
                      <a:rPr lang="en-US" altLang="zh-TW" sz="32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o</m:t>
                    </m:r>
                  </m:oMath>
                </a14:m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en-US" altLang="zh-TW" sz="3200" kern="1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716433"/>
                <a:ext cx="3028586" cy="584775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5242" t="-14583" r="-806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38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5656" y="260648"/>
            <a:ext cx="4596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from 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 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6071786" y="260647"/>
                <a:ext cx="302858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32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zh-TW" altLang="en-US" sz="32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𝛾</m:t>
                    </m:r>
                    <m:r>
                      <m:rPr>
                        <m:nor/>
                      </m:rP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TW" sz="32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m:rPr>
                        <m:nor/>
                      </m:rPr>
                      <a:rPr lang="en-US" altLang="zh-TW" sz="32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90</m:t>
                    </m:r>
                    <m:r>
                      <m:rPr>
                        <m:nor/>
                      </m:rPr>
                      <a:rPr lang="en-US" altLang="zh-TW" sz="32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o</m:t>
                    </m:r>
                  </m:oMath>
                </a14:m>
                <a:r>
                  <a:rPr lang="en-US" altLang="zh-TW" sz="3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en-US" altLang="zh-TW" sz="3200" kern="1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786" y="260647"/>
                <a:ext cx="3028586" cy="5847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5030" t="-14583" r="-805" b="-322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980728"/>
            <a:ext cx="201622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1115616" y="2700209"/>
            <a:ext cx="5049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maintain 4-fold symmetry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9475" y="3348281"/>
            <a:ext cx="5118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Primitive tetragonal 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857"/>
          <p:cNvGrpSpPr>
            <a:grpSpLocks/>
          </p:cNvGrpSpPr>
          <p:nvPr/>
        </p:nvGrpSpPr>
        <p:grpSpPr bwMode="auto">
          <a:xfrm>
            <a:off x="2129852" y="4220893"/>
            <a:ext cx="6489177" cy="1566950"/>
            <a:chOff x="4275" y="3540"/>
            <a:chExt cx="6641" cy="1785"/>
          </a:xfrm>
        </p:grpSpPr>
        <p:sp>
          <p:nvSpPr>
            <p:cNvPr id="8" name="AutoShape 858"/>
            <p:cNvSpPr>
              <a:spLocks noChangeArrowheads="1"/>
            </p:cNvSpPr>
            <p:nvPr/>
          </p:nvSpPr>
          <p:spPr bwMode="auto">
            <a:xfrm>
              <a:off x="4320" y="3600"/>
              <a:ext cx="1080" cy="360"/>
            </a:xfrm>
            <a:prstGeom prst="parallelogram">
              <a:avLst>
                <a:gd name="adj" fmla="val 750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9" name="Rectangle 859"/>
            <p:cNvSpPr>
              <a:spLocks noChangeArrowheads="1"/>
            </p:cNvSpPr>
            <p:nvPr/>
          </p:nvSpPr>
          <p:spPr bwMode="auto">
            <a:xfrm>
              <a:off x="4320" y="3960"/>
              <a:ext cx="825" cy="12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0" name="Rectangle 860"/>
            <p:cNvSpPr>
              <a:spLocks noChangeArrowheads="1"/>
            </p:cNvSpPr>
            <p:nvPr/>
          </p:nvSpPr>
          <p:spPr bwMode="auto">
            <a:xfrm>
              <a:off x="4590" y="3615"/>
              <a:ext cx="825" cy="120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1" name="AutoShape 861"/>
            <p:cNvSpPr>
              <a:spLocks noChangeArrowheads="1"/>
            </p:cNvSpPr>
            <p:nvPr/>
          </p:nvSpPr>
          <p:spPr bwMode="auto">
            <a:xfrm>
              <a:off x="4320" y="4815"/>
              <a:ext cx="1080" cy="360"/>
            </a:xfrm>
            <a:prstGeom prst="parallelogram">
              <a:avLst>
                <a:gd name="adj" fmla="val 750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2" name="Oval 862"/>
            <p:cNvSpPr>
              <a:spLocks noChangeArrowheads="1"/>
            </p:cNvSpPr>
            <p:nvPr/>
          </p:nvSpPr>
          <p:spPr bwMode="auto">
            <a:xfrm>
              <a:off x="4545" y="354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3" name="Oval 863"/>
            <p:cNvSpPr>
              <a:spLocks noChangeArrowheads="1"/>
            </p:cNvSpPr>
            <p:nvPr/>
          </p:nvSpPr>
          <p:spPr bwMode="auto">
            <a:xfrm>
              <a:off x="5340" y="354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4" name="Oval 864"/>
            <p:cNvSpPr>
              <a:spLocks noChangeArrowheads="1"/>
            </p:cNvSpPr>
            <p:nvPr/>
          </p:nvSpPr>
          <p:spPr bwMode="auto">
            <a:xfrm>
              <a:off x="4275" y="39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5" name="Oval 865"/>
            <p:cNvSpPr>
              <a:spLocks noChangeArrowheads="1"/>
            </p:cNvSpPr>
            <p:nvPr/>
          </p:nvSpPr>
          <p:spPr bwMode="auto">
            <a:xfrm>
              <a:off x="5070" y="39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6" name="Oval 866"/>
            <p:cNvSpPr>
              <a:spLocks noChangeArrowheads="1"/>
            </p:cNvSpPr>
            <p:nvPr/>
          </p:nvSpPr>
          <p:spPr bwMode="auto">
            <a:xfrm>
              <a:off x="4545" y="472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7" name="Oval 867"/>
            <p:cNvSpPr>
              <a:spLocks noChangeArrowheads="1"/>
            </p:cNvSpPr>
            <p:nvPr/>
          </p:nvSpPr>
          <p:spPr bwMode="auto">
            <a:xfrm>
              <a:off x="5340" y="472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8" name="Oval 868"/>
            <p:cNvSpPr>
              <a:spLocks noChangeArrowheads="1"/>
            </p:cNvSpPr>
            <p:nvPr/>
          </p:nvSpPr>
          <p:spPr bwMode="auto">
            <a:xfrm>
              <a:off x="4275" y="50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9" name="Oval 869"/>
            <p:cNvSpPr>
              <a:spLocks noChangeArrowheads="1"/>
            </p:cNvSpPr>
            <p:nvPr/>
          </p:nvSpPr>
          <p:spPr bwMode="auto">
            <a:xfrm>
              <a:off x="5070" y="50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0" name="Rectangle 870"/>
            <p:cNvSpPr>
              <a:spLocks noChangeArrowheads="1"/>
            </p:cNvSpPr>
            <p:nvPr/>
          </p:nvSpPr>
          <p:spPr bwMode="auto">
            <a:xfrm>
              <a:off x="6660" y="3780"/>
              <a:ext cx="1260" cy="126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1" name="Oval 871"/>
            <p:cNvSpPr>
              <a:spLocks noChangeArrowheads="1"/>
            </p:cNvSpPr>
            <p:nvPr/>
          </p:nvSpPr>
          <p:spPr bwMode="auto">
            <a:xfrm>
              <a:off x="6555" y="3660"/>
              <a:ext cx="227" cy="227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Oval 872"/>
            <p:cNvSpPr>
              <a:spLocks noChangeArrowheads="1"/>
            </p:cNvSpPr>
            <p:nvPr/>
          </p:nvSpPr>
          <p:spPr bwMode="auto">
            <a:xfrm>
              <a:off x="6600" y="37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Oval 873"/>
            <p:cNvSpPr>
              <a:spLocks noChangeArrowheads="1"/>
            </p:cNvSpPr>
            <p:nvPr/>
          </p:nvSpPr>
          <p:spPr bwMode="auto">
            <a:xfrm>
              <a:off x="6540" y="4875"/>
              <a:ext cx="227" cy="227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Oval 874"/>
            <p:cNvSpPr>
              <a:spLocks noChangeArrowheads="1"/>
            </p:cNvSpPr>
            <p:nvPr/>
          </p:nvSpPr>
          <p:spPr bwMode="auto">
            <a:xfrm>
              <a:off x="6585" y="492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5" name="Oval 875"/>
            <p:cNvSpPr>
              <a:spLocks noChangeArrowheads="1"/>
            </p:cNvSpPr>
            <p:nvPr/>
          </p:nvSpPr>
          <p:spPr bwMode="auto">
            <a:xfrm>
              <a:off x="7830" y="3690"/>
              <a:ext cx="227" cy="227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6" name="Oval 876"/>
            <p:cNvSpPr>
              <a:spLocks noChangeArrowheads="1"/>
            </p:cNvSpPr>
            <p:nvPr/>
          </p:nvSpPr>
          <p:spPr bwMode="auto">
            <a:xfrm>
              <a:off x="7875" y="373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7" name="Oval 877"/>
            <p:cNvSpPr>
              <a:spLocks noChangeArrowheads="1"/>
            </p:cNvSpPr>
            <p:nvPr/>
          </p:nvSpPr>
          <p:spPr bwMode="auto">
            <a:xfrm>
              <a:off x="7815" y="4905"/>
              <a:ext cx="227" cy="227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8" name="Oval 878"/>
            <p:cNvSpPr>
              <a:spLocks noChangeArrowheads="1"/>
            </p:cNvSpPr>
            <p:nvPr/>
          </p:nvSpPr>
          <p:spPr bwMode="auto">
            <a:xfrm>
              <a:off x="7860" y="495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9" name="Text Box 879"/>
            <p:cNvSpPr txBox="1">
              <a:spLocks noChangeArrowheads="1"/>
            </p:cNvSpPr>
            <p:nvPr/>
          </p:nvSpPr>
          <p:spPr bwMode="auto">
            <a:xfrm>
              <a:off x="8520" y="3570"/>
              <a:ext cx="2396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kern="1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First layer</a:t>
              </a:r>
              <a:endParaRPr lang="zh-TW" sz="28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880"/>
            <p:cNvSpPr txBox="1">
              <a:spLocks noChangeArrowheads="1"/>
            </p:cNvSpPr>
            <p:nvPr/>
          </p:nvSpPr>
          <p:spPr bwMode="auto">
            <a:xfrm>
              <a:off x="8505" y="4785"/>
              <a:ext cx="2396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Second layer</a:t>
              </a:r>
              <a:endParaRPr lang="zh-TW" sz="28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31" name="Line 881"/>
            <p:cNvCxnSpPr/>
            <p:nvPr/>
          </p:nvCxnSpPr>
          <p:spPr bwMode="auto">
            <a:xfrm>
              <a:off x="7980" y="3810"/>
              <a:ext cx="5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882"/>
            <p:cNvCxnSpPr/>
            <p:nvPr/>
          </p:nvCxnSpPr>
          <p:spPr bwMode="auto">
            <a:xfrm>
              <a:off x="8055" y="5025"/>
              <a:ext cx="5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64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426994" y="681319"/>
            <a:ext cx="2216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Axis A, angle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500562" y="500042"/>
          <a:ext cx="1016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3" name="Equation" r:id="rId3" imgW="507780" imgH="393529" progId="Equation.3">
                  <p:embed/>
                </p:oleObj>
              </mc:Choice>
              <mc:Fallback>
                <p:oleObj name="Equation" r:id="rId3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500042"/>
                        <a:ext cx="1016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6141902" y="681319"/>
            <a:ext cx="135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: integer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445828" y="1181385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fold axis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303216" y="1181385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Notation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445828" y="1752889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</p:txBody>
      </p:sp>
      <p:sp>
        <p:nvSpPr>
          <p:cNvPr id="9" name="橢圓 8"/>
          <p:cNvSpPr/>
          <p:nvPr/>
        </p:nvSpPr>
        <p:spPr>
          <a:xfrm>
            <a:off x="3357554" y="2000240"/>
            <a:ext cx="1800000" cy="180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接點 9"/>
          <p:cNvCxnSpPr>
            <a:stCxn id="9" idx="2"/>
            <a:endCxn id="9" idx="6"/>
          </p:cNvCxnSpPr>
          <p:nvPr/>
        </p:nvCxnSpPr>
        <p:spPr>
          <a:xfrm rot="10800000" flipH="1">
            <a:off x="3357554" y="2900240"/>
            <a:ext cx="1800000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rot="5400000" flipH="1">
            <a:off x="3357554" y="2899446"/>
            <a:ext cx="1800000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/>
          <p:cNvSpPr/>
          <p:nvPr/>
        </p:nvSpPr>
        <p:spPr>
          <a:xfrm>
            <a:off x="5072066" y="2826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286116" y="2826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4194000" y="192880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4194000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弧形 15"/>
          <p:cNvSpPr/>
          <p:nvPr/>
        </p:nvSpPr>
        <p:spPr>
          <a:xfrm>
            <a:off x="3786182" y="2428868"/>
            <a:ext cx="914400" cy="914400"/>
          </a:xfrm>
          <a:prstGeom prst="arc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4572000" y="235743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4" name="Equation" r:id="rId5" imgW="152334" imgH="139639" progId="Equation.3">
                  <p:embed/>
                </p:oleObj>
              </mc:Choice>
              <mc:Fallback>
                <p:oleObj name="Equation" r:id="rId5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57430"/>
                        <a:ext cx="304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4214810" y="284422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4224334" y="2857496"/>
            <a:ext cx="61914" cy="7143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5662206" y="26431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1428728" y="4000504"/>
            <a:ext cx="71320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Only certain types of rotations are consistent with lattice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Periodicity (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kepler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22" name="橢圓 21"/>
          <p:cNvSpPr/>
          <p:nvPr/>
        </p:nvSpPr>
        <p:spPr>
          <a:xfrm>
            <a:off x="1882775" y="62166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2915816" y="62166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1954213" y="6288108"/>
            <a:ext cx="105252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橢圓 24"/>
          <p:cNvSpPr/>
          <p:nvPr/>
        </p:nvSpPr>
        <p:spPr>
          <a:xfrm>
            <a:off x="1525585" y="51451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3275856" y="51451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7" name="直線單箭頭接點 26"/>
          <p:cNvCxnSpPr>
            <a:endCxn id="26" idx="2"/>
          </p:cNvCxnSpPr>
          <p:nvPr/>
        </p:nvCxnSpPr>
        <p:spPr>
          <a:xfrm>
            <a:off x="1597023" y="5216538"/>
            <a:ext cx="1678833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rot="10800000">
            <a:off x="1597023" y="5216538"/>
            <a:ext cx="357190" cy="107157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V="1">
            <a:off x="3004592" y="5216538"/>
            <a:ext cx="357190" cy="107157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弧形 29"/>
          <p:cNvSpPr/>
          <p:nvPr/>
        </p:nvSpPr>
        <p:spPr>
          <a:xfrm>
            <a:off x="1468441" y="5802336"/>
            <a:ext cx="914400" cy="914400"/>
          </a:xfrm>
          <a:prstGeom prst="arc">
            <a:avLst>
              <a:gd name="adj1" fmla="val 15295897"/>
              <a:gd name="adj2" fmla="val 0"/>
            </a:avLst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1954213" y="5865832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5" name="Equation" r:id="rId7" imgW="152334" imgH="139639" progId="Equation.3">
                  <p:embed/>
                </p:oleObj>
              </mc:Choice>
              <mc:Fallback>
                <p:oleObj name="Equation" r:id="rId7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5865832"/>
                        <a:ext cx="304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弧形 31"/>
          <p:cNvSpPr/>
          <p:nvPr/>
        </p:nvSpPr>
        <p:spPr>
          <a:xfrm>
            <a:off x="2555776" y="5802336"/>
            <a:ext cx="914400" cy="914400"/>
          </a:xfrm>
          <a:prstGeom prst="arc">
            <a:avLst>
              <a:gd name="adj1" fmla="val 10566656"/>
              <a:gd name="adj2" fmla="val 17329483"/>
            </a:avLst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185832"/>
              </p:ext>
            </p:extLst>
          </p:nvPr>
        </p:nvGraphicFramePr>
        <p:xfrm>
          <a:off x="2699792" y="5865832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6" name="Equation" r:id="rId8" imgW="152334" imgH="139639" progId="Equation.3">
                  <p:embed/>
                </p:oleObj>
              </mc:Choice>
              <mc:Fallback>
                <p:oleObj name="Equation" r:id="rId8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865832"/>
                        <a:ext cx="304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6"/>
          <p:cNvGraphicFramePr>
            <a:graphicFrameLocks noChangeAspect="1"/>
          </p:cNvGraphicFramePr>
          <p:nvPr/>
        </p:nvGraphicFramePr>
        <p:xfrm>
          <a:off x="2525717" y="6337323"/>
          <a:ext cx="1793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7" name="Equation" r:id="rId9" imgW="88746" imgH="152136" progId="Equation.3">
                  <p:embed/>
                </p:oleObj>
              </mc:Choice>
              <mc:Fallback>
                <p:oleObj name="Equation" r:id="rId9" imgW="88746" imgH="1521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717" y="6337323"/>
                        <a:ext cx="17938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16226"/>
              </p:ext>
            </p:extLst>
          </p:nvPr>
        </p:nvGraphicFramePr>
        <p:xfrm>
          <a:off x="3419872" y="5645166"/>
          <a:ext cx="17938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8" name="Equation" r:id="rId11" imgW="88746" imgH="152136" progId="Equation.3">
                  <p:embed/>
                </p:oleObj>
              </mc:Choice>
              <mc:Fallback>
                <p:oleObj name="Equation" r:id="rId11" imgW="88746" imgH="1521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645166"/>
                        <a:ext cx="179387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1489073" y="5645166"/>
          <a:ext cx="1793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9" name="Equation" r:id="rId12" imgW="88746" imgH="152136" progId="Equation.3">
                  <p:embed/>
                </p:oleObj>
              </mc:Choice>
              <mc:Fallback>
                <p:oleObj name="Equation" r:id="rId12" imgW="88746" imgH="1521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3" y="5645166"/>
                        <a:ext cx="17938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9"/>
          <p:cNvGraphicFramePr>
            <a:graphicFrameLocks noChangeAspect="1"/>
          </p:cNvGraphicFramePr>
          <p:nvPr/>
        </p:nvGraphicFramePr>
        <p:xfrm>
          <a:off x="2459027" y="4883154"/>
          <a:ext cx="3841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0" name="Equation" r:id="rId13" imgW="190335" imgH="177646" progId="Equation.3">
                  <p:embed/>
                </p:oleObj>
              </mc:Choice>
              <mc:Fallback>
                <p:oleObj name="Equation" r:id="rId13" imgW="190335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27" y="4883154"/>
                        <a:ext cx="38417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0"/>
          <p:cNvGraphicFramePr>
            <a:graphicFrameLocks noChangeAspect="1"/>
          </p:cNvGraphicFramePr>
          <p:nvPr/>
        </p:nvGraphicFramePr>
        <p:xfrm>
          <a:off x="4357686" y="5072074"/>
          <a:ext cx="268922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1" name="Equation" r:id="rId15" imgW="1333500" imgH="393700" progId="Equation.3">
                  <p:embed/>
                </p:oleObj>
              </mc:Choice>
              <mc:Fallback>
                <p:oleObj name="Equation" r:id="rId15" imgW="1333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5072074"/>
                        <a:ext cx="2689225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文字方塊 38"/>
          <p:cNvSpPr txBox="1"/>
          <p:nvPr/>
        </p:nvSpPr>
        <p:spPr>
          <a:xfrm>
            <a:off x="7358082" y="5214950"/>
            <a:ext cx="1455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: integer:</a:t>
            </a:r>
          </a:p>
        </p:txBody>
      </p:sp>
      <p:graphicFrame>
        <p:nvGraphicFramePr>
          <p:cNvPr id="40" name="Object 11"/>
          <p:cNvGraphicFramePr>
            <a:graphicFrameLocks noChangeAspect="1"/>
          </p:cNvGraphicFramePr>
          <p:nvPr/>
        </p:nvGraphicFramePr>
        <p:xfrm>
          <a:off x="4429124" y="6000768"/>
          <a:ext cx="18192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2" name="Equation" r:id="rId17" imgW="901309" imgH="203112" progId="Equation.3">
                  <p:embed/>
                </p:oleObj>
              </mc:Choice>
              <mc:Fallback>
                <p:oleObj name="Equation" r:id="rId17" imgW="90130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6000768"/>
                        <a:ext cx="18192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2"/>
          <p:cNvGraphicFramePr>
            <a:graphicFrameLocks noChangeAspect="1"/>
          </p:cNvGraphicFramePr>
          <p:nvPr/>
        </p:nvGraphicFramePr>
        <p:xfrm>
          <a:off x="6816725" y="5807075"/>
          <a:ext cx="16922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3" name="Equation" r:id="rId19" imgW="837836" imgH="393529" progId="Equation.3">
                  <p:embed/>
                </p:oleObj>
              </mc:Choice>
              <mc:Fallback>
                <p:oleObj name="Equation" r:id="rId19" imgW="8378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5" y="5807075"/>
                        <a:ext cx="1692275" cy="800100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2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15616" y="332656"/>
            <a:ext cx="6032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Body-centered tetragonal lattice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883"/>
          <p:cNvGrpSpPr>
            <a:grpSpLocks/>
          </p:cNvGrpSpPr>
          <p:nvPr/>
        </p:nvGrpSpPr>
        <p:grpSpPr bwMode="auto">
          <a:xfrm>
            <a:off x="1691680" y="1124744"/>
            <a:ext cx="6696982" cy="1944216"/>
            <a:chOff x="4275" y="6420"/>
            <a:chExt cx="7543" cy="2237"/>
          </a:xfrm>
        </p:grpSpPr>
        <p:sp>
          <p:nvSpPr>
            <p:cNvPr id="5" name="AutoShape 884"/>
            <p:cNvSpPr>
              <a:spLocks noChangeArrowheads="1"/>
            </p:cNvSpPr>
            <p:nvPr/>
          </p:nvSpPr>
          <p:spPr bwMode="auto">
            <a:xfrm>
              <a:off x="4320" y="6480"/>
              <a:ext cx="1080" cy="360"/>
            </a:xfrm>
            <a:prstGeom prst="parallelogram">
              <a:avLst>
                <a:gd name="adj" fmla="val 750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6" name="Rectangle 885"/>
            <p:cNvSpPr>
              <a:spLocks noChangeArrowheads="1"/>
            </p:cNvSpPr>
            <p:nvPr/>
          </p:nvSpPr>
          <p:spPr bwMode="auto">
            <a:xfrm>
              <a:off x="4320" y="6840"/>
              <a:ext cx="825" cy="12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7" name="Rectangle 886"/>
            <p:cNvSpPr>
              <a:spLocks noChangeArrowheads="1"/>
            </p:cNvSpPr>
            <p:nvPr/>
          </p:nvSpPr>
          <p:spPr bwMode="auto">
            <a:xfrm>
              <a:off x="4590" y="6495"/>
              <a:ext cx="825" cy="120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" name="AutoShape 887"/>
            <p:cNvSpPr>
              <a:spLocks noChangeArrowheads="1"/>
            </p:cNvSpPr>
            <p:nvPr/>
          </p:nvSpPr>
          <p:spPr bwMode="auto">
            <a:xfrm>
              <a:off x="4320" y="7695"/>
              <a:ext cx="1080" cy="360"/>
            </a:xfrm>
            <a:prstGeom prst="parallelogram">
              <a:avLst>
                <a:gd name="adj" fmla="val 750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9" name="Oval 888"/>
            <p:cNvSpPr>
              <a:spLocks noChangeArrowheads="1"/>
            </p:cNvSpPr>
            <p:nvPr/>
          </p:nvSpPr>
          <p:spPr bwMode="auto">
            <a:xfrm>
              <a:off x="4545" y="642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0" name="Oval 889"/>
            <p:cNvSpPr>
              <a:spLocks noChangeArrowheads="1"/>
            </p:cNvSpPr>
            <p:nvPr/>
          </p:nvSpPr>
          <p:spPr bwMode="auto">
            <a:xfrm>
              <a:off x="5340" y="642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1" name="Oval 890"/>
            <p:cNvSpPr>
              <a:spLocks noChangeArrowheads="1"/>
            </p:cNvSpPr>
            <p:nvPr/>
          </p:nvSpPr>
          <p:spPr bwMode="auto">
            <a:xfrm>
              <a:off x="4275" y="67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2" name="Oval 891"/>
            <p:cNvSpPr>
              <a:spLocks noChangeArrowheads="1"/>
            </p:cNvSpPr>
            <p:nvPr/>
          </p:nvSpPr>
          <p:spPr bwMode="auto">
            <a:xfrm>
              <a:off x="5070" y="67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3" name="Oval 892"/>
            <p:cNvSpPr>
              <a:spLocks noChangeArrowheads="1"/>
            </p:cNvSpPr>
            <p:nvPr/>
          </p:nvSpPr>
          <p:spPr bwMode="auto">
            <a:xfrm>
              <a:off x="4545" y="76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4" name="Oval 893"/>
            <p:cNvSpPr>
              <a:spLocks noChangeArrowheads="1"/>
            </p:cNvSpPr>
            <p:nvPr/>
          </p:nvSpPr>
          <p:spPr bwMode="auto">
            <a:xfrm>
              <a:off x="5340" y="76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5" name="Oval 894"/>
            <p:cNvSpPr>
              <a:spLocks noChangeArrowheads="1"/>
            </p:cNvSpPr>
            <p:nvPr/>
          </p:nvSpPr>
          <p:spPr bwMode="auto">
            <a:xfrm>
              <a:off x="4275" y="796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6" name="Oval 895"/>
            <p:cNvSpPr>
              <a:spLocks noChangeArrowheads="1"/>
            </p:cNvSpPr>
            <p:nvPr/>
          </p:nvSpPr>
          <p:spPr bwMode="auto">
            <a:xfrm>
              <a:off x="5070" y="796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7" name="Rectangle 896"/>
            <p:cNvSpPr>
              <a:spLocks noChangeArrowheads="1"/>
            </p:cNvSpPr>
            <p:nvPr/>
          </p:nvSpPr>
          <p:spPr bwMode="auto">
            <a:xfrm>
              <a:off x="6660" y="6660"/>
              <a:ext cx="1260" cy="126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8" name="Oval 897"/>
            <p:cNvSpPr>
              <a:spLocks noChangeArrowheads="1"/>
            </p:cNvSpPr>
            <p:nvPr/>
          </p:nvSpPr>
          <p:spPr bwMode="auto">
            <a:xfrm>
              <a:off x="6600" y="65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9" name="Oval 898"/>
            <p:cNvSpPr>
              <a:spLocks noChangeArrowheads="1"/>
            </p:cNvSpPr>
            <p:nvPr/>
          </p:nvSpPr>
          <p:spPr bwMode="auto">
            <a:xfrm>
              <a:off x="6585" y="78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0" name="Oval 899"/>
            <p:cNvSpPr>
              <a:spLocks noChangeArrowheads="1"/>
            </p:cNvSpPr>
            <p:nvPr/>
          </p:nvSpPr>
          <p:spPr bwMode="auto">
            <a:xfrm>
              <a:off x="7875" y="661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1" name="Oval 900"/>
            <p:cNvSpPr>
              <a:spLocks noChangeArrowheads="1"/>
            </p:cNvSpPr>
            <p:nvPr/>
          </p:nvSpPr>
          <p:spPr bwMode="auto">
            <a:xfrm>
              <a:off x="7860" y="783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Oval 901"/>
            <p:cNvSpPr>
              <a:spLocks noChangeArrowheads="1"/>
            </p:cNvSpPr>
            <p:nvPr/>
          </p:nvSpPr>
          <p:spPr bwMode="auto">
            <a:xfrm>
              <a:off x="4785" y="71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Rectangle 902"/>
            <p:cNvSpPr>
              <a:spLocks noChangeArrowheads="1"/>
            </p:cNvSpPr>
            <p:nvPr/>
          </p:nvSpPr>
          <p:spPr bwMode="auto">
            <a:xfrm>
              <a:off x="7242" y="7290"/>
              <a:ext cx="1260" cy="126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Oval 903"/>
            <p:cNvSpPr>
              <a:spLocks noChangeArrowheads="1"/>
            </p:cNvSpPr>
            <p:nvPr/>
          </p:nvSpPr>
          <p:spPr bwMode="auto">
            <a:xfrm>
              <a:off x="7125" y="7185"/>
              <a:ext cx="227" cy="227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5" name="Oval 904"/>
            <p:cNvSpPr>
              <a:spLocks noChangeArrowheads="1"/>
            </p:cNvSpPr>
            <p:nvPr/>
          </p:nvSpPr>
          <p:spPr bwMode="auto">
            <a:xfrm>
              <a:off x="7110" y="8400"/>
              <a:ext cx="227" cy="227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6" name="Oval 905"/>
            <p:cNvSpPr>
              <a:spLocks noChangeArrowheads="1"/>
            </p:cNvSpPr>
            <p:nvPr/>
          </p:nvSpPr>
          <p:spPr bwMode="auto">
            <a:xfrm>
              <a:off x="8400" y="7215"/>
              <a:ext cx="227" cy="227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7" name="Oval 906"/>
            <p:cNvSpPr>
              <a:spLocks noChangeArrowheads="1"/>
            </p:cNvSpPr>
            <p:nvPr/>
          </p:nvSpPr>
          <p:spPr bwMode="auto">
            <a:xfrm>
              <a:off x="8385" y="8430"/>
              <a:ext cx="227" cy="227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8" name="Text Box 907"/>
            <p:cNvSpPr txBox="1">
              <a:spLocks noChangeArrowheads="1"/>
            </p:cNvSpPr>
            <p:nvPr/>
          </p:nvSpPr>
          <p:spPr bwMode="auto">
            <a:xfrm>
              <a:off x="8550" y="6450"/>
              <a:ext cx="272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kern="1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First layer</a:t>
              </a:r>
              <a:endParaRPr lang="zh-TW" sz="28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908"/>
            <p:cNvSpPr txBox="1">
              <a:spLocks noChangeArrowheads="1"/>
            </p:cNvSpPr>
            <p:nvPr/>
          </p:nvSpPr>
          <p:spPr bwMode="auto">
            <a:xfrm>
              <a:off x="9090" y="7080"/>
              <a:ext cx="272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800" kern="100">
                  <a:effectLst/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Second layer</a:t>
              </a:r>
              <a:endParaRPr lang="zh-TW" sz="28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30" name="Line 909"/>
            <p:cNvCxnSpPr/>
            <p:nvPr/>
          </p:nvCxnSpPr>
          <p:spPr bwMode="auto">
            <a:xfrm>
              <a:off x="8010" y="6690"/>
              <a:ext cx="5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910"/>
            <p:cNvCxnSpPr/>
            <p:nvPr/>
          </p:nvCxnSpPr>
          <p:spPr bwMode="auto">
            <a:xfrm>
              <a:off x="8640" y="7320"/>
              <a:ext cx="5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" name="矩形 31"/>
          <p:cNvSpPr/>
          <p:nvPr/>
        </p:nvSpPr>
        <p:spPr>
          <a:xfrm>
            <a:off x="1619672" y="3947572"/>
            <a:ext cx="6606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Tetragonal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indent="-1600200">
              <a:spcAft>
                <a:spcPts val="0"/>
              </a:spcAft>
            </a:pP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Primitive tetragonal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centered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tetragonal</a:t>
            </a:r>
          </a:p>
        </p:txBody>
      </p:sp>
    </p:spTree>
    <p:extLst>
      <p:ext uri="{BB962C8B-B14F-4D97-AF65-F5344CB8AC3E}">
        <p14:creationId xmlns:p14="http://schemas.microsoft.com/office/powerpoint/2010/main" val="24793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251937"/>
            <a:ext cx="3788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 Hexagonal system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995936" y="1052736"/>
            <a:ext cx="37978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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90</a:t>
            </a:r>
            <a:r>
              <a:rPr lang="en-US" altLang="zh-TW" sz="3200" kern="1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;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120</a:t>
            </a:r>
            <a:r>
              <a:rPr lang="en-US" altLang="zh-TW" sz="3200" kern="1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249" name="Group 911"/>
          <p:cNvGrpSpPr>
            <a:grpSpLocks/>
          </p:cNvGrpSpPr>
          <p:nvPr/>
        </p:nvGrpSpPr>
        <p:grpSpPr bwMode="auto">
          <a:xfrm>
            <a:off x="1782650" y="929836"/>
            <a:ext cx="1565211" cy="2355148"/>
            <a:chOff x="7275" y="1560"/>
            <a:chExt cx="1238" cy="1673"/>
          </a:xfrm>
        </p:grpSpPr>
        <p:sp>
          <p:nvSpPr>
            <p:cNvPr id="562" name="AutoShape 912"/>
            <p:cNvSpPr>
              <a:spLocks noChangeArrowheads="1"/>
            </p:cNvSpPr>
            <p:nvPr/>
          </p:nvSpPr>
          <p:spPr bwMode="auto">
            <a:xfrm>
              <a:off x="7380" y="1645"/>
              <a:ext cx="1080" cy="360"/>
            </a:xfrm>
            <a:prstGeom prst="parallelogram">
              <a:avLst>
                <a:gd name="adj" fmla="val 750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63" name="Rectangle 913"/>
            <p:cNvSpPr>
              <a:spLocks noChangeArrowheads="1"/>
            </p:cNvSpPr>
            <p:nvPr/>
          </p:nvSpPr>
          <p:spPr bwMode="auto">
            <a:xfrm>
              <a:off x="7380" y="1982"/>
              <a:ext cx="825" cy="12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64" name="Rectangle 914"/>
            <p:cNvSpPr>
              <a:spLocks noChangeArrowheads="1"/>
            </p:cNvSpPr>
            <p:nvPr/>
          </p:nvSpPr>
          <p:spPr bwMode="auto">
            <a:xfrm>
              <a:off x="7650" y="1635"/>
              <a:ext cx="825" cy="120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70" name="AutoShape 915"/>
            <p:cNvSpPr>
              <a:spLocks noChangeArrowheads="1"/>
            </p:cNvSpPr>
            <p:nvPr/>
          </p:nvSpPr>
          <p:spPr bwMode="auto">
            <a:xfrm>
              <a:off x="7380" y="2835"/>
              <a:ext cx="1080" cy="360"/>
            </a:xfrm>
            <a:prstGeom prst="parallelogram">
              <a:avLst>
                <a:gd name="adj" fmla="val 750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71" name="Oval 916"/>
            <p:cNvSpPr>
              <a:spLocks noChangeArrowheads="1"/>
            </p:cNvSpPr>
            <p:nvPr/>
          </p:nvSpPr>
          <p:spPr bwMode="auto">
            <a:xfrm>
              <a:off x="7603" y="15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72" name="Oval 917"/>
            <p:cNvSpPr>
              <a:spLocks noChangeArrowheads="1"/>
            </p:cNvSpPr>
            <p:nvPr/>
          </p:nvSpPr>
          <p:spPr bwMode="auto">
            <a:xfrm>
              <a:off x="8370" y="156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73" name="Oval 918"/>
            <p:cNvSpPr>
              <a:spLocks noChangeArrowheads="1"/>
            </p:cNvSpPr>
            <p:nvPr/>
          </p:nvSpPr>
          <p:spPr bwMode="auto">
            <a:xfrm>
              <a:off x="7320" y="19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74" name="Oval 919"/>
            <p:cNvSpPr>
              <a:spLocks noChangeArrowheads="1"/>
            </p:cNvSpPr>
            <p:nvPr/>
          </p:nvSpPr>
          <p:spPr bwMode="auto">
            <a:xfrm>
              <a:off x="8115" y="192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75" name="Oval 920"/>
            <p:cNvSpPr>
              <a:spLocks noChangeArrowheads="1"/>
            </p:cNvSpPr>
            <p:nvPr/>
          </p:nvSpPr>
          <p:spPr bwMode="auto">
            <a:xfrm>
              <a:off x="7605" y="274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4" name="Oval 921"/>
            <p:cNvSpPr>
              <a:spLocks noChangeArrowheads="1"/>
            </p:cNvSpPr>
            <p:nvPr/>
          </p:nvSpPr>
          <p:spPr bwMode="auto">
            <a:xfrm>
              <a:off x="8400" y="276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5" name="Oval 922"/>
            <p:cNvSpPr>
              <a:spLocks noChangeArrowheads="1"/>
            </p:cNvSpPr>
            <p:nvPr/>
          </p:nvSpPr>
          <p:spPr bwMode="auto">
            <a:xfrm>
              <a:off x="7350" y="310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6" name="Oval 923"/>
            <p:cNvSpPr>
              <a:spLocks noChangeArrowheads="1"/>
            </p:cNvSpPr>
            <p:nvPr/>
          </p:nvSpPr>
          <p:spPr bwMode="auto">
            <a:xfrm>
              <a:off x="8145" y="312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0" name="Text Box 927"/>
            <p:cNvSpPr txBox="1">
              <a:spLocks noChangeArrowheads="1"/>
            </p:cNvSpPr>
            <p:nvPr/>
          </p:nvSpPr>
          <p:spPr bwMode="auto">
            <a:xfrm>
              <a:off x="7545" y="2430"/>
              <a:ext cx="508" cy="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71" name="Text Box 928"/>
            <p:cNvSpPr txBox="1">
              <a:spLocks noChangeArrowheads="1"/>
            </p:cNvSpPr>
            <p:nvPr/>
          </p:nvSpPr>
          <p:spPr bwMode="auto">
            <a:xfrm>
              <a:off x="7275" y="2475"/>
              <a:ext cx="528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72" name="Text Box 929"/>
            <p:cNvSpPr txBox="1">
              <a:spLocks noChangeArrowheads="1"/>
            </p:cNvSpPr>
            <p:nvPr/>
          </p:nvSpPr>
          <p:spPr bwMode="auto">
            <a:xfrm>
              <a:off x="7545" y="2700"/>
              <a:ext cx="4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sp>
        <p:nvSpPr>
          <p:cNvPr id="25" name="文字方塊 24"/>
          <p:cNvSpPr txBox="1"/>
          <p:nvPr/>
        </p:nvSpPr>
        <p:spPr>
          <a:xfrm>
            <a:off x="2555776" y="220486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1547664" y="2844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907704" y="1484784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195736" y="206084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835696" y="2268161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2195736" y="2564904"/>
            <a:ext cx="3529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4499992" y="2420888"/>
            <a:ext cx="27174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One </a:t>
            </a:r>
            <a:r>
              <a:rPr kumimoji="1" lang="en-US" altLang="zh-TW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hexad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axis</a:t>
            </a:r>
            <a:endParaRPr kumimoji="1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1331640" y="3573016"/>
            <a:ext cx="60885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starting from 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hexagonal lattice (2D)</a:t>
            </a:r>
            <a:endParaRPr kumimoji="1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3984626" y="4149080"/>
            <a:ext cx="2603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120</a:t>
            </a:r>
            <a:r>
              <a:rPr lang="en-US" altLang="zh-TW" sz="3200" kern="1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圖片 3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97152"/>
            <a:ext cx="2520280" cy="171864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06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直線接點 81"/>
          <p:cNvCxnSpPr/>
          <p:nvPr/>
        </p:nvCxnSpPr>
        <p:spPr>
          <a:xfrm flipH="1">
            <a:off x="2123728" y="6021288"/>
            <a:ext cx="360040" cy="648072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 flipH="1">
            <a:off x="2843808" y="6021288"/>
            <a:ext cx="360040" cy="648072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接點 83"/>
          <p:cNvCxnSpPr/>
          <p:nvPr/>
        </p:nvCxnSpPr>
        <p:spPr>
          <a:xfrm>
            <a:off x="2483768" y="6021288"/>
            <a:ext cx="720080" cy="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接點 84"/>
          <p:cNvCxnSpPr/>
          <p:nvPr/>
        </p:nvCxnSpPr>
        <p:spPr>
          <a:xfrm>
            <a:off x="2123728" y="6669360"/>
            <a:ext cx="720080" cy="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106396" y="179929"/>
            <a:ext cx="5049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(1) maintain 6-fold symmetry</a:t>
            </a:r>
            <a:endParaRPr kumimoji="1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91680" y="836712"/>
            <a:ext cx="4607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2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Primitive hexagonal lattice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0899" name="Group 1264"/>
          <p:cNvGrpSpPr>
            <a:grpSpLocks/>
          </p:cNvGrpSpPr>
          <p:nvPr/>
        </p:nvGrpSpPr>
        <p:grpSpPr bwMode="auto">
          <a:xfrm>
            <a:off x="1979712" y="1412776"/>
            <a:ext cx="5112568" cy="1656184"/>
            <a:chOff x="3900" y="2880"/>
            <a:chExt cx="5393" cy="1688"/>
          </a:xfrm>
        </p:grpSpPr>
        <p:sp>
          <p:nvSpPr>
            <p:cNvPr id="521" name="AutoShape 554"/>
            <p:cNvSpPr>
              <a:spLocks noChangeArrowheads="1"/>
            </p:cNvSpPr>
            <p:nvPr/>
          </p:nvSpPr>
          <p:spPr bwMode="auto">
            <a:xfrm>
              <a:off x="4620" y="4155"/>
              <a:ext cx="208" cy="180"/>
            </a:xfrm>
            <a:prstGeom prst="hexagon">
              <a:avLst>
                <a:gd name="adj" fmla="val 28889"/>
                <a:gd name="vf" fmla="val 11547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2" name="Oval 555"/>
            <p:cNvSpPr>
              <a:spLocks noChangeArrowheads="1"/>
            </p:cNvSpPr>
            <p:nvPr/>
          </p:nvSpPr>
          <p:spPr bwMode="auto">
            <a:xfrm>
              <a:off x="4470" y="3870"/>
              <a:ext cx="85" cy="19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3" name="Oval 556"/>
            <p:cNvSpPr>
              <a:spLocks noChangeArrowheads="1"/>
            </p:cNvSpPr>
            <p:nvPr/>
          </p:nvSpPr>
          <p:spPr bwMode="auto">
            <a:xfrm>
              <a:off x="4140" y="3810"/>
              <a:ext cx="85" cy="19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4" name="Oval 557"/>
            <p:cNvSpPr>
              <a:spLocks noChangeArrowheads="1"/>
            </p:cNvSpPr>
            <p:nvPr/>
          </p:nvSpPr>
          <p:spPr bwMode="auto">
            <a:xfrm>
              <a:off x="4290" y="4170"/>
              <a:ext cx="85" cy="19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5" name="Oval 558"/>
            <p:cNvSpPr>
              <a:spLocks noChangeArrowheads="1"/>
            </p:cNvSpPr>
            <p:nvPr/>
          </p:nvSpPr>
          <p:spPr bwMode="auto">
            <a:xfrm>
              <a:off x="4845" y="3870"/>
              <a:ext cx="85" cy="19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6" name="Oval 559"/>
            <p:cNvSpPr>
              <a:spLocks noChangeArrowheads="1"/>
            </p:cNvSpPr>
            <p:nvPr/>
          </p:nvSpPr>
          <p:spPr bwMode="auto">
            <a:xfrm>
              <a:off x="4605" y="3540"/>
              <a:ext cx="85" cy="19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7" name="AutoShape 560"/>
            <p:cNvSpPr>
              <a:spLocks noChangeArrowheads="1"/>
            </p:cNvSpPr>
            <p:nvPr/>
          </p:nvSpPr>
          <p:spPr bwMode="auto">
            <a:xfrm>
              <a:off x="4217" y="3957"/>
              <a:ext cx="170" cy="14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8" name="AutoShape 561"/>
            <p:cNvSpPr>
              <a:spLocks noChangeArrowheads="1"/>
            </p:cNvSpPr>
            <p:nvPr/>
          </p:nvSpPr>
          <p:spPr bwMode="auto">
            <a:xfrm rot="3611876">
              <a:off x="4170" y="3330"/>
              <a:ext cx="720" cy="1260"/>
            </a:xfrm>
            <a:prstGeom prst="diamond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9" name="AutoShape 562"/>
            <p:cNvSpPr>
              <a:spLocks noChangeArrowheads="1"/>
            </p:cNvSpPr>
            <p:nvPr/>
          </p:nvSpPr>
          <p:spPr bwMode="auto">
            <a:xfrm>
              <a:off x="3930" y="4167"/>
              <a:ext cx="208" cy="180"/>
            </a:xfrm>
            <a:prstGeom prst="hexagon">
              <a:avLst>
                <a:gd name="adj" fmla="val 28889"/>
                <a:gd name="vf" fmla="val 11547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0" name="AutoShape 563"/>
            <p:cNvSpPr>
              <a:spLocks noChangeArrowheads="1"/>
            </p:cNvSpPr>
            <p:nvPr/>
          </p:nvSpPr>
          <p:spPr bwMode="auto">
            <a:xfrm>
              <a:off x="4965" y="3540"/>
              <a:ext cx="208" cy="180"/>
            </a:xfrm>
            <a:prstGeom prst="hexagon">
              <a:avLst>
                <a:gd name="adj" fmla="val 28889"/>
                <a:gd name="vf" fmla="val 11547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1" name="AutoShape 564"/>
            <p:cNvSpPr>
              <a:spLocks noChangeArrowheads="1"/>
            </p:cNvSpPr>
            <p:nvPr/>
          </p:nvSpPr>
          <p:spPr bwMode="auto">
            <a:xfrm>
              <a:off x="4245" y="3537"/>
              <a:ext cx="208" cy="180"/>
            </a:xfrm>
            <a:prstGeom prst="hexagon">
              <a:avLst>
                <a:gd name="adj" fmla="val 28889"/>
                <a:gd name="vf" fmla="val 11547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2" name="AutoShape 565"/>
            <p:cNvSpPr>
              <a:spLocks noChangeArrowheads="1"/>
            </p:cNvSpPr>
            <p:nvPr/>
          </p:nvSpPr>
          <p:spPr bwMode="auto">
            <a:xfrm rot="3611876">
              <a:off x="6150" y="3330"/>
              <a:ext cx="720" cy="1260"/>
            </a:xfrm>
            <a:prstGeom prst="diamond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3" name="Oval 566"/>
            <p:cNvSpPr>
              <a:spLocks noChangeArrowheads="1"/>
            </p:cNvSpPr>
            <p:nvPr/>
          </p:nvSpPr>
          <p:spPr bwMode="auto">
            <a:xfrm>
              <a:off x="6225" y="3525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4" name="Oval 567"/>
            <p:cNvSpPr>
              <a:spLocks noChangeArrowheads="1"/>
            </p:cNvSpPr>
            <p:nvPr/>
          </p:nvSpPr>
          <p:spPr bwMode="auto">
            <a:xfrm>
              <a:off x="6285" y="35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5" name="Oval 568"/>
            <p:cNvSpPr>
              <a:spLocks noChangeArrowheads="1"/>
            </p:cNvSpPr>
            <p:nvPr/>
          </p:nvSpPr>
          <p:spPr bwMode="auto">
            <a:xfrm>
              <a:off x="6930" y="3525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6" name="Oval 569"/>
            <p:cNvSpPr>
              <a:spLocks noChangeArrowheads="1"/>
            </p:cNvSpPr>
            <p:nvPr/>
          </p:nvSpPr>
          <p:spPr bwMode="auto">
            <a:xfrm>
              <a:off x="6975" y="35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7" name="Oval 570"/>
            <p:cNvSpPr>
              <a:spLocks noChangeArrowheads="1"/>
            </p:cNvSpPr>
            <p:nvPr/>
          </p:nvSpPr>
          <p:spPr bwMode="auto">
            <a:xfrm>
              <a:off x="5895" y="4155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8" name="Oval 571"/>
            <p:cNvSpPr>
              <a:spLocks noChangeArrowheads="1"/>
            </p:cNvSpPr>
            <p:nvPr/>
          </p:nvSpPr>
          <p:spPr bwMode="auto">
            <a:xfrm>
              <a:off x="5940" y="42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9" name="Oval 572"/>
            <p:cNvSpPr>
              <a:spLocks noChangeArrowheads="1"/>
            </p:cNvSpPr>
            <p:nvPr/>
          </p:nvSpPr>
          <p:spPr bwMode="auto">
            <a:xfrm>
              <a:off x="6585" y="4155"/>
              <a:ext cx="227" cy="2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40" name="Oval 573"/>
            <p:cNvSpPr>
              <a:spLocks noChangeArrowheads="1"/>
            </p:cNvSpPr>
            <p:nvPr/>
          </p:nvSpPr>
          <p:spPr bwMode="auto">
            <a:xfrm>
              <a:off x="6630" y="42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41" name="AutoShape 574"/>
            <p:cNvSpPr>
              <a:spLocks noChangeArrowheads="1"/>
            </p:cNvSpPr>
            <p:nvPr/>
          </p:nvSpPr>
          <p:spPr bwMode="auto">
            <a:xfrm>
              <a:off x="4637" y="3747"/>
              <a:ext cx="170" cy="14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542" name="Group 577"/>
            <p:cNvGrpSpPr>
              <a:grpSpLocks/>
            </p:cNvGrpSpPr>
            <p:nvPr/>
          </p:nvGrpSpPr>
          <p:grpSpPr bwMode="auto">
            <a:xfrm>
              <a:off x="8055" y="2880"/>
              <a:ext cx="1238" cy="1688"/>
              <a:chOff x="7275" y="1545"/>
              <a:chExt cx="1238" cy="1688"/>
            </a:xfrm>
          </p:grpSpPr>
          <p:sp>
            <p:nvSpPr>
              <p:cNvPr id="543" name="AutoShape 578"/>
              <p:cNvSpPr>
                <a:spLocks noChangeArrowheads="1"/>
              </p:cNvSpPr>
              <p:nvPr/>
            </p:nvSpPr>
            <p:spPr bwMode="auto">
              <a:xfrm>
                <a:off x="7380" y="1620"/>
                <a:ext cx="1080" cy="360"/>
              </a:xfrm>
              <a:prstGeom prst="parallelogram">
                <a:avLst>
                  <a:gd name="adj" fmla="val 75000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44" name="Rectangle 579"/>
              <p:cNvSpPr>
                <a:spLocks noChangeArrowheads="1"/>
              </p:cNvSpPr>
              <p:nvPr/>
            </p:nvSpPr>
            <p:spPr bwMode="auto">
              <a:xfrm>
                <a:off x="7380" y="1980"/>
                <a:ext cx="825" cy="12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45" name="Rectangle 580"/>
              <p:cNvSpPr>
                <a:spLocks noChangeArrowheads="1"/>
              </p:cNvSpPr>
              <p:nvPr/>
            </p:nvSpPr>
            <p:spPr bwMode="auto">
              <a:xfrm>
                <a:off x="7650" y="1635"/>
                <a:ext cx="825" cy="1200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46" name="AutoShape 581"/>
              <p:cNvSpPr>
                <a:spLocks noChangeArrowheads="1"/>
              </p:cNvSpPr>
              <p:nvPr/>
            </p:nvSpPr>
            <p:spPr bwMode="auto">
              <a:xfrm>
                <a:off x="7380" y="2835"/>
                <a:ext cx="1080" cy="360"/>
              </a:xfrm>
              <a:prstGeom prst="parallelogram">
                <a:avLst>
                  <a:gd name="adj" fmla="val 75000"/>
                </a:avLst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47" name="Oval 582"/>
              <p:cNvSpPr>
                <a:spLocks noChangeArrowheads="1"/>
              </p:cNvSpPr>
              <p:nvPr/>
            </p:nvSpPr>
            <p:spPr bwMode="auto">
              <a:xfrm>
                <a:off x="7575" y="154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48" name="Oval 583"/>
              <p:cNvSpPr>
                <a:spLocks noChangeArrowheads="1"/>
              </p:cNvSpPr>
              <p:nvPr/>
            </p:nvSpPr>
            <p:spPr bwMode="auto">
              <a:xfrm>
                <a:off x="8370" y="156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49" name="Oval 584"/>
              <p:cNvSpPr>
                <a:spLocks noChangeArrowheads="1"/>
              </p:cNvSpPr>
              <p:nvPr/>
            </p:nvSpPr>
            <p:spPr bwMode="auto">
              <a:xfrm>
                <a:off x="7320" y="190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50" name="Oval 585"/>
              <p:cNvSpPr>
                <a:spLocks noChangeArrowheads="1"/>
              </p:cNvSpPr>
              <p:nvPr/>
            </p:nvSpPr>
            <p:spPr bwMode="auto">
              <a:xfrm>
                <a:off x="8115" y="192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51" name="Oval 586"/>
              <p:cNvSpPr>
                <a:spLocks noChangeArrowheads="1"/>
              </p:cNvSpPr>
              <p:nvPr/>
            </p:nvSpPr>
            <p:spPr bwMode="auto">
              <a:xfrm>
                <a:off x="7605" y="274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52" name="Oval 587"/>
              <p:cNvSpPr>
                <a:spLocks noChangeArrowheads="1"/>
              </p:cNvSpPr>
              <p:nvPr/>
            </p:nvSpPr>
            <p:spPr bwMode="auto">
              <a:xfrm>
                <a:off x="8400" y="276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53" name="Oval 588"/>
              <p:cNvSpPr>
                <a:spLocks noChangeArrowheads="1"/>
              </p:cNvSpPr>
              <p:nvPr/>
            </p:nvSpPr>
            <p:spPr bwMode="auto">
              <a:xfrm>
                <a:off x="7350" y="310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54" name="Oval 589"/>
              <p:cNvSpPr>
                <a:spLocks noChangeArrowheads="1"/>
              </p:cNvSpPr>
              <p:nvPr/>
            </p:nvSpPr>
            <p:spPr bwMode="auto">
              <a:xfrm>
                <a:off x="8145" y="312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58" name="Text Box 593"/>
              <p:cNvSpPr txBox="1">
                <a:spLocks noChangeArrowheads="1"/>
              </p:cNvSpPr>
              <p:nvPr/>
            </p:nvSpPr>
            <p:spPr bwMode="auto">
              <a:xfrm>
                <a:off x="7545" y="2430"/>
                <a:ext cx="508" cy="7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559" name="Text Box 594"/>
              <p:cNvSpPr txBox="1">
                <a:spLocks noChangeArrowheads="1"/>
              </p:cNvSpPr>
              <p:nvPr/>
            </p:nvSpPr>
            <p:spPr bwMode="auto">
              <a:xfrm>
                <a:off x="7275" y="2475"/>
                <a:ext cx="528" cy="4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560" name="Text Box 595"/>
              <p:cNvSpPr txBox="1">
                <a:spLocks noChangeArrowheads="1"/>
              </p:cNvSpPr>
              <p:nvPr/>
            </p:nvSpPr>
            <p:spPr bwMode="auto">
              <a:xfrm>
                <a:off x="7545" y="2700"/>
                <a:ext cx="48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</p:grpSp>
      </p:grpSp>
      <p:sp>
        <p:nvSpPr>
          <p:cNvPr id="46" name="文字方塊 45"/>
          <p:cNvSpPr txBox="1"/>
          <p:nvPr/>
        </p:nvSpPr>
        <p:spPr>
          <a:xfrm>
            <a:off x="7075294" y="220486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8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28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5635134" y="284422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8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28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6232838" y="134076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8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endParaRPr lang="zh-TW" altLang="en-US" sz="28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6287213" y="2060848"/>
            <a:ext cx="410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8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endParaRPr lang="zh-TW" altLang="en-US" sz="28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5924769" y="226816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8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endParaRPr lang="zh-TW" altLang="en-US" sz="28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280801" y="2484185"/>
            <a:ext cx="33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8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endParaRPr lang="zh-TW" altLang="en-US" sz="28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106396" y="3348281"/>
            <a:ext cx="5049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(2) maintain 3-fold symmetry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" name="圖片 5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77072"/>
            <a:ext cx="3529079" cy="155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0940" name="Group 1265"/>
          <p:cNvGrpSpPr>
            <a:grpSpLocks/>
          </p:cNvGrpSpPr>
          <p:nvPr/>
        </p:nvGrpSpPr>
        <p:grpSpPr bwMode="auto">
          <a:xfrm rot="20012893">
            <a:off x="6265296" y="4293096"/>
            <a:ext cx="1209675" cy="1152525"/>
            <a:chOff x="4320" y="7380"/>
            <a:chExt cx="1905" cy="181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500" name="AutoShape 932"/>
            <p:cNvSpPr>
              <a:spLocks noChangeArrowheads="1"/>
            </p:cNvSpPr>
            <p:nvPr/>
          </p:nvSpPr>
          <p:spPr bwMode="auto">
            <a:xfrm rot="3810368">
              <a:off x="4680" y="7035"/>
              <a:ext cx="720" cy="1440"/>
            </a:xfrm>
            <a:prstGeom prst="diamond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1" name="AutoShape 933"/>
            <p:cNvSpPr>
              <a:spLocks noChangeArrowheads="1"/>
            </p:cNvSpPr>
            <p:nvPr/>
          </p:nvSpPr>
          <p:spPr bwMode="auto">
            <a:xfrm rot="3810368">
              <a:off x="5145" y="7740"/>
              <a:ext cx="720" cy="1440"/>
            </a:xfrm>
            <a:prstGeom prst="diamond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2" name="Line 934"/>
            <p:cNvSpPr>
              <a:spLocks noChangeShapeType="1"/>
            </p:cNvSpPr>
            <p:nvPr/>
          </p:nvSpPr>
          <p:spPr bwMode="auto">
            <a:xfrm>
              <a:off x="5220" y="8055"/>
              <a:ext cx="465" cy="69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3" name="Oval 935"/>
            <p:cNvSpPr>
              <a:spLocks noChangeArrowheads="1"/>
            </p:cNvSpPr>
            <p:nvPr/>
          </p:nvSpPr>
          <p:spPr bwMode="auto">
            <a:xfrm>
              <a:off x="4830" y="73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4" name="Oval 936"/>
            <p:cNvSpPr>
              <a:spLocks noChangeArrowheads="1"/>
            </p:cNvSpPr>
            <p:nvPr/>
          </p:nvSpPr>
          <p:spPr bwMode="auto">
            <a:xfrm>
              <a:off x="5625" y="73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5" name="Oval 937"/>
            <p:cNvSpPr>
              <a:spLocks noChangeArrowheads="1"/>
            </p:cNvSpPr>
            <p:nvPr/>
          </p:nvSpPr>
          <p:spPr bwMode="auto">
            <a:xfrm>
              <a:off x="4365" y="79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6" name="Oval 938"/>
            <p:cNvSpPr>
              <a:spLocks noChangeArrowheads="1"/>
            </p:cNvSpPr>
            <p:nvPr/>
          </p:nvSpPr>
          <p:spPr bwMode="auto">
            <a:xfrm>
              <a:off x="5160" y="79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7" name="Line 939"/>
            <p:cNvSpPr>
              <a:spLocks noChangeShapeType="1"/>
            </p:cNvSpPr>
            <p:nvPr/>
          </p:nvSpPr>
          <p:spPr bwMode="auto">
            <a:xfrm>
              <a:off x="5700" y="7485"/>
              <a:ext cx="465" cy="69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8" name="Line 940"/>
            <p:cNvSpPr>
              <a:spLocks noChangeShapeType="1"/>
            </p:cNvSpPr>
            <p:nvPr/>
          </p:nvSpPr>
          <p:spPr bwMode="auto">
            <a:xfrm>
              <a:off x="4455" y="8100"/>
              <a:ext cx="465" cy="69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9" name="Line 941"/>
            <p:cNvSpPr>
              <a:spLocks noChangeShapeType="1"/>
            </p:cNvSpPr>
            <p:nvPr/>
          </p:nvSpPr>
          <p:spPr bwMode="auto">
            <a:xfrm>
              <a:off x="4935" y="7470"/>
              <a:ext cx="465" cy="69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0" name="Oval 942"/>
            <p:cNvSpPr>
              <a:spLocks noChangeArrowheads="1"/>
            </p:cNvSpPr>
            <p:nvPr/>
          </p:nvSpPr>
          <p:spPr bwMode="auto">
            <a:xfrm>
              <a:off x="5340" y="80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1" name="Oval 943"/>
            <p:cNvSpPr>
              <a:spLocks noChangeArrowheads="1"/>
            </p:cNvSpPr>
            <p:nvPr/>
          </p:nvSpPr>
          <p:spPr bwMode="auto">
            <a:xfrm>
              <a:off x="6090" y="80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2" name="Oval 944"/>
            <p:cNvSpPr>
              <a:spLocks noChangeArrowheads="1"/>
            </p:cNvSpPr>
            <p:nvPr/>
          </p:nvSpPr>
          <p:spPr bwMode="auto">
            <a:xfrm>
              <a:off x="4830" y="86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3" name="Oval 945"/>
            <p:cNvSpPr>
              <a:spLocks noChangeArrowheads="1"/>
            </p:cNvSpPr>
            <p:nvPr/>
          </p:nvSpPr>
          <p:spPr bwMode="auto">
            <a:xfrm>
              <a:off x="5625" y="868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4" name="Text Box 947"/>
            <p:cNvSpPr txBox="1">
              <a:spLocks noChangeArrowheads="1"/>
            </p:cNvSpPr>
            <p:nvPr/>
          </p:nvSpPr>
          <p:spPr bwMode="auto">
            <a:xfrm>
              <a:off x="5040" y="865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rPr>
                <a:t>a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515" name="Text Box 948"/>
            <p:cNvSpPr txBox="1">
              <a:spLocks noChangeArrowheads="1"/>
            </p:cNvSpPr>
            <p:nvPr/>
          </p:nvSpPr>
          <p:spPr bwMode="auto">
            <a:xfrm>
              <a:off x="4320" y="829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rPr>
                <a:t>b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516" name="Text Box 949"/>
            <p:cNvSpPr txBox="1">
              <a:spLocks noChangeArrowheads="1"/>
            </p:cNvSpPr>
            <p:nvPr/>
          </p:nvSpPr>
          <p:spPr bwMode="auto">
            <a:xfrm>
              <a:off x="5010" y="817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rPr>
                <a:t>c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517" name="Text Box 950"/>
            <p:cNvSpPr txBox="1">
              <a:spLocks noChangeArrowheads="1"/>
            </p:cNvSpPr>
            <p:nvPr/>
          </p:nvSpPr>
          <p:spPr bwMode="auto">
            <a:xfrm>
              <a:off x="5460" y="8280"/>
              <a:ext cx="508" cy="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518" name="Text Box 951"/>
            <p:cNvSpPr txBox="1">
              <a:spLocks noChangeArrowheads="1"/>
            </p:cNvSpPr>
            <p:nvPr/>
          </p:nvSpPr>
          <p:spPr bwMode="auto">
            <a:xfrm>
              <a:off x="4460" y="765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  <a:sym typeface="Symbol"/>
                </a:rPr>
                <a:t></a:t>
              </a:r>
              <a:endParaRPr kumimoji="1" lang="zh-TW" altLang="zh-TW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519" name="Text Box 952"/>
            <p:cNvSpPr txBox="1">
              <a:spLocks noChangeArrowheads="1"/>
            </p:cNvSpPr>
            <p:nvPr/>
          </p:nvSpPr>
          <p:spPr bwMode="auto">
            <a:xfrm>
              <a:off x="4687" y="820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  <a:sym typeface="Symbol"/>
                </a:rPr>
                <a:t></a:t>
              </a:r>
              <a:endParaRPr kumimoji="1" lang="zh-TW" altLang="zh-TW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sp>
        <p:nvSpPr>
          <p:cNvPr id="75" name="Text Box 952"/>
          <p:cNvSpPr txBox="1">
            <a:spLocks noChangeArrowheads="1"/>
          </p:cNvSpPr>
          <p:nvPr/>
        </p:nvSpPr>
        <p:spPr bwMode="auto">
          <a:xfrm>
            <a:off x="6588224" y="4814292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  <a:sym typeface="Symbol"/>
              </a:rPr>
              <a:t></a:t>
            </a:r>
            <a:endParaRPr kumimoji="1" lang="zh-TW" altLang="zh-TW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cxnSp>
        <p:nvCxnSpPr>
          <p:cNvPr id="77" name="直線接點 76"/>
          <p:cNvCxnSpPr/>
          <p:nvPr/>
        </p:nvCxnSpPr>
        <p:spPr>
          <a:xfrm flipH="1">
            <a:off x="2483768" y="5805264"/>
            <a:ext cx="360040" cy="64807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flipH="1">
            <a:off x="3203848" y="5805264"/>
            <a:ext cx="360040" cy="64807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/>
          <p:nvPr/>
        </p:nvCxnSpPr>
        <p:spPr>
          <a:xfrm>
            <a:off x="2843808" y="5805264"/>
            <a:ext cx="72008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>
            <a:off x="2483768" y="6453336"/>
            <a:ext cx="72008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接點 85"/>
          <p:cNvCxnSpPr/>
          <p:nvPr/>
        </p:nvCxnSpPr>
        <p:spPr>
          <a:xfrm flipH="1">
            <a:off x="2771800" y="5661248"/>
            <a:ext cx="360040" cy="6480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接點 86"/>
          <p:cNvCxnSpPr/>
          <p:nvPr/>
        </p:nvCxnSpPr>
        <p:spPr>
          <a:xfrm flipH="1">
            <a:off x="3491880" y="5661248"/>
            <a:ext cx="360040" cy="6480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接點 87"/>
          <p:cNvCxnSpPr/>
          <p:nvPr/>
        </p:nvCxnSpPr>
        <p:spPr>
          <a:xfrm>
            <a:off x="3131840" y="5661248"/>
            <a:ext cx="72008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接點 88"/>
          <p:cNvCxnSpPr/>
          <p:nvPr/>
        </p:nvCxnSpPr>
        <p:spPr>
          <a:xfrm>
            <a:off x="2771800" y="6309320"/>
            <a:ext cx="72008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接點 90"/>
          <p:cNvCxnSpPr/>
          <p:nvPr/>
        </p:nvCxnSpPr>
        <p:spPr>
          <a:xfrm flipH="1">
            <a:off x="2267744" y="4869160"/>
            <a:ext cx="288032" cy="43204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接點 92"/>
          <p:cNvCxnSpPr/>
          <p:nvPr/>
        </p:nvCxnSpPr>
        <p:spPr>
          <a:xfrm>
            <a:off x="2555776" y="4869160"/>
            <a:ext cx="50405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>
            <a:off x="2339752" y="5301208"/>
            <a:ext cx="50405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 flipH="1">
            <a:off x="2843808" y="4869160"/>
            <a:ext cx="288032" cy="43204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flipH="1">
            <a:off x="2483768" y="4725144"/>
            <a:ext cx="288032" cy="432048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>
            <a:off x="2771800" y="4725144"/>
            <a:ext cx="504056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>
            <a:off x="2555776" y="5157192"/>
            <a:ext cx="504056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 flipH="1">
            <a:off x="3059832" y="4725144"/>
            <a:ext cx="288032" cy="432048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接點 99"/>
          <p:cNvCxnSpPr/>
          <p:nvPr/>
        </p:nvCxnSpPr>
        <p:spPr>
          <a:xfrm flipH="1">
            <a:off x="2771800" y="4581128"/>
            <a:ext cx="288032" cy="4320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接點 100"/>
          <p:cNvCxnSpPr/>
          <p:nvPr/>
        </p:nvCxnSpPr>
        <p:spPr>
          <a:xfrm>
            <a:off x="3059832" y="4581128"/>
            <a:ext cx="50405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接點 101"/>
          <p:cNvCxnSpPr/>
          <p:nvPr/>
        </p:nvCxnSpPr>
        <p:spPr>
          <a:xfrm>
            <a:off x="2843808" y="5013176"/>
            <a:ext cx="50405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接點 102"/>
          <p:cNvCxnSpPr/>
          <p:nvPr/>
        </p:nvCxnSpPr>
        <p:spPr>
          <a:xfrm flipH="1">
            <a:off x="3347864" y="4581128"/>
            <a:ext cx="288032" cy="4320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接點 103"/>
          <p:cNvCxnSpPr/>
          <p:nvPr/>
        </p:nvCxnSpPr>
        <p:spPr>
          <a:xfrm flipH="1">
            <a:off x="1979712" y="5013176"/>
            <a:ext cx="288032" cy="4320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接點 104"/>
          <p:cNvCxnSpPr/>
          <p:nvPr/>
        </p:nvCxnSpPr>
        <p:spPr>
          <a:xfrm>
            <a:off x="2267744" y="5013176"/>
            <a:ext cx="50405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接點 105"/>
          <p:cNvCxnSpPr/>
          <p:nvPr/>
        </p:nvCxnSpPr>
        <p:spPr>
          <a:xfrm>
            <a:off x="2051720" y="5445224"/>
            <a:ext cx="50405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 flipH="1">
            <a:off x="2555776" y="5013176"/>
            <a:ext cx="288032" cy="4320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文字方塊 107"/>
          <p:cNvSpPr txBox="1"/>
          <p:nvPr/>
        </p:nvSpPr>
        <p:spPr>
          <a:xfrm>
            <a:off x="5076056" y="4365104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1/3</a:t>
            </a:r>
            <a:endParaRPr lang="zh-TW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文字方塊 108"/>
          <p:cNvSpPr txBox="1"/>
          <p:nvPr/>
        </p:nvSpPr>
        <p:spPr>
          <a:xfrm>
            <a:off x="4564377" y="4221088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2/3</a:t>
            </a:r>
            <a:endParaRPr lang="zh-TW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手繪多邊形 110"/>
          <p:cNvSpPr/>
          <p:nvPr/>
        </p:nvSpPr>
        <p:spPr>
          <a:xfrm>
            <a:off x="6309360" y="4738255"/>
            <a:ext cx="922713" cy="290945"/>
          </a:xfrm>
          <a:custGeom>
            <a:avLst/>
            <a:gdLst>
              <a:gd name="connsiteX0" fmla="*/ 0 w 922713"/>
              <a:gd name="connsiteY0" fmla="*/ 241069 h 290945"/>
              <a:gd name="connsiteX1" fmla="*/ 606829 w 922713"/>
              <a:gd name="connsiteY1" fmla="*/ 0 h 290945"/>
              <a:gd name="connsiteX2" fmla="*/ 922713 w 922713"/>
              <a:gd name="connsiteY2" fmla="*/ 290945 h 290945"/>
              <a:gd name="connsiteX3" fmla="*/ 0 w 922713"/>
              <a:gd name="connsiteY3" fmla="*/ 241069 h 29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713" h="290945">
                <a:moveTo>
                  <a:pt x="0" y="241069"/>
                </a:moveTo>
                <a:lnTo>
                  <a:pt x="606829" y="0"/>
                </a:lnTo>
                <a:lnTo>
                  <a:pt x="922713" y="290945"/>
                </a:lnTo>
                <a:lnTo>
                  <a:pt x="0" y="241069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手繪多邊形 111"/>
          <p:cNvSpPr/>
          <p:nvPr/>
        </p:nvSpPr>
        <p:spPr>
          <a:xfrm>
            <a:off x="6409113" y="4472247"/>
            <a:ext cx="931025" cy="274320"/>
          </a:xfrm>
          <a:custGeom>
            <a:avLst/>
            <a:gdLst>
              <a:gd name="connsiteX0" fmla="*/ 0 w 931025"/>
              <a:gd name="connsiteY0" fmla="*/ 0 h 274320"/>
              <a:gd name="connsiteX1" fmla="*/ 374072 w 931025"/>
              <a:gd name="connsiteY1" fmla="*/ 274320 h 274320"/>
              <a:gd name="connsiteX2" fmla="*/ 931025 w 931025"/>
              <a:gd name="connsiteY2" fmla="*/ 66502 h 274320"/>
              <a:gd name="connsiteX3" fmla="*/ 0 w 931025"/>
              <a:gd name="connsiteY3" fmla="*/ 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1025" h="274320">
                <a:moveTo>
                  <a:pt x="0" y="0"/>
                </a:moveTo>
                <a:lnTo>
                  <a:pt x="374072" y="274320"/>
                </a:lnTo>
                <a:lnTo>
                  <a:pt x="931025" y="6650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文字方塊 112"/>
          <p:cNvSpPr txBox="1"/>
          <p:nvPr/>
        </p:nvSpPr>
        <p:spPr>
          <a:xfrm>
            <a:off x="7308304" y="4829090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1/3</a:t>
            </a:r>
            <a:endParaRPr lang="zh-TW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文字方塊 113"/>
          <p:cNvSpPr txBox="1"/>
          <p:nvPr/>
        </p:nvSpPr>
        <p:spPr>
          <a:xfrm>
            <a:off x="7380312" y="4293096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2/3</a:t>
            </a:r>
            <a:endParaRPr lang="zh-TW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文字方塊 114"/>
          <p:cNvSpPr txBox="1"/>
          <p:nvPr/>
        </p:nvSpPr>
        <p:spPr>
          <a:xfrm>
            <a:off x="5793299" y="5448126"/>
            <a:ext cx="26885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 90</a:t>
            </a:r>
            <a:r>
              <a:rPr lang="en-US" altLang="zh-TW" sz="3200" kern="1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5656" y="908720"/>
            <a:ext cx="66064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Hexagonal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indent="-1600200">
              <a:spcAft>
                <a:spcPts val="0"/>
              </a:spcAft>
            </a:pP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Primitive hexagonal</a:t>
            </a:r>
          </a:p>
          <a:p>
            <a:pPr marL="1600200" indent="-1600200">
              <a:spcAft>
                <a:spcPts val="0"/>
              </a:spcAft>
            </a:pPr>
            <a:endParaRPr lang="en-US" altLang="zh-TW" sz="32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indent="-1600200">
              <a:spcAft>
                <a:spcPts val="0"/>
              </a:spcAft>
            </a:pP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Rhombohedral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trigonal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Primitive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rhombohedral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trigonal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5975" y="323945"/>
            <a:ext cx="2989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 Cubic system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8709" y="3276273"/>
            <a:ext cx="69028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triad axes ( triad </a:t>
            </a:r>
            <a:r>
              <a:rPr lang="en-US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axis = cube 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diagonal 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4031193"/>
            <a:ext cx="744474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Cubic is a special form of </a:t>
            </a:r>
            <a:r>
              <a:rPr lang="en-US" altLang="zh-TW" sz="3200" kern="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Rhombohedral</a:t>
            </a:r>
            <a:r>
              <a:rPr lang="en-US" altLang="zh-TW" sz="3200" kern="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lattice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Cubic system has 4 triad axes mutually inclined along cube diagonal</a:t>
            </a:r>
            <a:endParaRPr lang="zh-TW" altLang="en-US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8849" name="Group 1266"/>
          <p:cNvGrpSpPr>
            <a:grpSpLocks/>
          </p:cNvGrpSpPr>
          <p:nvPr/>
        </p:nvGrpSpPr>
        <p:grpSpPr bwMode="auto">
          <a:xfrm>
            <a:off x="2050673" y="1196752"/>
            <a:ext cx="1801246" cy="1647058"/>
            <a:chOff x="4200" y="11340"/>
            <a:chExt cx="1523" cy="1313"/>
          </a:xfrm>
        </p:grpSpPr>
        <p:grpSp>
          <p:nvGrpSpPr>
            <p:cNvPr id="479" name="Group 954"/>
            <p:cNvGrpSpPr>
              <a:grpSpLocks/>
            </p:cNvGrpSpPr>
            <p:nvPr/>
          </p:nvGrpSpPr>
          <p:grpSpPr bwMode="auto">
            <a:xfrm>
              <a:off x="4200" y="11340"/>
              <a:ext cx="1523" cy="1313"/>
              <a:chOff x="3735" y="2295"/>
              <a:chExt cx="1523" cy="1313"/>
            </a:xfrm>
          </p:grpSpPr>
          <p:sp>
            <p:nvSpPr>
              <p:cNvPr id="480" name="AutoShape 955"/>
              <p:cNvSpPr>
                <a:spLocks noChangeArrowheads="1"/>
              </p:cNvSpPr>
              <p:nvPr/>
            </p:nvSpPr>
            <p:spPr bwMode="auto">
              <a:xfrm>
                <a:off x="3780" y="2340"/>
                <a:ext cx="1440" cy="360"/>
              </a:xfrm>
              <a:prstGeom prst="parallelogram">
                <a:avLst>
                  <a:gd name="adj" fmla="val 100000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1" name="Rectangle 956"/>
              <p:cNvSpPr>
                <a:spLocks noChangeArrowheads="1"/>
              </p:cNvSpPr>
              <p:nvPr/>
            </p:nvSpPr>
            <p:spPr bwMode="auto">
              <a:xfrm>
                <a:off x="3780" y="2700"/>
                <a:ext cx="1080" cy="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2" name="Rectangle 957"/>
              <p:cNvSpPr>
                <a:spLocks noChangeArrowheads="1"/>
              </p:cNvSpPr>
              <p:nvPr/>
            </p:nvSpPr>
            <p:spPr bwMode="auto">
              <a:xfrm>
                <a:off x="4140" y="2340"/>
                <a:ext cx="1080" cy="900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3" name="AutoShape 958"/>
              <p:cNvSpPr>
                <a:spLocks noChangeArrowheads="1"/>
              </p:cNvSpPr>
              <p:nvPr/>
            </p:nvSpPr>
            <p:spPr bwMode="auto">
              <a:xfrm>
                <a:off x="3780" y="3240"/>
                <a:ext cx="1440" cy="360"/>
              </a:xfrm>
              <a:prstGeom prst="parallelogram">
                <a:avLst>
                  <a:gd name="adj" fmla="val 100000"/>
                </a:avLst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4" name="Oval 959"/>
              <p:cNvSpPr>
                <a:spLocks noChangeArrowheads="1"/>
              </p:cNvSpPr>
              <p:nvPr/>
            </p:nvSpPr>
            <p:spPr bwMode="auto">
              <a:xfrm>
                <a:off x="4080" y="229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5" name="Oval 960"/>
              <p:cNvSpPr>
                <a:spLocks noChangeArrowheads="1"/>
              </p:cNvSpPr>
              <p:nvPr/>
            </p:nvSpPr>
            <p:spPr bwMode="auto">
              <a:xfrm>
                <a:off x="5130" y="229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6" name="Oval 961"/>
              <p:cNvSpPr>
                <a:spLocks noChangeArrowheads="1"/>
              </p:cNvSpPr>
              <p:nvPr/>
            </p:nvSpPr>
            <p:spPr bwMode="auto">
              <a:xfrm>
                <a:off x="3735" y="262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7" name="Oval 962"/>
              <p:cNvSpPr>
                <a:spLocks noChangeArrowheads="1"/>
              </p:cNvSpPr>
              <p:nvPr/>
            </p:nvSpPr>
            <p:spPr bwMode="auto">
              <a:xfrm>
                <a:off x="4785" y="262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8" name="Oval 963"/>
              <p:cNvSpPr>
                <a:spLocks noChangeArrowheads="1"/>
              </p:cNvSpPr>
              <p:nvPr/>
            </p:nvSpPr>
            <p:spPr bwMode="auto">
              <a:xfrm>
                <a:off x="4095" y="316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9" name="Oval 964"/>
              <p:cNvSpPr>
                <a:spLocks noChangeArrowheads="1"/>
              </p:cNvSpPr>
              <p:nvPr/>
            </p:nvSpPr>
            <p:spPr bwMode="auto">
              <a:xfrm>
                <a:off x="5145" y="316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90" name="Oval 965"/>
              <p:cNvSpPr>
                <a:spLocks noChangeArrowheads="1"/>
              </p:cNvSpPr>
              <p:nvPr/>
            </p:nvSpPr>
            <p:spPr bwMode="auto">
              <a:xfrm>
                <a:off x="3750" y="349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91" name="Oval 966"/>
              <p:cNvSpPr>
                <a:spLocks noChangeArrowheads="1"/>
              </p:cNvSpPr>
              <p:nvPr/>
            </p:nvSpPr>
            <p:spPr bwMode="auto">
              <a:xfrm>
                <a:off x="4800" y="349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495" name="Text Box 971"/>
            <p:cNvSpPr txBox="1">
              <a:spLocks noChangeArrowheads="1"/>
            </p:cNvSpPr>
            <p:nvPr/>
          </p:nvSpPr>
          <p:spPr bwMode="auto">
            <a:xfrm>
              <a:off x="4500" y="11955"/>
              <a:ext cx="50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sp>
        <p:nvSpPr>
          <p:cNvPr id="32" name="文字方塊 31"/>
          <p:cNvSpPr txBox="1"/>
          <p:nvPr/>
        </p:nvSpPr>
        <p:spPr>
          <a:xfrm>
            <a:off x="3923928" y="19385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1691680" y="229860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2123728" y="908720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2555776" y="1794547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2411760" y="2226595"/>
            <a:ext cx="3529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2073078" y="1929852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4830963" y="1343670"/>
            <a:ext cx="26933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90</a:t>
            </a:r>
            <a:r>
              <a:rPr lang="en-US" altLang="zh-TW" sz="3200" kern="1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259632" y="260648"/>
            <a:ext cx="33634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(a) </a:t>
            </a:r>
            <a:r>
              <a:rPr lang="en-US" altLang="zh-TW" sz="3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Primitive cubic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220072" y="260648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r>
              <a:rPr lang="zh-TW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 90</a:t>
            </a:r>
            <a:r>
              <a:rPr lang="en-US" altLang="zh-TW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zh-TW" altLang="en-US" sz="3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roup 1266"/>
          <p:cNvGrpSpPr>
            <a:grpSpLocks/>
          </p:cNvGrpSpPr>
          <p:nvPr/>
        </p:nvGrpSpPr>
        <p:grpSpPr bwMode="auto">
          <a:xfrm>
            <a:off x="2050673" y="1052736"/>
            <a:ext cx="1801246" cy="1647058"/>
            <a:chOff x="4200" y="11340"/>
            <a:chExt cx="1523" cy="1313"/>
          </a:xfrm>
        </p:grpSpPr>
        <p:grpSp>
          <p:nvGrpSpPr>
            <p:cNvPr id="25" name="Group 954"/>
            <p:cNvGrpSpPr>
              <a:grpSpLocks/>
            </p:cNvGrpSpPr>
            <p:nvPr/>
          </p:nvGrpSpPr>
          <p:grpSpPr bwMode="auto">
            <a:xfrm>
              <a:off x="4200" y="11340"/>
              <a:ext cx="1523" cy="1313"/>
              <a:chOff x="3735" y="2295"/>
              <a:chExt cx="1523" cy="1313"/>
            </a:xfrm>
          </p:grpSpPr>
          <p:sp>
            <p:nvSpPr>
              <p:cNvPr id="27" name="AutoShape 955"/>
              <p:cNvSpPr>
                <a:spLocks noChangeArrowheads="1"/>
              </p:cNvSpPr>
              <p:nvPr/>
            </p:nvSpPr>
            <p:spPr bwMode="auto">
              <a:xfrm>
                <a:off x="3780" y="2340"/>
                <a:ext cx="1440" cy="360"/>
              </a:xfrm>
              <a:prstGeom prst="parallelogram">
                <a:avLst>
                  <a:gd name="adj" fmla="val 100000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8" name="Rectangle 956"/>
              <p:cNvSpPr>
                <a:spLocks noChangeArrowheads="1"/>
              </p:cNvSpPr>
              <p:nvPr/>
            </p:nvSpPr>
            <p:spPr bwMode="auto">
              <a:xfrm>
                <a:off x="3780" y="2700"/>
                <a:ext cx="1080" cy="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9" name="Rectangle 957"/>
              <p:cNvSpPr>
                <a:spLocks noChangeArrowheads="1"/>
              </p:cNvSpPr>
              <p:nvPr/>
            </p:nvSpPr>
            <p:spPr bwMode="auto">
              <a:xfrm>
                <a:off x="4140" y="2340"/>
                <a:ext cx="1080" cy="900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0" name="AutoShape 958"/>
              <p:cNvSpPr>
                <a:spLocks noChangeArrowheads="1"/>
              </p:cNvSpPr>
              <p:nvPr/>
            </p:nvSpPr>
            <p:spPr bwMode="auto">
              <a:xfrm>
                <a:off x="3780" y="3240"/>
                <a:ext cx="1440" cy="360"/>
              </a:xfrm>
              <a:prstGeom prst="parallelogram">
                <a:avLst>
                  <a:gd name="adj" fmla="val 100000"/>
                </a:avLst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1" name="Oval 959"/>
              <p:cNvSpPr>
                <a:spLocks noChangeArrowheads="1"/>
              </p:cNvSpPr>
              <p:nvPr/>
            </p:nvSpPr>
            <p:spPr bwMode="auto">
              <a:xfrm>
                <a:off x="4080" y="229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2" name="Oval 960"/>
              <p:cNvSpPr>
                <a:spLocks noChangeArrowheads="1"/>
              </p:cNvSpPr>
              <p:nvPr/>
            </p:nvSpPr>
            <p:spPr bwMode="auto">
              <a:xfrm>
                <a:off x="5130" y="229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3" name="Oval 961"/>
              <p:cNvSpPr>
                <a:spLocks noChangeArrowheads="1"/>
              </p:cNvSpPr>
              <p:nvPr/>
            </p:nvSpPr>
            <p:spPr bwMode="auto">
              <a:xfrm>
                <a:off x="3735" y="262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4" name="Oval 962"/>
              <p:cNvSpPr>
                <a:spLocks noChangeArrowheads="1"/>
              </p:cNvSpPr>
              <p:nvPr/>
            </p:nvSpPr>
            <p:spPr bwMode="auto">
              <a:xfrm>
                <a:off x="4785" y="262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5" name="Oval 963"/>
              <p:cNvSpPr>
                <a:spLocks noChangeArrowheads="1"/>
              </p:cNvSpPr>
              <p:nvPr/>
            </p:nvSpPr>
            <p:spPr bwMode="auto">
              <a:xfrm>
                <a:off x="4095" y="316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6" name="Oval 964"/>
              <p:cNvSpPr>
                <a:spLocks noChangeArrowheads="1"/>
              </p:cNvSpPr>
              <p:nvPr/>
            </p:nvSpPr>
            <p:spPr bwMode="auto">
              <a:xfrm>
                <a:off x="5145" y="316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7" name="Oval 965"/>
              <p:cNvSpPr>
                <a:spLocks noChangeArrowheads="1"/>
              </p:cNvSpPr>
              <p:nvPr/>
            </p:nvSpPr>
            <p:spPr bwMode="auto">
              <a:xfrm>
                <a:off x="3750" y="349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8" name="Oval 966"/>
              <p:cNvSpPr>
                <a:spLocks noChangeArrowheads="1"/>
              </p:cNvSpPr>
              <p:nvPr/>
            </p:nvSpPr>
            <p:spPr bwMode="auto">
              <a:xfrm>
                <a:off x="4800" y="3495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26" name="Text Box 971"/>
            <p:cNvSpPr txBox="1">
              <a:spLocks noChangeArrowheads="1"/>
            </p:cNvSpPr>
            <p:nvPr/>
          </p:nvSpPr>
          <p:spPr bwMode="auto">
            <a:xfrm>
              <a:off x="4500" y="11955"/>
              <a:ext cx="50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sp>
        <p:nvSpPr>
          <p:cNvPr id="39" name="文字方塊 38"/>
          <p:cNvSpPr txBox="1"/>
          <p:nvPr/>
        </p:nvSpPr>
        <p:spPr>
          <a:xfrm>
            <a:off x="3923928" y="179454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1691680" y="215458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2123728" y="764704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2555776" y="1650531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2411760" y="2082579"/>
            <a:ext cx="3529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2073078" y="1785836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4830963" y="1199654"/>
            <a:ext cx="26933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90</a:t>
            </a:r>
            <a:r>
              <a:rPr lang="en-US" altLang="zh-TW" sz="3200" kern="1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2"/>
          <p:cNvSpPr>
            <a:spLocks noChangeArrowheads="1"/>
          </p:cNvSpPr>
          <p:nvPr/>
        </p:nvSpPr>
        <p:spPr bwMode="auto">
          <a:xfrm>
            <a:off x="1259632" y="2924944"/>
            <a:ext cx="41296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(b) </a:t>
            </a:r>
            <a:r>
              <a:rPr lang="en-US" altLang="zh-TW" sz="3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Face centered </a:t>
            </a:r>
            <a:r>
              <a:rPr lang="en-US" altLang="zh-TW" sz="3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cubic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5953318" y="2924944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r>
              <a:rPr lang="zh-TW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 60</a:t>
            </a:r>
            <a:r>
              <a:rPr lang="en-US" altLang="zh-TW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zh-TW" altLang="en-US" sz="3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941" name="Group 1479"/>
          <p:cNvGrpSpPr>
            <a:grpSpLocks/>
          </p:cNvGrpSpPr>
          <p:nvPr/>
        </p:nvGrpSpPr>
        <p:grpSpPr bwMode="auto">
          <a:xfrm>
            <a:off x="2123728" y="3669581"/>
            <a:ext cx="2664296" cy="2423715"/>
            <a:chOff x="4500" y="6660"/>
            <a:chExt cx="2273" cy="2003"/>
          </a:xfrm>
        </p:grpSpPr>
        <p:sp>
          <p:nvSpPr>
            <p:cNvPr id="2" name="AutoShape 1187"/>
            <p:cNvSpPr>
              <a:spLocks noChangeArrowheads="1"/>
            </p:cNvSpPr>
            <p:nvPr/>
          </p:nvSpPr>
          <p:spPr bwMode="auto">
            <a:xfrm>
              <a:off x="4560" y="6735"/>
              <a:ext cx="2160" cy="540"/>
            </a:xfrm>
            <a:prstGeom prst="parallelogram">
              <a:avLst>
                <a:gd name="adj" fmla="val 1000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" name="Rectangle 1188"/>
            <p:cNvSpPr>
              <a:spLocks noChangeArrowheads="1"/>
            </p:cNvSpPr>
            <p:nvPr/>
          </p:nvSpPr>
          <p:spPr bwMode="auto">
            <a:xfrm>
              <a:off x="4560" y="7275"/>
              <a:ext cx="1620" cy="135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" name="Rectangle 1189"/>
            <p:cNvSpPr>
              <a:spLocks noChangeArrowheads="1"/>
            </p:cNvSpPr>
            <p:nvPr/>
          </p:nvSpPr>
          <p:spPr bwMode="auto">
            <a:xfrm>
              <a:off x="5100" y="6735"/>
              <a:ext cx="1620" cy="135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" name="AutoShape 1190"/>
            <p:cNvSpPr>
              <a:spLocks noChangeArrowheads="1"/>
            </p:cNvSpPr>
            <p:nvPr/>
          </p:nvSpPr>
          <p:spPr bwMode="auto">
            <a:xfrm>
              <a:off x="4545" y="8085"/>
              <a:ext cx="2160" cy="540"/>
            </a:xfrm>
            <a:prstGeom prst="parallelogram">
              <a:avLst>
                <a:gd name="adj" fmla="val 1000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" name="Oval 1191"/>
            <p:cNvSpPr>
              <a:spLocks noChangeArrowheads="1"/>
            </p:cNvSpPr>
            <p:nvPr/>
          </p:nvSpPr>
          <p:spPr bwMode="auto">
            <a:xfrm>
              <a:off x="6660" y="666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" name="Oval 1192"/>
            <p:cNvSpPr>
              <a:spLocks noChangeArrowheads="1"/>
            </p:cNvSpPr>
            <p:nvPr/>
          </p:nvSpPr>
          <p:spPr bwMode="auto">
            <a:xfrm>
              <a:off x="5025" y="666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" name="Oval 1193"/>
            <p:cNvSpPr>
              <a:spLocks noChangeArrowheads="1"/>
            </p:cNvSpPr>
            <p:nvPr/>
          </p:nvSpPr>
          <p:spPr bwMode="auto">
            <a:xfrm>
              <a:off x="6135" y="72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" name="Oval 1194"/>
            <p:cNvSpPr>
              <a:spLocks noChangeArrowheads="1"/>
            </p:cNvSpPr>
            <p:nvPr/>
          </p:nvSpPr>
          <p:spPr bwMode="auto">
            <a:xfrm>
              <a:off x="4500" y="72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" name="Oval 1195"/>
            <p:cNvSpPr>
              <a:spLocks noChangeArrowheads="1"/>
            </p:cNvSpPr>
            <p:nvPr/>
          </p:nvSpPr>
          <p:spPr bwMode="auto">
            <a:xfrm>
              <a:off x="6660" y="80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" name="Oval 1196"/>
            <p:cNvSpPr>
              <a:spLocks noChangeArrowheads="1"/>
            </p:cNvSpPr>
            <p:nvPr/>
          </p:nvSpPr>
          <p:spPr bwMode="auto">
            <a:xfrm>
              <a:off x="5025" y="80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" name="Oval 1197"/>
            <p:cNvSpPr>
              <a:spLocks noChangeArrowheads="1"/>
            </p:cNvSpPr>
            <p:nvPr/>
          </p:nvSpPr>
          <p:spPr bwMode="auto">
            <a:xfrm>
              <a:off x="6135" y="855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" name="Oval 1198"/>
            <p:cNvSpPr>
              <a:spLocks noChangeArrowheads="1"/>
            </p:cNvSpPr>
            <p:nvPr/>
          </p:nvSpPr>
          <p:spPr bwMode="auto">
            <a:xfrm>
              <a:off x="4500" y="855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4" name="Oval 1199"/>
            <p:cNvSpPr>
              <a:spLocks noChangeArrowheads="1"/>
            </p:cNvSpPr>
            <p:nvPr/>
          </p:nvSpPr>
          <p:spPr bwMode="auto">
            <a:xfrm>
              <a:off x="6435" y="757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5" name="Oval 1200"/>
            <p:cNvSpPr>
              <a:spLocks noChangeArrowheads="1"/>
            </p:cNvSpPr>
            <p:nvPr/>
          </p:nvSpPr>
          <p:spPr bwMode="auto">
            <a:xfrm>
              <a:off x="4770" y="769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6" name="Oval 1201"/>
            <p:cNvSpPr>
              <a:spLocks noChangeArrowheads="1"/>
            </p:cNvSpPr>
            <p:nvPr/>
          </p:nvSpPr>
          <p:spPr bwMode="auto">
            <a:xfrm>
              <a:off x="5820" y="73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7" name="Oval 1202"/>
            <p:cNvSpPr>
              <a:spLocks noChangeArrowheads="1"/>
            </p:cNvSpPr>
            <p:nvPr/>
          </p:nvSpPr>
          <p:spPr bwMode="auto">
            <a:xfrm>
              <a:off x="5355" y="780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8" name="Oval 1203"/>
            <p:cNvSpPr>
              <a:spLocks noChangeArrowheads="1"/>
            </p:cNvSpPr>
            <p:nvPr/>
          </p:nvSpPr>
          <p:spPr bwMode="auto">
            <a:xfrm>
              <a:off x="5550" y="693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9" name="Oval 1204"/>
            <p:cNvSpPr>
              <a:spLocks noChangeArrowheads="1"/>
            </p:cNvSpPr>
            <p:nvPr/>
          </p:nvSpPr>
          <p:spPr bwMode="auto">
            <a:xfrm>
              <a:off x="5550" y="82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0" name="Line 1205"/>
            <p:cNvSpPr>
              <a:spLocks noChangeShapeType="1"/>
            </p:cNvSpPr>
            <p:nvPr/>
          </p:nvSpPr>
          <p:spPr bwMode="auto">
            <a:xfrm flipH="1">
              <a:off x="4545" y="8355"/>
              <a:ext cx="1095" cy="255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1" name="Line 1206"/>
            <p:cNvSpPr>
              <a:spLocks noChangeShapeType="1"/>
            </p:cNvSpPr>
            <p:nvPr/>
          </p:nvSpPr>
          <p:spPr bwMode="auto">
            <a:xfrm flipH="1">
              <a:off x="4815" y="7455"/>
              <a:ext cx="1005" cy="315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2" name="Line 1207"/>
            <p:cNvSpPr>
              <a:spLocks noChangeShapeType="1"/>
            </p:cNvSpPr>
            <p:nvPr/>
          </p:nvSpPr>
          <p:spPr bwMode="auto">
            <a:xfrm flipV="1">
              <a:off x="4590" y="7785"/>
              <a:ext cx="225" cy="765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3" name="Line 1208"/>
            <p:cNvSpPr>
              <a:spLocks noChangeShapeType="1"/>
            </p:cNvSpPr>
            <p:nvPr/>
          </p:nvSpPr>
          <p:spPr bwMode="auto">
            <a:xfrm flipV="1">
              <a:off x="5610" y="7455"/>
              <a:ext cx="255" cy="93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48" name="Line 1209"/>
            <p:cNvSpPr>
              <a:spLocks noChangeShapeType="1"/>
            </p:cNvSpPr>
            <p:nvPr/>
          </p:nvSpPr>
          <p:spPr bwMode="auto">
            <a:xfrm flipH="1">
              <a:off x="5610" y="6735"/>
              <a:ext cx="1110" cy="25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49" name="Line 1210"/>
            <p:cNvSpPr>
              <a:spLocks noChangeShapeType="1"/>
            </p:cNvSpPr>
            <p:nvPr/>
          </p:nvSpPr>
          <p:spPr bwMode="auto">
            <a:xfrm flipH="1">
              <a:off x="5430" y="6975"/>
              <a:ext cx="210" cy="945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50" name="Line 1211"/>
            <p:cNvSpPr>
              <a:spLocks noChangeShapeType="1"/>
            </p:cNvSpPr>
            <p:nvPr/>
          </p:nvSpPr>
          <p:spPr bwMode="auto">
            <a:xfrm flipH="1">
              <a:off x="6480" y="6735"/>
              <a:ext cx="240" cy="93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52" name="Line 1212"/>
            <p:cNvSpPr>
              <a:spLocks noChangeShapeType="1"/>
            </p:cNvSpPr>
            <p:nvPr/>
          </p:nvSpPr>
          <p:spPr bwMode="auto">
            <a:xfrm flipH="1">
              <a:off x="5415" y="7620"/>
              <a:ext cx="1110" cy="255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53" name="Line 1213"/>
            <p:cNvSpPr>
              <a:spLocks noChangeShapeType="1"/>
            </p:cNvSpPr>
            <p:nvPr/>
          </p:nvSpPr>
          <p:spPr bwMode="auto">
            <a:xfrm flipV="1">
              <a:off x="4860" y="6930"/>
              <a:ext cx="810" cy="825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54" name="Line 1214"/>
            <p:cNvSpPr>
              <a:spLocks noChangeShapeType="1"/>
            </p:cNvSpPr>
            <p:nvPr/>
          </p:nvSpPr>
          <p:spPr bwMode="auto">
            <a:xfrm flipV="1">
              <a:off x="5820" y="6735"/>
              <a:ext cx="885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55" name="Line 1215"/>
            <p:cNvSpPr>
              <a:spLocks noChangeShapeType="1"/>
            </p:cNvSpPr>
            <p:nvPr/>
          </p:nvSpPr>
          <p:spPr bwMode="auto">
            <a:xfrm flipV="1">
              <a:off x="5625" y="7635"/>
              <a:ext cx="885" cy="72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56" name="Line 1216"/>
            <p:cNvSpPr>
              <a:spLocks noChangeShapeType="1"/>
            </p:cNvSpPr>
            <p:nvPr/>
          </p:nvSpPr>
          <p:spPr bwMode="auto">
            <a:xfrm flipV="1">
              <a:off x="4650" y="7845"/>
              <a:ext cx="780" cy="72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79" name="文字方塊 78"/>
          <p:cNvSpPr txBox="1"/>
          <p:nvPr/>
        </p:nvSpPr>
        <p:spPr>
          <a:xfrm>
            <a:off x="5046987" y="3719934"/>
            <a:ext cx="26933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60</a:t>
            </a:r>
            <a:r>
              <a:rPr lang="en-US" altLang="zh-TW" sz="3200" kern="1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59632" y="188640"/>
            <a:ext cx="41520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(c) </a:t>
            </a:r>
            <a:r>
              <a:rPr lang="en-US" altLang="zh-TW" sz="3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body centered </a:t>
            </a:r>
            <a:r>
              <a:rPr lang="en-US" altLang="zh-TW" sz="3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cubic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953318" y="251937"/>
            <a:ext cx="16321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r>
              <a:rPr lang="zh-TW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 109</a:t>
            </a:r>
            <a:r>
              <a:rPr lang="en-US" altLang="zh-TW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zh-TW" altLang="en-US" sz="3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2946" name="Group 1478"/>
          <p:cNvGrpSpPr>
            <a:grpSpLocks/>
          </p:cNvGrpSpPr>
          <p:nvPr/>
        </p:nvGrpSpPr>
        <p:grpSpPr bwMode="auto">
          <a:xfrm>
            <a:off x="2051720" y="908720"/>
            <a:ext cx="2592288" cy="2304256"/>
            <a:chOff x="4500" y="10980"/>
            <a:chExt cx="2813" cy="2393"/>
          </a:xfrm>
        </p:grpSpPr>
        <p:sp>
          <p:nvSpPr>
            <p:cNvPr id="12" name="AutoShape 1139"/>
            <p:cNvSpPr>
              <a:spLocks noChangeArrowheads="1"/>
            </p:cNvSpPr>
            <p:nvPr/>
          </p:nvSpPr>
          <p:spPr bwMode="auto">
            <a:xfrm>
              <a:off x="4560" y="11445"/>
              <a:ext cx="2160" cy="540"/>
            </a:xfrm>
            <a:prstGeom prst="parallelogram">
              <a:avLst>
                <a:gd name="adj" fmla="val 1000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" name="Rectangle 1141"/>
            <p:cNvSpPr>
              <a:spLocks noChangeArrowheads="1"/>
            </p:cNvSpPr>
            <p:nvPr/>
          </p:nvSpPr>
          <p:spPr bwMode="auto">
            <a:xfrm>
              <a:off x="5100" y="11445"/>
              <a:ext cx="1620" cy="135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Rectangle 1140"/>
            <p:cNvSpPr>
              <a:spLocks noChangeArrowheads="1"/>
            </p:cNvSpPr>
            <p:nvPr/>
          </p:nvSpPr>
          <p:spPr bwMode="auto">
            <a:xfrm>
              <a:off x="4560" y="11985"/>
              <a:ext cx="1620" cy="135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AutoShape 1142"/>
            <p:cNvSpPr>
              <a:spLocks noChangeArrowheads="1"/>
            </p:cNvSpPr>
            <p:nvPr/>
          </p:nvSpPr>
          <p:spPr bwMode="auto">
            <a:xfrm>
              <a:off x="4545" y="12795"/>
              <a:ext cx="2160" cy="540"/>
            </a:xfrm>
            <a:prstGeom prst="parallelogram">
              <a:avLst>
                <a:gd name="adj" fmla="val 1000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1143"/>
            <p:cNvSpPr>
              <a:spLocks noChangeArrowheads="1"/>
            </p:cNvSpPr>
            <p:nvPr/>
          </p:nvSpPr>
          <p:spPr bwMode="auto">
            <a:xfrm>
              <a:off x="6660" y="113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1144"/>
            <p:cNvSpPr>
              <a:spLocks noChangeArrowheads="1"/>
            </p:cNvSpPr>
            <p:nvPr/>
          </p:nvSpPr>
          <p:spPr bwMode="auto">
            <a:xfrm>
              <a:off x="5025" y="113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1145"/>
            <p:cNvSpPr>
              <a:spLocks noChangeArrowheads="1"/>
            </p:cNvSpPr>
            <p:nvPr/>
          </p:nvSpPr>
          <p:spPr bwMode="auto">
            <a:xfrm>
              <a:off x="6135" y="119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1146"/>
            <p:cNvSpPr>
              <a:spLocks noChangeArrowheads="1"/>
            </p:cNvSpPr>
            <p:nvPr/>
          </p:nvSpPr>
          <p:spPr bwMode="auto">
            <a:xfrm>
              <a:off x="4500" y="1191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1147"/>
            <p:cNvSpPr>
              <a:spLocks noChangeArrowheads="1"/>
            </p:cNvSpPr>
            <p:nvPr/>
          </p:nvSpPr>
          <p:spPr bwMode="auto">
            <a:xfrm>
              <a:off x="6660" y="1272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1148"/>
            <p:cNvSpPr>
              <a:spLocks noChangeArrowheads="1"/>
            </p:cNvSpPr>
            <p:nvPr/>
          </p:nvSpPr>
          <p:spPr bwMode="auto">
            <a:xfrm>
              <a:off x="5025" y="1272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Oval 1149"/>
            <p:cNvSpPr>
              <a:spLocks noChangeArrowheads="1"/>
            </p:cNvSpPr>
            <p:nvPr/>
          </p:nvSpPr>
          <p:spPr bwMode="auto">
            <a:xfrm>
              <a:off x="6135" y="1326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Oval 1150"/>
            <p:cNvSpPr>
              <a:spLocks noChangeArrowheads="1"/>
            </p:cNvSpPr>
            <p:nvPr/>
          </p:nvSpPr>
          <p:spPr bwMode="auto">
            <a:xfrm>
              <a:off x="4500" y="1326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Oval 1151"/>
            <p:cNvSpPr>
              <a:spLocks noChangeArrowheads="1"/>
            </p:cNvSpPr>
            <p:nvPr/>
          </p:nvSpPr>
          <p:spPr bwMode="auto">
            <a:xfrm>
              <a:off x="7200" y="1233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Oval 1152"/>
            <p:cNvSpPr>
              <a:spLocks noChangeArrowheads="1"/>
            </p:cNvSpPr>
            <p:nvPr/>
          </p:nvSpPr>
          <p:spPr bwMode="auto">
            <a:xfrm>
              <a:off x="5565" y="1233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Oval 1153"/>
            <p:cNvSpPr>
              <a:spLocks noChangeArrowheads="1"/>
            </p:cNvSpPr>
            <p:nvPr/>
          </p:nvSpPr>
          <p:spPr bwMode="auto">
            <a:xfrm>
              <a:off x="5565" y="109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Oval 1154"/>
            <p:cNvSpPr>
              <a:spLocks noChangeArrowheads="1"/>
            </p:cNvSpPr>
            <p:nvPr/>
          </p:nvSpPr>
          <p:spPr bwMode="auto">
            <a:xfrm>
              <a:off x="5040" y="1287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Line 1156"/>
            <p:cNvSpPr>
              <a:spLocks noChangeShapeType="1"/>
            </p:cNvSpPr>
            <p:nvPr/>
          </p:nvSpPr>
          <p:spPr bwMode="auto">
            <a:xfrm flipH="1" flipV="1">
              <a:off x="5640" y="11070"/>
              <a:ext cx="1080" cy="36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Line 1157"/>
            <p:cNvSpPr>
              <a:spLocks noChangeShapeType="1"/>
            </p:cNvSpPr>
            <p:nvPr/>
          </p:nvSpPr>
          <p:spPr bwMode="auto">
            <a:xfrm>
              <a:off x="6177" y="11970"/>
              <a:ext cx="1110" cy="40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Line 1158"/>
            <p:cNvSpPr>
              <a:spLocks noChangeShapeType="1"/>
            </p:cNvSpPr>
            <p:nvPr/>
          </p:nvSpPr>
          <p:spPr bwMode="auto">
            <a:xfrm>
              <a:off x="6720" y="11430"/>
              <a:ext cx="540" cy="90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Line 1159"/>
            <p:cNvSpPr>
              <a:spLocks noChangeShapeType="1"/>
            </p:cNvSpPr>
            <p:nvPr/>
          </p:nvSpPr>
          <p:spPr bwMode="auto">
            <a:xfrm>
              <a:off x="4590" y="12015"/>
              <a:ext cx="519" cy="90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Line 1160"/>
            <p:cNvSpPr>
              <a:spLocks noChangeShapeType="1"/>
            </p:cNvSpPr>
            <p:nvPr/>
          </p:nvSpPr>
          <p:spPr bwMode="auto">
            <a:xfrm flipH="1" flipV="1">
              <a:off x="4590" y="12015"/>
              <a:ext cx="1080" cy="36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Line 1165"/>
            <p:cNvSpPr>
              <a:spLocks noChangeShapeType="1"/>
            </p:cNvSpPr>
            <p:nvPr/>
          </p:nvSpPr>
          <p:spPr bwMode="auto">
            <a:xfrm flipV="1">
              <a:off x="5661" y="11430"/>
              <a:ext cx="1080" cy="90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Line 1161"/>
            <p:cNvSpPr>
              <a:spLocks noChangeShapeType="1"/>
            </p:cNvSpPr>
            <p:nvPr/>
          </p:nvSpPr>
          <p:spPr bwMode="auto">
            <a:xfrm>
              <a:off x="5130" y="12915"/>
              <a:ext cx="1110" cy="405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5" name="Line 1162"/>
            <p:cNvSpPr>
              <a:spLocks noChangeShapeType="1"/>
            </p:cNvSpPr>
            <p:nvPr/>
          </p:nvSpPr>
          <p:spPr bwMode="auto">
            <a:xfrm>
              <a:off x="5673" y="12375"/>
              <a:ext cx="540" cy="90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6" name="Line 1163"/>
            <p:cNvSpPr>
              <a:spLocks noChangeShapeType="1"/>
            </p:cNvSpPr>
            <p:nvPr/>
          </p:nvSpPr>
          <p:spPr bwMode="auto">
            <a:xfrm flipV="1">
              <a:off x="4560" y="11070"/>
              <a:ext cx="1080" cy="90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7" name="Line 1164"/>
            <p:cNvSpPr>
              <a:spLocks noChangeShapeType="1"/>
            </p:cNvSpPr>
            <p:nvPr/>
          </p:nvSpPr>
          <p:spPr bwMode="auto">
            <a:xfrm flipV="1">
              <a:off x="5078" y="11985"/>
              <a:ext cx="1080" cy="9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" name="Line 1166"/>
            <p:cNvSpPr>
              <a:spLocks noChangeShapeType="1"/>
            </p:cNvSpPr>
            <p:nvPr/>
          </p:nvSpPr>
          <p:spPr bwMode="auto">
            <a:xfrm flipV="1">
              <a:off x="6225" y="12375"/>
              <a:ext cx="1080" cy="90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9" name="Line 1155"/>
            <p:cNvSpPr>
              <a:spLocks noChangeShapeType="1"/>
            </p:cNvSpPr>
            <p:nvPr/>
          </p:nvSpPr>
          <p:spPr bwMode="auto">
            <a:xfrm>
              <a:off x="5661" y="11093"/>
              <a:ext cx="519" cy="9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5088410" y="1415678"/>
            <a:ext cx="28985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 </a:t>
            </a:r>
            <a:r>
              <a:rPr lang="en-US" altLang="zh-TW" sz="3200" b="1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</a:t>
            </a:r>
            <a:r>
              <a:rPr lang="en-US" altLang="zh-TW" sz="3200" i="1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109</a:t>
            </a:r>
            <a:r>
              <a:rPr lang="en-US" altLang="zh-TW" sz="3200" kern="1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</a:t>
            </a:r>
            <a:endParaRPr lang="zh-TW" altLang="en-US" sz="3200" kern="1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71600" y="273447"/>
            <a:ext cx="235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cubic (isometric)</a:t>
            </a:r>
          </a:p>
        </p:txBody>
      </p:sp>
      <p:sp>
        <p:nvSpPr>
          <p:cNvPr id="67" name="文字方塊 66"/>
          <p:cNvSpPr txBox="1"/>
          <p:nvPr/>
        </p:nvSpPr>
        <p:spPr>
          <a:xfrm>
            <a:off x="3059832" y="1176802"/>
            <a:ext cx="23535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Primitive (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Body centered (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Face centered (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Base center (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1709476" y="692696"/>
            <a:ext cx="5577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Special case of orthorhombic with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直線接點 52"/>
          <p:cNvCxnSpPr/>
          <p:nvPr/>
        </p:nvCxnSpPr>
        <p:spPr>
          <a:xfrm>
            <a:off x="3000364" y="2677000"/>
            <a:ext cx="2143140" cy="1588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/>
          <p:nvPr/>
        </p:nvCxnSpPr>
        <p:spPr>
          <a:xfrm rot="10800000">
            <a:off x="5286380" y="2605562"/>
            <a:ext cx="785818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>
            <a:off x="6715140" y="2462686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 rot="10800000" flipV="1">
            <a:off x="6000760" y="2462686"/>
            <a:ext cx="714380" cy="42862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6000760" y="2891314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 rot="10800000" flipV="1">
            <a:off x="6929454" y="2462686"/>
            <a:ext cx="714380" cy="42862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>
            <a:off x="6715140" y="3389792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rot="10800000" flipV="1">
            <a:off x="6000760" y="3389792"/>
            <a:ext cx="714380" cy="42862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6000760" y="3818420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/>
          <p:nvPr/>
        </p:nvCxnSpPr>
        <p:spPr>
          <a:xfrm rot="10800000" flipV="1">
            <a:off x="6929454" y="3389792"/>
            <a:ext cx="714380" cy="42862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rot="5400000">
            <a:off x="6465107" y="3355661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接點 78"/>
          <p:cNvCxnSpPr/>
          <p:nvPr/>
        </p:nvCxnSpPr>
        <p:spPr>
          <a:xfrm rot="5400000">
            <a:off x="6251587" y="2926239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/>
          <p:nvPr/>
        </p:nvCxnSpPr>
        <p:spPr>
          <a:xfrm rot="5400000">
            <a:off x="7178692" y="2926239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 rot="5400000">
            <a:off x="5537207" y="3354867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橢圓 81"/>
          <p:cNvSpPr/>
          <p:nvPr/>
        </p:nvSpPr>
        <p:spPr>
          <a:xfrm>
            <a:off x="6715140" y="2605562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橢圓 82"/>
          <p:cNvSpPr/>
          <p:nvPr/>
        </p:nvSpPr>
        <p:spPr>
          <a:xfrm>
            <a:off x="6715140" y="3534256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橢圓 83"/>
          <p:cNvSpPr/>
          <p:nvPr/>
        </p:nvSpPr>
        <p:spPr>
          <a:xfrm>
            <a:off x="6867540" y="2819876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/>
          <p:cNvSpPr/>
          <p:nvPr/>
        </p:nvSpPr>
        <p:spPr>
          <a:xfrm>
            <a:off x="6867540" y="3748570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橢圓 85"/>
          <p:cNvSpPr/>
          <p:nvPr/>
        </p:nvSpPr>
        <p:spPr>
          <a:xfrm>
            <a:off x="7572396" y="2391248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/>
          <p:cNvSpPr/>
          <p:nvPr/>
        </p:nvSpPr>
        <p:spPr>
          <a:xfrm>
            <a:off x="7572396" y="3319942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/>
          <p:cNvSpPr/>
          <p:nvPr/>
        </p:nvSpPr>
        <p:spPr>
          <a:xfrm>
            <a:off x="6643702" y="2391248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/>
          <p:cNvSpPr/>
          <p:nvPr/>
        </p:nvSpPr>
        <p:spPr>
          <a:xfrm>
            <a:off x="6643702" y="3319942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橢圓 89"/>
          <p:cNvSpPr/>
          <p:nvPr/>
        </p:nvSpPr>
        <p:spPr>
          <a:xfrm>
            <a:off x="5929322" y="2819876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1" name="橢圓 90"/>
          <p:cNvSpPr/>
          <p:nvPr/>
        </p:nvSpPr>
        <p:spPr>
          <a:xfrm>
            <a:off x="5929322" y="3748570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2" name="直線接點 91"/>
          <p:cNvCxnSpPr/>
          <p:nvPr/>
        </p:nvCxnSpPr>
        <p:spPr>
          <a:xfrm>
            <a:off x="7643834" y="2462686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接點 92"/>
          <p:cNvCxnSpPr/>
          <p:nvPr/>
        </p:nvCxnSpPr>
        <p:spPr>
          <a:xfrm rot="10800000" flipV="1">
            <a:off x="6929454" y="2462686"/>
            <a:ext cx="714380" cy="42862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>
            <a:off x="6929454" y="2891314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 rot="10800000" flipV="1">
            <a:off x="7858148" y="2462686"/>
            <a:ext cx="714380" cy="42862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>
            <a:off x="7643834" y="3389792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 rot="10800000" flipV="1">
            <a:off x="6929454" y="3389792"/>
            <a:ext cx="714380" cy="42862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>
            <a:off x="6929454" y="3818420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 rot="10800000" flipV="1">
            <a:off x="7858148" y="3389792"/>
            <a:ext cx="714380" cy="42862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接點 99"/>
          <p:cNvCxnSpPr/>
          <p:nvPr/>
        </p:nvCxnSpPr>
        <p:spPr>
          <a:xfrm rot="5400000">
            <a:off x="7393801" y="3355661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接點 100"/>
          <p:cNvCxnSpPr/>
          <p:nvPr/>
        </p:nvCxnSpPr>
        <p:spPr>
          <a:xfrm rot="5400000">
            <a:off x="7180281" y="2926239"/>
            <a:ext cx="928694" cy="1588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接點 101"/>
          <p:cNvCxnSpPr/>
          <p:nvPr/>
        </p:nvCxnSpPr>
        <p:spPr>
          <a:xfrm rot="5400000">
            <a:off x="8107386" y="2926239"/>
            <a:ext cx="928694" cy="1588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接點 102"/>
          <p:cNvCxnSpPr/>
          <p:nvPr/>
        </p:nvCxnSpPr>
        <p:spPr>
          <a:xfrm rot="5400000">
            <a:off x="6465901" y="3354867"/>
            <a:ext cx="928694" cy="1588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橢圓 103"/>
          <p:cNvSpPr/>
          <p:nvPr/>
        </p:nvSpPr>
        <p:spPr>
          <a:xfrm>
            <a:off x="7643834" y="2605562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5" name="橢圓 104"/>
          <p:cNvSpPr/>
          <p:nvPr/>
        </p:nvSpPr>
        <p:spPr>
          <a:xfrm>
            <a:off x="7643834" y="3534256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6" name="橢圓 105"/>
          <p:cNvSpPr/>
          <p:nvPr/>
        </p:nvSpPr>
        <p:spPr>
          <a:xfrm>
            <a:off x="7796234" y="2819876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橢圓 106"/>
          <p:cNvSpPr/>
          <p:nvPr/>
        </p:nvSpPr>
        <p:spPr>
          <a:xfrm>
            <a:off x="7796234" y="3748570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橢圓 107"/>
          <p:cNvSpPr/>
          <p:nvPr/>
        </p:nvSpPr>
        <p:spPr>
          <a:xfrm>
            <a:off x="8501090" y="2391248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橢圓 108"/>
          <p:cNvSpPr/>
          <p:nvPr/>
        </p:nvSpPr>
        <p:spPr>
          <a:xfrm>
            <a:off x="8501090" y="3319942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0" name="橢圓 109"/>
          <p:cNvSpPr/>
          <p:nvPr/>
        </p:nvSpPr>
        <p:spPr>
          <a:xfrm>
            <a:off x="7572396" y="2391248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1" name="橢圓 110"/>
          <p:cNvSpPr/>
          <p:nvPr/>
        </p:nvSpPr>
        <p:spPr>
          <a:xfrm>
            <a:off x="7572396" y="3319942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橢圓 111"/>
          <p:cNvSpPr/>
          <p:nvPr/>
        </p:nvSpPr>
        <p:spPr>
          <a:xfrm>
            <a:off x="6858016" y="2819876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橢圓 112"/>
          <p:cNvSpPr/>
          <p:nvPr/>
        </p:nvSpPr>
        <p:spPr>
          <a:xfrm>
            <a:off x="6858016" y="3748570"/>
            <a:ext cx="142876" cy="14287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5" name="直線接點 114"/>
          <p:cNvCxnSpPr/>
          <p:nvPr/>
        </p:nvCxnSpPr>
        <p:spPr>
          <a:xfrm flipV="1">
            <a:off x="6786578" y="2462686"/>
            <a:ext cx="857256" cy="214314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 flipV="1">
            <a:off x="6929454" y="2677000"/>
            <a:ext cx="785818" cy="214314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接點 116"/>
          <p:cNvCxnSpPr/>
          <p:nvPr/>
        </p:nvCxnSpPr>
        <p:spPr>
          <a:xfrm flipV="1">
            <a:off x="6786578" y="3391380"/>
            <a:ext cx="857256" cy="214314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/>
          <p:nvPr/>
        </p:nvCxnSpPr>
        <p:spPr>
          <a:xfrm flipV="1">
            <a:off x="6929454" y="3605694"/>
            <a:ext cx="857256" cy="214314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接點 119"/>
          <p:cNvCxnSpPr/>
          <p:nvPr/>
        </p:nvCxnSpPr>
        <p:spPr>
          <a:xfrm rot="16200000" flipH="1">
            <a:off x="6750859" y="2712719"/>
            <a:ext cx="214314" cy="142876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/>
          <p:nvPr/>
        </p:nvCxnSpPr>
        <p:spPr>
          <a:xfrm rot="16200000" flipH="1">
            <a:off x="7572397" y="2534124"/>
            <a:ext cx="214313" cy="71438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接點 126"/>
          <p:cNvCxnSpPr/>
          <p:nvPr/>
        </p:nvCxnSpPr>
        <p:spPr>
          <a:xfrm rot="16200000" flipH="1">
            <a:off x="6750859" y="3641413"/>
            <a:ext cx="214314" cy="142876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接點 127"/>
          <p:cNvCxnSpPr/>
          <p:nvPr/>
        </p:nvCxnSpPr>
        <p:spPr>
          <a:xfrm rot="16200000" flipH="1">
            <a:off x="7572397" y="3462818"/>
            <a:ext cx="214313" cy="71438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接點 128"/>
          <p:cNvCxnSpPr/>
          <p:nvPr/>
        </p:nvCxnSpPr>
        <p:spPr>
          <a:xfrm rot="5400000">
            <a:off x="7250130" y="3140553"/>
            <a:ext cx="928694" cy="1588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接點 129"/>
          <p:cNvCxnSpPr/>
          <p:nvPr/>
        </p:nvCxnSpPr>
        <p:spPr>
          <a:xfrm rot="5400000">
            <a:off x="6323025" y="3140553"/>
            <a:ext cx="928694" cy="1588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文字方塊 130"/>
          <p:cNvSpPr txBox="1"/>
          <p:nvPr/>
        </p:nvSpPr>
        <p:spPr>
          <a:xfrm>
            <a:off x="6572264" y="3962884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zh-TW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文字方塊 131"/>
          <p:cNvSpPr txBox="1"/>
          <p:nvPr/>
        </p:nvSpPr>
        <p:spPr>
          <a:xfrm>
            <a:off x="4639246" y="3988037"/>
            <a:ext cx="1947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Tetragonal (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直線單箭頭接點 132"/>
          <p:cNvCxnSpPr/>
          <p:nvPr/>
        </p:nvCxnSpPr>
        <p:spPr>
          <a:xfrm rot="10800000" flipV="1">
            <a:off x="5438780" y="1962620"/>
            <a:ext cx="919170" cy="21272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文字方塊 133"/>
          <p:cNvSpPr txBox="1"/>
          <p:nvPr/>
        </p:nvSpPr>
        <p:spPr>
          <a:xfrm>
            <a:off x="6486436" y="1658879"/>
            <a:ext cx="2014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Tetragonal (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)?</a:t>
            </a:r>
            <a:endParaRPr lang="zh-TW" alt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619672" y="4535249"/>
            <a:ext cx="66064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indent="-1600200">
              <a:spcAft>
                <a:spcPts val="0"/>
              </a:spcAft>
            </a:pP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Primitive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 (simple cubic) </a:t>
            </a:r>
            <a:endParaRPr lang="zh-TW" altLang="zh-TW" sz="32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Body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centered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 (BCC)</a:t>
            </a:r>
          </a:p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Face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centered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 (FCC)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214963" y="3141347"/>
            <a:ext cx="2238113" cy="954107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fold rotation</a:t>
            </a: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disappears</a:t>
            </a:r>
            <a:endParaRPr lang="zh-TW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線單箭頭接點 4"/>
          <p:cNvCxnSpPr/>
          <p:nvPr/>
        </p:nvCxnSpPr>
        <p:spPr>
          <a:xfrm flipV="1">
            <a:off x="3491880" y="2746462"/>
            <a:ext cx="513948" cy="327011"/>
          </a:xfrm>
          <a:prstGeom prst="straightConnector1">
            <a:avLst/>
          </a:prstGeom>
          <a:ln w="22225">
            <a:solidFill>
              <a:srgbClr val="FF0000"/>
            </a:solidFill>
            <a:headEnd type="none"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6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4" name="Picture 4" descr="http://www.theory.nipne.ro/~dragos/Solid/Bravais_t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2852"/>
            <a:ext cx="5643602" cy="6228653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6858000" y="1571612"/>
            <a:ext cx="21431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http://www.theory.nipne.ro/~dragos/Solid/Bravais_table.jpg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00628" y="3214686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zh-TW" sz="1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zh-TW" alt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810100" y="3214686"/>
            <a:ext cx="420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zh-TW" sz="16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zh-TW" alt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926827" y="4804958"/>
            <a:ext cx="645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= T </a:t>
            </a:r>
            <a:r>
              <a:rPr lang="en-US" altLang="zh-TW" sz="1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zh-TW" alt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067212" y="150627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</a:t>
            </a:r>
            <a:endParaRPr lang="zh-TW" alt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14348" y="1214422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zh-TW" alt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cos</a:t>
                      </a:r>
                      <a:r>
                        <a:rPr lang="en-US" altLang="zh-TW" sz="2400" i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</a:t>
                      </a:r>
                      <a:endParaRPr lang="zh-TW" alt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i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</a:t>
                      </a:r>
                      <a:endParaRPr lang="zh-TW" alt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zh-TW" alt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r>
                        <a:rPr lang="en-US" altLang="zh-TW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zh-TW" alt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-1/2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r>
                        <a:rPr lang="en-US" altLang="zh-TW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zh-TW" altLang="en-US" sz="240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r>
                        <a:rPr lang="en-US" altLang="zh-TW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zh-TW" altLang="en-US" sz="240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en-US" altLang="zh-TW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zh-TW" altLang="en-US" sz="240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altLang="zh-TW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zh-TW" altLang="en-US" sz="240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879725" y="214290"/>
          <a:ext cx="16922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Equation" r:id="rId3" imgW="837836" imgH="393529" progId="Equation.3">
                  <p:embed/>
                </p:oleObj>
              </mc:Choice>
              <mc:Fallback>
                <p:oleObj name="Equation" r:id="rId3" imgW="8378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214290"/>
                        <a:ext cx="1692275" cy="800100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6858016" y="2285992"/>
            <a:ext cx="2233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Crystallographic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rotation axes</a:t>
            </a:r>
          </a:p>
        </p:txBody>
      </p:sp>
    </p:spTree>
    <p:extLst>
      <p:ext uri="{BB962C8B-B14F-4D97-AF65-F5344CB8AC3E}">
        <p14:creationId xmlns:p14="http://schemas.microsoft.com/office/powerpoint/2010/main" val="34781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43608" y="1052736"/>
            <a:ext cx="4752528" cy="3024336"/>
            <a:chOff x="3060" y="5940"/>
            <a:chExt cx="3420" cy="2520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4140" y="5940"/>
              <a:ext cx="720" cy="2188"/>
            </a:xfrm>
            <a:custGeom>
              <a:avLst/>
              <a:gdLst>
                <a:gd name="T0" fmla="*/ 0 w 720"/>
                <a:gd name="T1" fmla="*/ 0 h 1620"/>
                <a:gd name="T2" fmla="*/ 720 w 720"/>
                <a:gd name="T3" fmla="*/ 540 h 1620"/>
                <a:gd name="T4" fmla="*/ 720 w 720"/>
                <a:gd name="T5" fmla="*/ 1620 h 1620"/>
                <a:gd name="T6" fmla="*/ 0 w 720"/>
                <a:gd name="T7" fmla="*/ 1080 h 1620"/>
                <a:gd name="T8" fmla="*/ 0 w 720"/>
                <a:gd name="T9" fmla="*/ 0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1620">
                  <a:moveTo>
                    <a:pt x="0" y="0"/>
                  </a:moveTo>
                  <a:lnTo>
                    <a:pt x="720" y="540"/>
                  </a:lnTo>
                  <a:lnTo>
                    <a:pt x="720" y="1620"/>
                  </a:lnTo>
                  <a:lnTo>
                    <a:pt x="0" y="10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6" name="Line 5"/>
            <p:cNvCxnSpPr/>
            <p:nvPr/>
          </p:nvCxnSpPr>
          <p:spPr bwMode="auto">
            <a:xfrm flipH="1" flipV="1">
              <a:off x="3780" y="6660"/>
              <a:ext cx="720" cy="72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6"/>
            <p:cNvCxnSpPr/>
            <p:nvPr/>
          </p:nvCxnSpPr>
          <p:spPr bwMode="auto">
            <a:xfrm flipV="1">
              <a:off x="4500" y="6660"/>
              <a:ext cx="720" cy="72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860" y="7740"/>
              <a:ext cx="16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b="1" kern="100">
                  <a:effectLst/>
                  <a:latin typeface="Arial" panose="020B0604020202020204" pitchFamily="34" charset="0"/>
                  <a:ea typeface="新細明體" panose="02020500000000000000" pitchFamily="18" charset="-120"/>
                </a:rPr>
                <a:t>mirror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5220" y="648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b="1" kern="100">
                  <a:effectLst/>
                  <a:latin typeface="Arial" panose="020B0604020202020204" pitchFamily="34" charset="0"/>
                </a:rPr>
                <a:t>RH</a:t>
              </a:r>
              <a:endParaRPr lang="zh-TW" sz="1200" b="1" kern="100"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060" y="648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b="1" kern="100">
                  <a:effectLst/>
                  <a:latin typeface="Arial" panose="020B0604020202020204" pitchFamily="34" charset="0"/>
                </a:rPr>
                <a:t>LH</a:t>
              </a:r>
              <a:endParaRPr lang="zh-TW" sz="1200" b="1" kern="100"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1221"/>
          <p:cNvGrpSpPr>
            <a:grpSpLocks/>
          </p:cNvGrpSpPr>
          <p:nvPr/>
        </p:nvGrpSpPr>
        <p:grpSpPr bwMode="auto">
          <a:xfrm>
            <a:off x="1907704" y="4437112"/>
            <a:ext cx="3240360" cy="2078366"/>
            <a:chOff x="2880" y="9180"/>
            <a:chExt cx="3420" cy="1980"/>
          </a:xfrm>
        </p:grpSpPr>
        <p:cxnSp>
          <p:nvCxnSpPr>
            <p:cNvPr id="12" name="Line 1222"/>
            <p:cNvCxnSpPr/>
            <p:nvPr/>
          </p:nvCxnSpPr>
          <p:spPr bwMode="auto">
            <a:xfrm flipV="1">
              <a:off x="4500" y="9360"/>
              <a:ext cx="900" cy="72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223"/>
            <p:cNvCxnSpPr/>
            <p:nvPr/>
          </p:nvCxnSpPr>
          <p:spPr bwMode="auto">
            <a:xfrm flipH="1">
              <a:off x="3597" y="10080"/>
              <a:ext cx="900" cy="72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1224"/>
            <p:cNvSpPr txBox="1">
              <a:spLocks noChangeArrowheads="1"/>
            </p:cNvSpPr>
            <p:nvPr/>
          </p:nvSpPr>
          <p:spPr bwMode="auto">
            <a:xfrm>
              <a:off x="2880" y="1044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b="1" kern="100">
                  <a:effectLst/>
                  <a:latin typeface="Arial" panose="020B0604020202020204" pitchFamily="34" charset="0"/>
                </a:rPr>
                <a:t>LH</a:t>
              </a:r>
              <a:endParaRPr lang="zh-TW" sz="1200" b="1" kern="100"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5" name="Text Box 1225"/>
            <p:cNvSpPr txBox="1">
              <a:spLocks noChangeArrowheads="1"/>
            </p:cNvSpPr>
            <p:nvPr/>
          </p:nvSpPr>
          <p:spPr bwMode="auto">
            <a:xfrm>
              <a:off x="5400" y="9180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b="1" kern="100">
                  <a:effectLst/>
                  <a:latin typeface="Arial" panose="020B0604020202020204" pitchFamily="34" charset="0"/>
                </a:rPr>
                <a:t>RH</a:t>
              </a:r>
              <a:endParaRPr lang="zh-TW" sz="1200" b="1" kern="100"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6" name="Oval 1226"/>
            <p:cNvSpPr>
              <a:spLocks noChangeArrowheads="1"/>
            </p:cNvSpPr>
            <p:nvPr/>
          </p:nvSpPr>
          <p:spPr bwMode="auto">
            <a:xfrm>
              <a:off x="4350" y="10080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611560" y="476672"/>
            <a:ext cx="6268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Reflection (mirror) symmetry   m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614927" y="3725743"/>
                <a:ext cx="7956376" cy="5859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3200" kern="1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 </a:t>
                </a:r>
                <a:r>
                  <a:rPr lang="en-US" altLang="zh-TW" sz="3200" kern="1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Inversion symmetry (center of symmetry)</a:t>
                </a:r>
                <a:r>
                  <a:rPr lang="en-US" altLang="zh-TW" sz="3200" kern="1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zh-TW" sz="3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 Unicode MS" panose="020B0604020202020204" pitchFamily="34" charset="-120"/>
                          </a:rPr>
                        </m:ctrlPr>
                      </m:accPr>
                      <m:e>
                        <m:r>
                          <a:rPr lang="en-US" altLang="zh-TW" sz="3200" kern="10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Arial Unicode MS" panose="020B0604020202020204" pitchFamily="34" charset="-120"/>
                          </a:rPr>
                          <m:t>1</m:t>
                        </m:r>
                      </m:e>
                    </m:acc>
                  </m:oMath>
                </a14:m>
                <a:endParaRPr lang="zh-TW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27" y="3725743"/>
                <a:ext cx="7956376" cy="585930"/>
              </a:xfrm>
              <a:prstGeom prst="rect">
                <a:avLst/>
              </a:prstGeom>
              <a:blipFill rotWithShape="0">
                <a:blip r:embed="rId2"/>
                <a:stretch>
                  <a:fillRect l="-1992" t="-13542" b="-3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2" descr="http://www.world-science.net/images/chiral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7014" y="1684105"/>
            <a:ext cx="2381250" cy="1619251"/>
          </a:xfrm>
          <a:prstGeom prst="rect">
            <a:avLst/>
          </a:prstGeom>
          <a:noFill/>
        </p:spPr>
      </p:pic>
      <p:sp>
        <p:nvSpPr>
          <p:cNvPr id="20" name="文字方塊 19"/>
          <p:cNvSpPr txBox="1"/>
          <p:nvPr/>
        </p:nvSpPr>
        <p:spPr>
          <a:xfrm>
            <a:off x="6156176" y="1052736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Examples:</a:t>
            </a:r>
            <a:endParaRPr lang="en-US" altLang="zh-TW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520338" y="2334846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C = C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020272" y="274032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8569074" y="274032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091710" y="190621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8576184" y="190621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直線接點 25"/>
          <p:cNvCxnSpPr/>
          <p:nvPr/>
        </p:nvCxnSpPr>
        <p:spPr>
          <a:xfrm rot="16200000" flipH="1">
            <a:off x="7448900" y="2334846"/>
            <a:ext cx="142876" cy="142876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rot="16200000" flipH="1">
            <a:off x="8449032" y="2763474"/>
            <a:ext cx="142876" cy="142876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rot="5400000" flipH="1" flipV="1">
            <a:off x="8449032" y="2334846"/>
            <a:ext cx="142876" cy="142876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rot="5400000" flipH="1" flipV="1">
            <a:off x="7448900" y="2763474"/>
            <a:ext cx="142876" cy="142876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 rot="16200000" flipH="1">
            <a:off x="7484620" y="2584877"/>
            <a:ext cx="1071571" cy="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7806090" y="297778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zh-TW" alt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6037223" y="4524510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en-US" altLang="zh-TW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6224194" y="5524642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C = C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5724128" y="5930116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7224326" y="5119168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5795566" y="509601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7280040" y="590498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直線接點 37"/>
          <p:cNvCxnSpPr/>
          <p:nvPr/>
        </p:nvCxnSpPr>
        <p:spPr>
          <a:xfrm rot="16200000" flipH="1">
            <a:off x="6152756" y="5524642"/>
            <a:ext cx="142876" cy="142876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 rot="16200000" flipH="1">
            <a:off x="7152888" y="5953270"/>
            <a:ext cx="142876" cy="142876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rot="5400000" flipH="1" flipV="1">
            <a:off x="7152888" y="5524642"/>
            <a:ext cx="142876" cy="142876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 rot="5400000" flipH="1" flipV="1">
            <a:off x="6152756" y="5953270"/>
            <a:ext cx="142876" cy="142876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字方塊 41"/>
          <p:cNvSpPr txBox="1"/>
          <p:nvPr/>
        </p:nvSpPr>
        <p:spPr>
          <a:xfrm>
            <a:off x="6581384" y="5738956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zh-TW" alt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橢圓 42"/>
          <p:cNvSpPr/>
          <p:nvPr/>
        </p:nvSpPr>
        <p:spPr>
          <a:xfrm>
            <a:off x="6698254" y="576211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98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357290" y="214290"/>
            <a:ext cx="285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u="sng" dirty="0" smtClean="0">
                <a:latin typeface="Times New Roman" pitchFamily="18" charset="0"/>
                <a:cs typeface="Times New Roman" pitchFamily="18" charset="0"/>
              </a:rPr>
              <a:t>Enantiomorphism</a:t>
            </a:r>
            <a:endParaRPr lang="zh-TW" altLang="en-US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357290" y="740615"/>
            <a:ext cx="69878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Enantiomorphic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bodies have a “handedness” (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chirality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e.g. your left and right hand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357290" y="1597871"/>
            <a:ext cx="7532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They can not be made to coincide by translation or rotation,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only by reflection (your hand) or inversion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357290" y="2526565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643306" y="3286124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643306" y="264318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947770" y="413010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714744" y="392906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285159" y="4130109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直線接點 14"/>
          <p:cNvCxnSpPr/>
          <p:nvPr/>
        </p:nvCxnSpPr>
        <p:spPr>
          <a:xfrm rot="5400000" flipH="1" flipV="1">
            <a:off x="3751257" y="3249611"/>
            <a:ext cx="21431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rot="5400000">
            <a:off x="3286116" y="3786190"/>
            <a:ext cx="428628" cy="42862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rot="16200000" flipH="1">
            <a:off x="4071934" y="3786190"/>
            <a:ext cx="428628" cy="42862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5999671" y="3286124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5999671" y="264318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6662546" y="413010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6072198" y="392906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5286380" y="4130109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直線接點 31"/>
          <p:cNvCxnSpPr/>
          <p:nvPr/>
        </p:nvCxnSpPr>
        <p:spPr>
          <a:xfrm rot="5400000" flipH="1" flipV="1">
            <a:off x="6107622" y="3249611"/>
            <a:ext cx="21431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rot="5400000">
            <a:off x="5678745" y="3822454"/>
            <a:ext cx="428629" cy="35610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6428299" y="3786190"/>
            <a:ext cx="429717" cy="42862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等腰三角形 46"/>
          <p:cNvSpPr/>
          <p:nvPr/>
        </p:nvSpPr>
        <p:spPr>
          <a:xfrm>
            <a:off x="3857620" y="3786190"/>
            <a:ext cx="71438" cy="28575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等腰三角形 47"/>
          <p:cNvSpPr/>
          <p:nvPr/>
        </p:nvSpPr>
        <p:spPr>
          <a:xfrm>
            <a:off x="6215074" y="3786190"/>
            <a:ext cx="71438" cy="28575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1357290" y="4955457"/>
            <a:ext cx="7484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Note: a body with reflection or inversion symmetry can not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  be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chiral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14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63688" y="1154719"/>
            <a:ext cx="22060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= Rotate by 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885592" y="1154719"/>
            <a:ext cx="25667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then invert.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3995936" y="908720"/>
                <a:ext cx="985462" cy="948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sz="32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32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360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zh-TW" sz="32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o</m:t>
                              </m:r>
                            </m:sup>
                          </m:sSup>
                        </m:num>
                        <m:den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zh-TW" alt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908720"/>
                <a:ext cx="985462" cy="9480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271472" y="1834958"/>
                <a:ext cx="5846472" cy="585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(a) one fold rotation inversion 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altLang="zh-TW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altLang="zh-TW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acc>
                    <m:r>
                      <a:rPr kumimoji="0" lang="en-US" altLang="zh-TW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kumimoji="0" lang="en-US" altLang="zh-TW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71472" y="1834958"/>
                <a:ext cx="5846472" cy="585930"/>
              </a:xfrm>
              <a:prstGeom prst="rect">
                <a:avLst/>
              </a:prstGeom>
              <a:blipFill rotWithShape="0">
                <a:blip r:embed="rId3"/>
                <a:stretch>
                  <a:fillRect l="-2711" t="-13542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285034" y="4221088"/>
                <a:ext cx="5891356" cy="585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(b) two fold rotation inversion 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altLang="zh-TW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altLang="zh-TW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  <m:r>
                      <a:rPr kumimoji="0" lang="en-US" altLang="zh-TW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kumimoji="0" lang="en-US" altLang="zh-TW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5034" y="4221088"/>
                <a:ext cx="5891356" cy="58593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2692" t="-12371" b="-329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矩形 19"/>
          <p:cNvSpPr/>
          <p:nvPr/>
        </p:nvSpPr>
        <p:spPr>
          <a:xfrm>
            <a:off x="4858877" y="4653136"/>
            <a:ext cx="41056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= mirror symmetry </a:t>
            </a:r>
            <a:r>
              <a:rPr lang="en-US" altLang="zh-TW" sz="3200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3200" i="1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</a:t>
            </a:r>
            <a:r>
              <a:rPr lang="en-US" altLang="zh-TW" sz="3200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3059832" y="5237911"/>
            <a:ext cx="1429321" cy="1350730"/>
            <a:chOff x="3240" y="4305"/>
            <a:chExt cx="1259" cy="1274"/>
          </a:xfrm>
        </p:grpSpPr>
        <p:sp>
          <p:nvSpPr>
            <p:cNvPr id="22" name="Oval 23"/>
            <p:cNvSpPr>
              <a:spLocks noChangeArrowheads="1"/>
            </p:cNvSpPr>
            <p:nvPr/>
          </p:nvSpPr>
          <p:spPr bwMode="auto">
            <a:xfrm>
              <a:off x="3240" y="4320"/>
              <a:ext cx="1259" cy="1259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23" name="Line 24"/>
            <p:cNvCxnSpPr/>
            <p:nvPr/>
          </p:nvCxnSpPr>
          <p:spPr bwMode="auto">
            <a:xfrm>
              <a:off x="3870" y="4305"/>
              <a:ext cx="0" cy="12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3930" y="5460"/>
              <a:ext cx="57" cy="57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5" name="Oval 26"/>
            <p:cNvSpPr>
              <a:spLocks noChangeArrowheads="1"/>
            </p:cNvSpPr>
            <p:nvPr/>
          </p:nvSpPr>
          <p:spPr bwMode="auto">
            <a:xfrm>
              <a:off x="3870" y="5400"/>
              <a:ext cx="170" cy="1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19" name="矩形 18"/>
          <p:cNvSpPr/>
          <p:nvPr/>
        </p:nvSpPr>
        <p:spPr>
          <a:xfrm>
            <a:off x="611560" y="323945"/>
            <a:ext cx="4629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 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Rotation-Inversion axis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401327" y="188640"/>
            <a:ext cx="3203121" cy="954107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Combinations of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Symmetry Elements</a:t>
            </a:r>
          </a:p>
        </p:txBody>
      </p:sp>
      <p:sp>
        <p:nvSpPr>
          <p:cNvPr id="27" name="文字方塊 26"/>
          <p:cNvSpPr txBox="1"/>
          <p:nvPr/>
        </p:nvSpPr>
        <p:spPr>
          <a:xfrm>
            <a:off x="4932040" y="3140968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Side view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直線接點 27"/>
          <p:cNvCxnSpPr/>
          <p:nvPr/>
        </p:nvCxnSpPr>
        <p:spPr>
          <a:xfrm>
            <a:off x="6535596" y="2924944"/>
            <a:ext cx="2428892" cy="1588"/>
          </a:xfrm>
          <a:prstGeom prst="line">
            <a:avLst/>
          </a:prstGeom>
          <a:ln w="22225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6535596" y="3520800"/>
            <a:ext cx="2428892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6535596" y="4147492"/>
            <a:ext cx="2428892" cy="1588"/>
          </a:xfrm>
          <a:prstGeom prst="line">
            <a:avLst/>
          </a:prstGeom>
          <a:ln w="22225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7748342" y="2780928"/>
            <a:ext cx="2494" cy="144016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7464290" y="328020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zh-TW" alt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8392984" y="4078212"/>
            <a:ext cx="142876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/>
          <p:cNvSpPr/>
          <p:nvPr/>
        </p:nvSpPr>
        <p:spPr>
          <a:xfrm>
            <a:off x="6948264" y="2852936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5" name="直線接點 34"/>
          <p:cNvCxnSpPr>
            <a:stCxn id="34" idx="5"/>
            <a:endCxn id="33" idx="1"/>
          </p:cNvCxnSpPr>
          <p:nvPr/>
        </p:nvCxnSpPr>
        <p:spPr>
          <a:xfrm>
            <a:off x="7070216" y="2974888"/>
            <a:ext cx="1343692" cy="1124248"/>
          </a:xfrm>
          <a:prstGeom prst="line">
            <a:avLst/>
          </a:prstGeom>
          <a:ln w="222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7720240" y="3501578"/>
            <a:ext cx="71438" cy="7143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3203278" y="2935213"/>
            <a:ext cx="1285875" cy="1214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9" name="橢圓 38"/>
          <p:cNvSpPr/>
          <p:nvPr/>
        </p:nvSpPr>
        <p:spPr>
          <a:xfrm>
            <a:off x="3774778" y="2863775"/>
            <a:ext cx="142875" cy="1428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" name="橢圓 39"/>
          <p:cNvSpPr/>
          <p:nvPr/>
        </p:nvSpPr>
        <p:spPr>
          <a:xfrm>
            <a:off x="3779912" y="4078213"/>
            <a:ext cx="142875" cy="1428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3544744" y="3483563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橢圓 42"/>
          <p:cNvSpPr/>
          <p:nvPr/>
        </p:nvSpPr>
        <p:spPr>
          <a:xfrm>
            <a:off x="3797278" y="3544973"/>
            <a:ext cx="71438" cy="7143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1701640" y="3193812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top view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直線接點 44"/>
          <p:cNvCxnSpPr/>
          <p:nvPr/>
        </p:nvCxnSpPr>
        <p:spPr>
          <a:xfrm>
            <a:off x="6516216" y="5445224"/>
            <a:ext cx="2428892" cy="1588"/>
          </a:xfrm>
          <a:prstGeom prst="line">
            <a:avLst/>
          </a:prstGeom>
          <a:ln w="22225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6516216" y="6041080"/>
            <a:ext cx="2428892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>
            <a:off x="6516216" y="6667772"/>
            <a:ext cx="2428892" cy="1588"/>
          </a:xfrm>
          <a:prstGeom prst="line">
            <a:avLst/>
          </a:prstGeom>
          <a:ln w="22225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 rot="5400000">
            <a:off x="7052001" y="6061913"/>
            <a:ext cx="135732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字方塊 48"/>
          <p:cNvSpPr txBox="1"/>
          <p:nvPr/>
        </p:nvSpPr>
        <p:spPr>
          <a:xfrm>
            <a:off x="7444910" y="580048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zh-TW" alt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橢圓 49"/>
          <p:cNvSpPr/>
          <p:nvPr/>
        </p:nvSpPr>
        <p:spPr>
          <a:xfrm>
            <a:off x="8389564" y="6598492"/>
            <a:ext cx="142876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8389564" y="5373216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接點 51"/>
          <p:cNvCxnSpPr>
            <a:stCxn id="51" idx="4"/>
            <a:endCxn id="50" idx="0"/>
          </p:cNvCxnSpPr>
          <p:nvPr/>
        </p:nvCxnSpPr>
        <p:spPr>
          <a:xfrm>
            <a:off x="8461002" y="5516092"/>
            <a:ext cx="0" cy="1082400"/>
          </a:xfrm>
          <a:prstGeom prst="line">
            <a:avLst/>
          </a:prstGeom>
          <a:ln w="222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橢圓 52"/>
          <p:cNvSpPr/>
          <p:nvPr/>
        </p:nvSpPr>
        <p:spPr>
          <a:xfrm>
            <a:off x="7700860" y="6021858"/>
            <a:ext cx="71438" cy="7143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5962986" y="572454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i="1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</a:t>
            </a:r>
            <a:endParaRPr lang="zh-TW" altLang="en-US" sz="3200" i="1" dirty="0"/>
          </a:p>
        </p:txBody>
      </p:sp>
      <p:sp>
        <p:nvSpPr>
          <p:cNvPr id="54" name="橢圓 53"/>
          <p:cNvSpPr/>
          <p:nvPr/>
        </p:nvSpPr>
        <p:spPr>
          <a:xfrm>
            <a:off x="1547664" y="5311477"/>
            <a:ext cx="1285875" cy="1214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6" name="橢圓 55"/>
          <p:cNvSpPr/>
          <p:nvPr/>
        </p:nvSpPr>
        <p:spPr>
          <a:xfrm>
            <a:off x="2119164" y="6454477"/>
            <a:ext cx="142875" cy="1428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7" name="橢圓 56"/>
          <p:cNvSpPr/>
          <p:nvPr/>
        </p:nvSpPr>
        <p:spPr>
          <a:xfrm>
            <a:off x="2124298" y="6454477"/>
            <a:ext cx="142875" cy="1428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1889130" y="585982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橢圓 58"/>
          <p:cNvSpPr/>
          <p:nvPr/>
        </p:nvSpPr>
        <p:spPr>
          <a:xfrm>
            <a:off x="2141664" y="5921237"/>
            <a:ext cx="71438" cy="7143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9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2"/>
              <p:cNvSpPr>
                <a:spLocks noChangeArrowheads="1"/>
              </p:cNvSpPr>
              <p:nvPr/>
            </p:nvSpPr>
            <p:spPr bwMode="auto">
              <a:xfrm>
                <a:off x="1259632" y="332078"/>
                <a:ext cx="3829895" cy="585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(c) inversion triad 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altLang="zh-TW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altLang="zh-TW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kumimoji="0" lang="en-US" altLang="zh-TW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59632" y="332078"/>
                <a:ext cx="3829895" cy="58593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4140" t="-12371" r="-3025" b="-329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2267744" y="950664"/>
            <a:ext cx="2232248" cy="2190303"/>
            <a:chOff x="3600" y="7380"/>
            <a:chExt cx="1272" cy="1290"/>
          </a:xfrm>
        </p:grpSpPr>
        <p:sp>
          <p:nvSpPr>
            <p:cNvPr id="7" name="Oval 28"/>
            <p:cNvSpPr>
              <a:spLocks noChangeArrowheads="1"/>
            </p:cNvSpPr>
            <p:nvPr/>
          </p:nvSpPr>
          <p:spPr bwMode="auto">
            <a:xfrm>
              <a:off x="3600" y="7380"/>
              <a:ext cx="1259" cy="1259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8" name="Line 29"/>
            <p:cNvCxnSpPr/>
            <p:nvPr/>
          </p:nvCxnSpPr>
          <p:spPr bwMode="auto">
            <a:xfrm>
              <a:off x="3612" y="8055"/>
              <a:ext cx="126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30"/>
            <p:cNvCxnSpPr/>
            <p:nvPr/>
          </p:nvCxnSpPr>
          <p:spPr bwMode="auto">
            <a:xfrm rot="7200000">
              <a:off x="3627" y="8040"/>
              <a:ext cx="126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31"/>
            <p:cNvCxnSpPr/>
            <p:nvPr/>
          </p:nvCxnSpPr>
          <p:spPr bwMode="auto">
            <a:xfrm rot="14400000">
              <a:off x="3594" y="7996"/>
              <a:ext cx="1222" cy="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32"/>
            <p:cNvSpPr>
              <a:spLocks noChangeArrowheads="1"/>
            </p:cNvSpPr>
            <p:nvPr/>
          </p:nvSpPr>
          <p:spPr bwMode="auto">
            <a:xfrm>
              <a:off x="4047" y="850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2" name="Oval 33"/>
            <p:cNvSpPr>
              <a:spLocks noChangeArrowheads="1"/>
            </p:cNvSpPr>
            <p:nvPr/>
          </p:nvSpPr>
          <p:spPr bwMode="auto">
            <a:xfrm>
              <a:off x="4527" y="8415"/>
              <a:ext cx="57" cy="5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3" name="Oval 34"/>
            <p:cNvSpPr>
              <a:spLocks noChangeArrowheads="1"/>
            </p:cNvSpPr>
            <p:nvPr/>
          </p:nvSpPr>
          <p:spPr bwMode="auto">
            <a:xfrm>
              <a:off x="4737" y="796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4" name="Oval 35"/>
            <p:cNvSpPr>
              <a:spLocks noChangeArrowheads="1"/>
            </p:cNvSpPr>
            <p:nvPr/>
          </p:nvSpPr>
          <p:spPr bwMode="auto">
            <a:xfrm>
              <a:off x="4407" y="7515"/>
              <a:ext cx="57" cy="5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5" name="Oval 36"/>
            <p:cNvSpPr>
              <a:spLocks noChangeArrowheads="1"/>
            </p:cNvSpPr>
            <p:nvPr/>
          </p:nvSpPr>
          <p:spPr bwMode="auto">
            <a:xfrm>
              <a:off x="3867" y="754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16" name="Oval 37"/>
            <p:cNvSpPr>
              <a:spLocks noChangeArrowheads="1"/>
            </p:cNvSpPr>
            <p:nvPr/>
          </p:nvSpPr>
          <p:spPr bwMode="auto">
            <a:xfrm>
              <a:off x="3672" y="8115"/>
              <a:ext cx="57" cy="5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18" name="Group 1268"/>
          <p:cNvGrpSpPr>
            <a:grpSpLocks/>
          </p:cNvGrpSpPr>
          <p:nvPr/>
        </p:nvGrpSpPr>
        <p:grpSpPr bwMode="auto">
          <a:xfrm>
            <a:off x="6102002" y="947868"/>
            <a:ext cx="2209408" cy="2160240"/>
            <a:chOff x="4500" y="5040"/>
            <a:chExt cx="1272" cy="1288"/>
          </a:xfrm>
        </p:grpSpPr>
        <p:sp>
          <p:nvSpPr>
            <p:cNvPr id="19" name="Oval 716"/>
            <p:cNvSpPr>
              <a:spLocks noChangeArrowheads="1"/>
            </p:cNvSpPr>
            <p:nvPr/>
          </p:nvSpPr>
          <p:spPr bwMode="auto">
            <a:xfrm>
              <a:off x="4500" y="5050"/>
              <a:ext cx="1259" cy="1259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20" name="Line 717"/>
            <p:cNvCxnSpPr/>
            <p:nvPr/>
          </p:nvCxnSpPr>
          <p:spPr bwMode="auto">
            <a:xfrm>
              <a:off x="4512" y="5725"/>
              <a:ext cx="126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718"/>
            <p:cNvCxnSpPr/>
            <p:nvPr/>
          </p:nvCxnSpPr>
          <p:spPr bwMode="auto">
            <a:xfrm rot="7200000">
              <a:off x="4512" y="5695"/>
              <a:ext cx="126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Oval 719"/>
            <p:cNvSpPr>
              <a:spLocks noChangeArrowheads="1"/>
            </p:cNvSpPr>
            <p:nvPr/>
          </p:nvSpPr>
          <p:spPr bwMode="auto">
            <a:xfrm>
              <a:off x="4947" y="617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Oval 720"/>
            <p:cNvSpPr>
              <a:spLocks noChangeArrowheads="1"/>
            </p:cNvSpPr>
            <p:nvPr/>
          </p:nvSpPr>
          <p:spPr bwMode="auto">
            <a:xfrm>
              <a:off x="5637" y="563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Oval 721"/>
            <p:cNvSpPr>
              <a:spLocks noChangeArrowheads="1"/>
            </p:cNvSpPr>
            <p:nvPr/>
          </p:nvSpPr>
          <p:spPr bwMode="auto">
            <a:xfrm>
              <a:off x="4767" y="521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25" name="Line 723"/>
            <p:cNvCxnSpPr/>
            <p:nvPr/>
          </p:nvCxnSpPr>
          <p:spPr bwMode="auto">
            <a:xfrm rot="14400000">
              <a:off x="4475" y="5662"/>
              <a:ext cx="1288" cy="4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59" name="Picture 7" descr="Dual Cube-Octahedron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48877" y="3407824"/>
            <a:ext cx="3048000" cy="3067050"/>
          </a:xfrm>
          <a:prstGeom prst="rect">
            <a:avLst/>
          </a:prstGeom>
          <a:noFill/>
        </p:spPr>
      </p:pic>
      <p:sp>
        <p:nvSpPr>
          <p:cNvPr id="60" name="文字方塊 59"/>
          <p:cNvSpPr txBox="1"/>
          <p:nvPr/>
        </p:nvSpPr>
        <p:spPr>
          <a:xfrm>
            <a:off x="8372862" y="180436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橢圓 61"/>
          <p:cNvSpPr/>
          <p:nvPr/>
        </p:nvSpPr>
        <p:spPr>
          <a:xfrm rot="324528">
            <a:off x="4454883" y="4862386"/>
            <a:ext cx="212141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橢圓 62"/>
          <p:cNvSpPr/>
          <p:nvPr/>
        </p:nvSpPr>
        <p:spPr>
          <a:xfrm rot="324528">
            <a:off x="3366806" y="3777740"/>
            <a:ext cx="212141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橢圓 63"/>
          <p:cNvSpPr/>
          <p:nvPr/>
        </p:nvSpPr>
        <p:spPr>
          <a:xfrm rot="324528">
            <a:off x="2236507" y="4849907"/>
            <a:ext cx="212141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橢圓 64"/>
          <p:cNvSpPr/>
          <p:nvPr/>
        </p:nvSpPr>
        <p:spPr>
          <a:xfrm rot="324528">
            <a:off x="2996462" y="5222726"/>
            <a:ext cx="212141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 rot="324528">
            <a:off x="3380994" y="5958871"/>
            <a:ext cx="212141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 rot="324528">
            <a:off x="3687877" y="4495129"/>
            <a:ext cx="212141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8" name="直線接點 87"/>
          <p:cNvCxnSpPr/>
          <p:nvPr/>
        </p:nvCxnSpPr>
        <p:spPr>
          <a:xfrm>
            <a:off x="2051720" y="4249426"/>
            <a:ext cx="1000470" cy="46255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38"/>
          <p:cNvGrpSpPr>
            <a:grpSpLocks/>
          </p:cNvGrpSpPr>
          <p:nvPr/>
        </p:nvGrpSpPr>
        <p:grpSpPr bwMode="auto">
          <a:xfrm>
            <a:off x="5846854" y="3522553"/>
            <a:ext cx="1451230" cy="1519825"/>
            <a:chOff x="5385" y="8100"/>
            <a:chExt cx="555" cy="690"/>
          </a:xfrm>
        </p:grpSpPr>
        <p:sp>
          <p:nvSpPr>
            <p:cNvPr id="95" name="AutoShape 39"/>
            <p:cNvSpPr>
              <a:spLocks noChangeArrowheads="1"/>
            </p:cNvSpPr>
            <p:nvPr/>
          </p:nvSpPr>
          <p:spPr bwMode="auto">
            <a:xfrm>
              <a:off x="5400" y="8100"/>
              <a:ext cx="540" cy="54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auto">
            <a:xfrm rot="10800000">
              <a:off x="5385" y="8250"/>
              <a:ext cx="540" cy="540"/>
            </a:xfrm>
            <a:prstGeom prst="triangle">
              <a:avLst>
                <a:gd name="adj" fmla="val 50000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97" name="Oval 41"/>
            <p:cNvSpPr>
              <a:spLocks noChangeArrowheads="1"/>
            </p:cNvSpPr>
            <p:nvPr/>
          </p:nvSpPr>
          <p:spPr bwMode="auto">
            <a:xfrm>
              <a:off x="5625" y="8430"/>
              <a:ext cx="57" cy="57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98" name="矩形 97"/>
          <p:cNvSpPr/>
          <p:nvPr/>
        </p:nvSpPr>
        <p:spPr>
          <a:xfrm>
            <a:off x="5333747" y="5213134"/>
            <a:ext cx="341471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Octahedral site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octahedron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線接點 2"/>
          <p:cNvCxnSpPr/>
          <p:nvPr/>
        </p:nvCxnSpPr>
        <p:spPr>
          <a:xfrm>
            <a:off x="2988315" y="4711981"/>
            <a:ext cx="1006262" cy="501153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>
            <a:off x="3931570" y="5198693"/>
            <a:ext cx="1000470" cy="46255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221221"/>
              </p:ext>
            </p:extLst>
          </p:nvPr>
        </p:nvGraphicFramePr>
        <p:xfrm>
          <a:off x="5569532" y="332656"/>
          <a:ext cx="1210801" cy="509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6" imgW="482391" imgH="203112" progId="Equation.3">
                  <p:embed/>
                </p:oleObj>
              </mc:Choice>
              <mc:Fallback>
                <p:oleObj name="Equation" r:id="rId6" imgW="48239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9532" y="332656"/>
                        <a:ext cx="1210801" cy="5098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7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2225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32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1549</Words>
  <Application>Microsoft Office PowerPoint</Application>
  <PresentationFormat>如螢幕大小 (4:3)</PresentationFormat>
  <Paragraphs>388</Paragraphs>
  <Slides>48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48</vt:i4>
      </vt:variant>
    </vt:vector>
  </HeadingPairs>
  <TitlesOfParts>
    <vt:vector size="61" baseType="lpstr">
      <vt:lpstr>Arial Unicode MS</vt:lpstr>
      <vt:lpstr>微軟正黑體</vt:lpstr>
      <vt:lpstr>新細明體</vt:lpstr>
      <vt:lpstr>標楷體</vt:lpstr>
      <vt:lpstr>Arial</vt:lpstr>
      <vt:lpstr>Calibri</vt:lpstr>
      <vt:lpstr>Cambria Math</vt:lpstr>
      <vt:lpstr>Symbol</vt:lpstr>
      <vt:lpstr>Times New Roman</vt:lpstr>
      <vt:lpstr>Wingdings</vt:lpstr>
      <vt:lpstr>Office 佈景主題</vt:lpstr>
      <vt:lpstr>Equation</vt:lpstr>
      <vt:lpstr>方程式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TCJ</cp:lastModifiedBy>
  <cp:revision>215</cp:revision>
  <dcterms:created xsi:type="dcterms:W3CDTF">2013-09-13T03:13:41Z</dcterms:created>
  <dcterms:modified xsi:type="dcterms:W3CDTF">2015-09-02T06:38:09Z</dcterms:modified>
</cp:coreProperties>
</file>